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slides/slide229.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s/slide218.xml" ContentType="application/vnd.openxmlformats-officedocument.presentationml.slide+xml"/>
  <Override PartName="/ppt/slides/slide25.xml" ContentType="application/vnd.openxmlformats-officedocument.presentationml.slide+xml"/>
  <Override PartName="/ppt/slides/slide72.xml" ContentType="application/vnd.openxmlformats-officedocument.presentationml.slide+xml"/>
  <Override PartName="/ppt/slides/slide207.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232.xml" ContentType="application/vnd.openxmlformats-officedocument.presentationml.slide+xml"/>
  <Override PartName="/ppt/slides/slide243.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slides/slide169.xml" ContentType="application/vnd.openxmlformats-officedocument.presentationml.slide+xml"/>
  <Override PartName="/ppt/slides/slide221.xml" ContentType="application/vnd.openxmlformats-officedocument.presentationml.slide+xml"/>
  <Override PartName="/ppt/tableStyles.xml" ContentType="application/vnd.openxmlformats-officedocument.presentationml.tableStyles+xml"/>
  <Override PartName="/ppt/slides/slide147.xml" ContentType="application/vnd.openxmlformats-officedocument.presentationml.slide+xml"/>
  <Override PartName="/ppt/slides/slide158.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slides/slide99.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diagrams/layout1.xml" ContentType="application/vnd.openxmlformats-officedocument.drawingml.diagramLayout+xml"/>
  <Override PartName="/ppt/diagrams/data2.xml" ContentType="application/vnd.openxmlformats-officedocument.drawingml.diagramData+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s/slide2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55.xml" ContentType="application/vnd.openxmlformats-officedocument.presentationml.slide+xml"/>
  <Override PartName="/ppt/slides/slide237.xml" ContentType="application/vnd.openxmlformats-officedocument.presentationml.slide+xml"/>
  <Override PartName="/ppt/theme/theme2.xml" ContentType="application/vnd.openxmlformats-officedocument.them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215.xml" ContentType="application/vnd.openxmlformats-officedocument.presentationml.slide+xml"/>
  <Override PartName="/ppt/slides/slide226.xml" ContentType="application/vnd.openxmlformats-officedocument.presentationml.slide+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slides/slide199.xml" ContentType="application/vnd.openxmlformats-officedocument.presentationml.slide+xml"/>
  <Override PartName="/ppt/slides/slide204.xml" ContentType="application/vnd.openxmlformats-officedocument.presentationml.slide+xml"/>
  <Override PartName="/ppt/slides/slide251.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slides/slide240.xml" ContentType="application/vnd.openxmlformats-officedocument.presentationml.slide+xml"/>
  <Override PartName="/ppt/slides/slide119.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slideLayouts/slideLayout10.xml" ContentType="application/vnd.openxmlformats-officedocument.presentationml.slideLayout+xml"/>
  <Override PartName="/ppt/slides/slide108.xml" ContentType="application/vnd.openxmlformats-officedocument.presentationml.slide+xml"/>
  <Override PartName="/ppt/slides/slide155.xml" ContentType="application/vnd.openxmlformats-officedocument.presentationml.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ppt/notesSlides/notesSlide4.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diagrams/colors1.xml" ContentType="application/vnd.openxmlformats-officedocument.drawingml.diagramColors+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s/slide209.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slides/slide216.xml" ContentType="application/vnd.openxmlformats-officedocument.presentationml.slide+xml"/>
  <Override PartName="/ppt/slides/slide234.xml" ContentType="application/vnd.openxmlformats-officedocument.presentationml.slide+xml"/>
  <Override PartName="/ppt/slides/slide245.xml" ContentType="application/vnd.openxmlformats-officedocument.presentationml.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slides/slide223.xml" ContentType="application/vnd.openxmlformats-officedocument.presentationml.slide+xml"/>
  <Override PartName="/ppt/slides/slide241.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s/slide178.xml" ContentType="application/vnd.openxmlformats-officedocument.presentationml.slide+xml"/>
  <Override PartName="/ppt/slides/slide196.xml" ContentType="application/vnd.openxmlformats-officedocument.presentationml.slide+xml"/>
  <Override PartName="/ppt/slides/slide212.xml" ContentType="application/vnd.openxmlformats-officedocument.presentationml.slide+xml"/>
  <Override PartName="/ppt/slides/slide230.xml" ContentType="application/vnd.openxmlformats-officedocument.presentationml.slide+xml"/>
  <Override PartName="/ppt/slideLayouts/slideLayout11.xml" ContentType="application/vnd.openxmlformats-officedocument.presentationml.slideLayout+xml"/>
  <Override PartName="/ppt/slides/slide138.xml" ContentType="application/vnd.openxmlformats-officedocument.presentationml.slide+xml"/>
  <Override PartName="/ppt/slides/slide167.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74.xml" ContentType="application/vnd.openxmlformats-officedocument.presentationml.slide+xml"/>
  <Override PartName="/ppt/slides/slide192.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s/slide163.xml" ContentType="application/vnd.openxmlformats-officedocument.presentationml.slide+xml"/>
  <Override PartName="/ppt/slides/slide181.xml" ContentType="application/vnd.openxmlformats-officedocument.presentationml.slide+xml"/>
  <Override PartName="/ppt/slideLayouts/slideLayout9.xml" ContentType="application/vnd.openxmlformats-officedocument.presentationml.slideLayout+xml"/>
  <Override PartName="/ppt/charts/chart1.xml" ContentType="application/vnd.openxmlformats-officedocument.drawingml.char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170.xml" ContentType="application/vnd.openxmlformats-officedocument.presentationml.slide+xml"/>
  <Override PartName="/ppt/slides/slide239.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s/slide217.xml" ContentType="application/vnd.openxmlformats-officedocument.presentationml.slide+xml"/>
  <Override PartName="/ppt/slides/slide228.xml" ContentType="application/vnd.openxmlformats-officedocument.presentationml.slide+xml"/>
  <Override PartName="/ppt/slides/slide246.xml" ContentType="application/vnd.openxmlformats-officedocument.presentationml.slide+xml"/>
  <Override PartName="/ppt/slideLayouts/slideLayout5.xml" ContentType="application/vnd.openxmlformats-officedocument.presentationml.slideLayout+xml"/>
  <Override PartName="/ppt/diagrams/drawing1.xml" ContentType="application/vnd.ms-office.drawingml.diagramDrawing+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Override PartName="/ppt/slides/slide235.xml" ContentType="application/vnd.openxmlformats-officedocument.presentationml.slide+xml"/>
  <Default Extension="jpeg" ContentType="image/jpeg"/>
  <Override PartName="/ppt/diagrams/quickStyle1.xml" ContentType="application/vnd.openxmlformats-officedocument.drawingml.diagramStyl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s/slide213.xml" ContentType="application/vnd.openxmlformats-officedocument.presentationml.slide+xml"/>
  <Override PartName="/ppt/slides/slide224.xml" ContentType="application/vnd.openxmlformats-officedocument.presentationml.slide+xml"/>
  <Override PartName="/ppt/slides/slide242.xml" ContentType="application/vnd.openxmlformats-officedocument.presentationml.slide+xml"/>
  <Override PartName="/ppt/slideLayouts/slideLayout1.xml" ContentType="application/vnd.openxmlformats-officedocument.presentationml.slideLayout+xml"/>
  <Override PartName="/ppt/slides/slide20.xml" ContentType="application/vnd.openxmlformats-officedocument.presentationml.slide+xml"/>
  <Override PartName="/ppt/slides/slide168.xml" ContentType="application/vnd.openxmlformats-officedocument.presentationml.slide+xml"/>
  <Override PartName="/ppt/slides/slide179.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slides/slide231.xml" ContentType="application/vnd.openxmlformats-officedocument.presentationml.slide+xml"/>
  <Override PartName="/ppt/slides/slide139.xml" ContentType="application/vnd.openxmlformats-officedocument.presentationml.slide+xml"/>
  <Override PartName="/ppt/slides/slide157.xml" ContentType="application/vnd.openxmlformats-officedocument.presentationml.slide+xml"/>
  <Override PartName="/ppt/slides/slide186.xml" ContentType="application/vnd.openxmlformats-officedocument.presentationml.slide+xml"/>
  <Override PartName="/ppt/slides/slide220.xml" ContentType="application/vnd.openxmlformats-officedocument.presentationml.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slides/slide193.xml" ContentType="application/vnd.openxmlformats-officedocument.presentationml.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diagrams/data1.xml" ContentType="application/vnd.openxmlformats-officedocument.drawingml.diagramData+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s/slide236.xml" ContentType="application/vnd.openxmlformats-officedocument.presentationml.slide+xml"/>
  <Override PartName="/ppt/slides/slide247.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43.xml" ContentType="application/vnd.openxmlformats-officedocument.presentationml.slide+xml"/>
  <Override PartName="/ppt/slides/slide90.xml" ContentType="application/vnd.openxmlformats-officedocument.presentationml.slide+xml"/>
  <Override PartName="/ppt/slides/slide225.xml" ContentType="application/vnd.openxmlformats-officedocument.presentationml.slide+xml"/>
  <Override PartName="/ppt/theme/theme1.xml" ContentType="application/vnd.openxmlformats-officedocument.theme+xml"/>
  <Override PartName="/ppt/slides/slide32.xml" ContentType="application/vnd.openxmlformats-officedocument.presentationml.slide+xml"/>
  <Override PartName="/ppt/slides/slide214.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ppt/slides/slide203.xml" ContentType="application/vnd.openxmlformats-officedocument.presentationml.slide+xml"/>
  <Override PartName="/ppt/slides/slide250.xml" ContentType="application/vnd.openxmlformats-officedocument.presentationml.slide+xml"/>
  <Override PartName="/ppt/slides/slide129.xml" ContentType="application/vnd.openxmlformats-officedocument.presentationml.slide+xml"/>
  <Override PartName="/ppt/slides/slide176.xml" ContentType="application/vnd.openxmlformats-officedocument.presentationml.slide+xml"/>
  <Override PartName="/ppt/slides/slide118.xml" ContentType="application/vnd.openxmlformats-officedocument.presentationml.slide+xml"/>
  <Override PartName="/ppt/slides/slide165.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viewProps.xml" ContentType="application/vnd.openxmlformats-officedocument.presentationml.viewProps+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slides/slide208.xml" ContentType="application/vnd.openxmlformats-officedocument.presentationml.slide+xml"/>
  <Override PartName="/ppt/slides/slide219.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s/slide244.xml" ContentType="application/vnd.openxmlformats-officedocument.presentationml.slide+xml"/>
  <Override PartName="/ppt/slideLayouts/slideLayout3.xml" ContentType="application/vnd.openxmlformats-officedocument.presentationml.slideLayout+xml"/>
  <Override PartName="/ppt/slides/slide51.xml" ContentType="application/vnd.openxmlformats-officedocument.presentationml.slide+xml"/>
  <Override PartName="/ppt/slides/slide233.xml" ContentType="application/vnd.openxmlformats-officedocument.presentationml.slide+xml"/>
  <Override PartName="/ppt/slides/slide40.xml" ContentType="application/vnd.openxmlformats-officedocument.presentationml.slide+xml"/>
  <Override PartName="/ppt/slides/slide159.xml" ContentType="application/vnd.openxmlformats-officedocument.presentationml.slide+xml"/>
  <Override PartName="/ppt/slides/slide211.xml" ContentType="application/vnd.openxmlformats-officedocument.presentationml.slide+xml"/>
  <Override PartName="/ppt/slides/slide222.xml" ContentType="application/vnd.openxmlformats-officedocument.presentationml.slide+xml"/>
  <Override PartName="/ppt/slides/slide148.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Override PartName="/ppt/diagrams/layout2.xml" ContentType="application/vnd.openxmlformats-officedocument.drawingml.diagramLayout+xml"/>
  <Default Extension="gif" ContentType="image/gif"/>
  <Default Extension="vml" ContentType="application/vnd.openxmlformats-officedocument.vmlDrawing"/>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s/slide238.xml" ContentType="application/vnd.openxmlformats-officedocument.presentationml.slide+xml"/>
  <Override PartName="/ppt/slides/slide24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slides/slide227.xml" ContentType="application/vnd.openxmlformats-officedocument.presentationml.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3"/>
  </p:notesMasterIdLst>
  <p:sldIdLst>
    <p:sldId id="257" r:id="rId2"/>
    <p:sldId id="626" r:id="rId3"/>
    <p:sldId id="666" r:id="rId4"/>
    <p:sldId id="627" r:id="rId5"/>
    <p:sldId id="640" r:id="rId6"/>
    <p:sldId id="737" r:id="rId7"/>
    <p:sldId id="629" r:id="rId8"/>
    <p:sldId id="637" r:id="rId9"/>
    <p:sldId id="725" r:id="rId10"/>
    <p:sldId id="726" r:id="rId11"/>
    <p:sldId id="724" r:id="rId12"/>
    <p:sldId id="586" r:id="rId13"/>
    <p:sldId id="636" r:id="rId14"/>
    <p:sldId id="635" r:id="rId15"/>
    <p:sldId id="615" r:id="rId16"/>
    <p:sldId id="634" r:id="rId17"/>
    <p:sldId id="616" r:id="rId18"/>
    <p:sldId id="708" r:id="rId19"/>
    <p:sldId id="730" r:id="rId20"/>
    <p:sldId id="265" r:id="rId21"/>
    <p:sldId id="268" r:id="rId22"/>
    <p:sldId id="684" r:id="rId23"/>
    <p:sldId id="435" r:id="rId24"/>
    <p:sldId id="738" r:id="rId25"/>
    <p:sldId id="631" r:id="rId26"/>
    <p:sldId id="587" r:id="rId27"/>
    <p:sldId id="269" r:id="rId28"/>
    <p:sldId id="739" r:id="rId29"/>
    <p:sldId id="270" r:id="rId30"/>
    <p:sldId id="271" r:id="rId31"/>
    <p:sldId id="727" r:id="rId32"/>
    <p:sldId id="274" r:id="rId33"/>
    <p:sldId id="275" r:id="rId34"/>
    <p:sldId id="276" r:id="rId35"/>
    <p:sldId id="731" r:id="rId36"/>
    <p:sldId id="732" r:id="rId37"/>
    <p:sldId id="733" r:id="rId38"/>
    <p:sldId id="639" r:id="rId39"/>
    <p:sldId id="278" r:id="rId40"/>
    <p:sldId id="496" r:id="rId41"/>
    <p:sldId id="685" r:id="rId42"/>
    <p:sldId id="686" r:id="rId43"/>
    <p:sldId id="529" r:id="rId44"/>
    <p:sldId id="542" r:id="rId45"/>
    <p:sldId id="532" r:id="rId46"/>
    <p:sldId id="668" r:id="rId47"/>
    <p:sldId id="667" r:id="rId48"/>
    <p:sldId id="671" r:id="rId49"/>
    <p:sldId id="531" r:id="rId50"/>
    <p:sldId id="669" r:id="rId51"/>
    <p:sldId id="533" r:id="rId52"/>
    <p:sldId id="534" r:id="rId53"/>
    <p:sldId id="536" r:id="rId54"/>
    <p:sldId id="538" r:id="rId55"/>
    <p:sldId id="539" r:id="rId56"/>
    <p:sldId id="540" r:id="rId57"/>
    <p:sldId id="494" r:id="rId58"/>
    <p:sldId id="748" r:id="rId59"/>
    <p:sldId id="674" r:id="rId60"/>
    <p:sldId id="734" r:id="rId61"/>
    <p:sldId id="735" r:id="rId62"/>
    <p:sldId id="676" r:id="rId63"/>
    <p:sldId id="673" r:id="rId64"/>
    <p:sldId id="672" r:id="rId65"/>
    <p:sldId id="304" r:id="rId66"/>
    <p:sldId id="513" r:id="rId67"/>
    <p:sldId id="543" r:id="rId68"/>
    <p:sldId id="567" r:id="rId69"/>
    <p:sldId id="711" r:id="rId70"/>
    <p:sldId id="712" r:id="rId71"/>
    <p:sldId id="715" r:id="rId72"/>
    <p:sldId id="714" r:id="rId73"/>
    <p:sldId id="713" r:id="rId74"/>
    <p:sldId id="716" r:id="rId75"/>
    <p:sldId id="721" r:id="rId76"/>
    <p:sldId id="797" r:id="rId77"/>
    <p:sldId id="798" r:id="rId78"/>
    <p:sldId id="799" r:id="rId79"/>
    <p:sldId id="800" r:id="rId80"/>
    <p:sldId id="801" r:id="rId81"/>
    <p:sldId id="802" r:id="rId82"/>
    <p:sldId id="803" r:id="rId83"/>
    <p:sldId id="804" r:id="rId84"/>
    <p:sldId id="805" r:id="rId85"/>
    <p:sldId id="806" r:id="rId86"/>
    <p:sldId id="807" r:id="rId87"/>
    <p:sldId id="808" r:id="rId88"/>
    <p:sldId id="809" r:id="rId89"/>
    <p:sldId id="810" r:id="rId90"/>
    <p:sldId id="811" r:id="rId91"/>
    <p:sldId id="812" r:id="rId92"/>
    <p:sldId id="813" r:id="rId93"/>
    <p:sldId id="728" r:id="rId94"/>
    <p:sldId id="764" r:id="rId95"/>
    <p:sldId id="765" r:id="rId96"/>
    <p:sldId id="544" r:id="rId97"/>
    <p:sldId id="744" r:id="rId98"/>
    <p:sldId id="722" r:id="rId99"/>
    <p:sldId id="689" r:id="rId100"/>
    <p:sldId id="745" r:id="rId101"/>
    <p:sldId id="646" r:id="rId102"/>
    <p:sldId id="647" r:id="rId103"/>
    <p:sldId id="651" r:id="rId104"/>
    <p:sldId id="644" r:id="rId105"/>
    <p:sldId id="653" r:id="rId106"/>
    <p:sldId id="707" r:id="rId107"/>
    <p:sldId id="573" r:id="rId108"/>
    <p:sldId id="624" r:id="rId109"/>
    <p:sldId id="690" r:id="rId110"/>
    <p:sldId id="654" r:id="rId111"/>
    <p:sldId id="655" r:id="rId112"/>
    <p:sldId id="658" r:id="rId113"/>
    <p:sldId id="656" r:id="rId114"/>
    <p:sldId id="650" r:id="rId115"/>
    <p:sldId id="590" r:id="rId116"/>
    <p:sldId id="648" r:id="rId117"/>
    <p:sldId id="625" r:id="rId118"/>
    <p:sldId id="620" r:id="rId119"/>
    <p:sldId id="622" r:id="rId120"/>
    <p:sldId id="623" r:id="rId121"/>
    <p:sldId id="597" r:id="rId122"/>
    <p:sldId id="591" r:id="rId123"/>
    <p:sldId id="592" r:id="rId124"/>
    <p:sldId id="593" r:id="rId125"/>
    <p:sldId id="512" r:id="rId126"/>
    <p:sldId id="565" r:id="rId127"/>
    <p:sldId id="520" r:id="rId128"/>
    <p:sldId id="524" r:id="rId129"/>
    <p:sldId id="522" r:id="rId130"/>
    <p:sldId id="518" r:id="rId131"/>
    <p:sldId id="694" r:id="rId132"/>
    <p:sldId id="525" r:id="rId133"/>
    <p:sldId id="526" r:id="rId134"/>
    <p:sldId id="461" r:id="rId135"/>
    <p:sldId id="662" r:id="rId136"/>
    <p:sldId id="665" r:id="rId137"/>
    <p:sldId id="693" r:id="rId138"/>
    <p:sldId id="663" r:id="rId139"/>
    <p:sldId id="664" r:id="rId140"/>
    <p:sldId id="697" r:id="rId141"/>
    <p:sldId id="741" r:id="rId142"/>
    <p:sldId id="740" r:id="rId143"/>
    <p:sldId id="742" r:id="rId144"/>
    <p:sldId id="695" r:id="rId145"/>
    <p:sldId id="696" r:id="rId146"/>
    <p:sldId id="491" r:id="rId147"/>
    <p:sldId id="391" r:id="rId148"/>
    <p:sldId id="719" r:id="rId149"/>
    <p:sldId id="718" r:id="rId150"/>
    <p:sldId id="723" r:id="rId151"/>
    <p:sldId id="698" r:id="rId152"/>
    <p:sldId id="432" r:id="rId153"/>
    <p:sldId id="431" r:id="rId154"/>
    <p:sldId id="393" r:id="rId155"/>
    <p:sldId id="394" r:id="rId156"/>
    <p:sldId id="678" r:id="rId157"/>
    <p:sldId id="395" r:id="rId158"/>
    <p:sldId id="397" r:id="rId159"/>
    <p:sldId id="463" r:id="rId160"/>
    <p:sldId id="313" r:id="rId161"/>
    <p:sldId id="736" r:id="rId162"/>
    <p:sldId id="683" r:id="rId163"/>
    <p:sldId id="581" r:id="rId164"/>
    <p:sldId id="682" r:id="rId165"/>
    <p:sldId id="687" r:id="rId166"/>
    <p:sldId id="374" r:id="rId167"/>
    <p:sldId id="337" r:id="rId168"/>
    <p:sldId id="338" r:id="rId169"/>
    <p:sldId id="580" r:id="rId170"/>
    <p:sldId id="766" r:id="rId171"/>
    <p:sldId id="767" r:id="rId172"/>
    <p:sldId id="768" r:id="rId173"/>
    <p:sldId id="769" r:id="rId174"/>
    <p:sldId id="770" r:id="rId175"/>
    <p:sldId id="771" r:id="rId176"/>
    <p:sldId id="791" r:id="rId177"/>
    <p:sldId id="792" r:id="rId178"/>
    <p:sldId id="772" r:id="rId179"/>
    <p:sldId id="773" r:id="rId180"/>
    <p:sldId id="774" r:id="rId181"/>
    <p:sldId id="775" r:id="rId182"/>
    <p:sldId id="776" r:id="rId183"/>
    <p:sldId id="777" r:id="rId184"/>
    <p:sldId id="778" r:id="rId185"/>
    <p:sldId id="779" r:id="rId186"/>
    <p:sldId id="780" r:id="rId187"/>
    <p:sldId id="781" r:id="rId188"/>
    <p:sldId id="782" r:id="rId189"/>
    <p:sldId id="783" r:id="rId190"/>
    <p:sldId id="784" r:id="rId191"/>
    <p:sldId id="785" r:id="rId192"/>
    <p:sldId id="786" r:id="rId193"/>
    <p:sldId id="787" r:id="rId194"/>
    <p:sldId id="788" r:id="rId195"/>
    <p:sldId id="789" r:id="rId196"/>
    <p:sldId id="790" r:id="rId197"/>
    <p:sldId id="688" r:id="rId198"/>
    <p:sldId id="485" r:id="rId199"/>
    <p:sldId id="760" r:id="rId200"/>
    <p:sldId id="729" r:id="rId201"/>
    <p:sldId id="746" r:id="rId202"/>
    <p:sldId id="761" r:id="rId203"/>
    <p:sldId id="762" r:id="rId204"/>
    <p:sldId id="759" r:id="rId205"/>
    <p:sldId id="753" r:id="rId206"/>
    <p:sldId id="749" r:id="rId207"/>
    <p:sldId id="751" r:id="rId208"/>
    <p:sldId id="755" r:id="rId209"/>
    <p:sldId id="756" r:id="rId210"/>
    <p:sldId id="793" r:id="rId211"/>
    <p:sldId id="795" r:id="rId212"/>
    <p:sldId id="757" r:id="rId213"/>
    <p:sldId id="796" r:id="rId214"/>
    <p:sldId id="758" r:id="rId215"/>
    <p:sldId id="752" r:id="rId216"/>
    <p:sldId id="747" r:id="rId217"/>
    <p:sldId id="506" r:id="rId218"/>
    <p:sldId id="763" r:id="rId219"/>
    <p:sldId id="754" r:id="rId220"/>
    <p:sldId id="750" r:id="rId221"/>
    <p:sldId id="701" r:id="rId222"/>
    <p:sldId id="700" r:id="rId223"/>
    <p:sldId id="702" r:id="rId224"/>
    <p:sldId id="692" r:id="rId225"/>
    <p:sldId id="509" r:id="rId226"/>
    <p:sldId id="508" r:id="rId227"/>
    <p:sldId id="486" r:id="rId228"/>
    <p:sldId id="487" r:id="rId229"/>
    <p:sldId id="488" r:id="rId230"/>
    <p:sldId id="489" r:id="rId231"/>
    <p:sldId id="681" r:id="rId232"/>
    <p:sldId id="510" r:id="rId233"/>
    <p:sldId id="601" r:id="rId234"/>
    <p:sldId id="706" r:id="rId235"/>
    <p:sldId id="705" r:id="rId236"/>
    <p:sldId id="602" r:id="rId237"/>
    <p:sldId id="603" r:id="rId238"/>
    <p:sldId id="604" r:id="rId239"/>
    <p:sldId id="691" r:id="rId240"/>
    <p:sldId id="605" r:id="rId241"/>
    <p:sldId id="606" r:id="rId242"/>
    <p:sldId id="607" r:id="rId243"/>
    <p:sldId id="608" r:id="rId244"/>
    <p:sldId id="609" r:id="rId245"/>
    <p:sldId id="610" r:id="rId246"/>
    <p:sldId id="679" r:id="rId247"/>
    <p:sldId id="703" r:id="rId248"/>
    <p:sldId id="704" r:id="rId249"/>
    <p:sldId id="611" r:id="rId250"/>
    <p:sldId id="613" r:id="rId251"/>
    <p:sldId id="555" r:id="rId25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66"/>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p:scale>
          <a:sx n="75" d="100"/>
          <a:sy n="75" d="100"/>
        </p:scale>
        <p:origin x="-1152" y="13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18126"/>
    </p:cViewPr>
  </p:sorterViewPr>
  <p:gridSpacing cx="78028800" cy="780288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247" Type="http://schemas.openxmlformats.org/officeDocument/2006/relationships/slide" Target="slides/slide246.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slide" Target="slides/slide247.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217" Type="http://schemas.openxmlformats.org/officeDocument/2006/relationships/slide" Target="slides/slide216.xml"/><Relationship Id="rId1" Type="http://schemas.openxmlformats.org/officeDocument/2006/relationships/slideMaster" Target="slideMasters/slideMaster1.xml"/><Relationship Id="rId6" Type="http://schemas.openxmlformats.org/officeDocument/2006/relationships/slide" Target="slides/slide5.xml"/><Relationship Id="rId212" Type="http://schemas.openxmlformats.org/officeDocument/2006/relationships/slide" Target="slides/slide211.xml"/><Relationship Id="rId233" Type="http://schemas.openxmlformats.org/officeDocument/2006/relationships/slide" Target="slides/slide232.xml"/><Relationship Id="rId238" Type="http://schemas.openxmlformats.org/officeDocument/2006/relationships/slide" Target="slides/slide237.xml"/><Relationship Id="rId254" Type="http://schemas.openxmlformats.org/officeDocument/2006/relationships/presProps" Target="presProps.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223" Type="http://schemas.openxmlformats.org/officeDocument/2006/relationships/slide" Target="slides/slide222.xml"/><Relationship Id="rId228" Type="http://schemas.openxmlformats.org/officeDocument/2006/relationships/slide" Target="slides/slide227.xml"/><Relationship Id="rId244" Type="http://schemas.openxmlformats.org/officeDocument/2006/relationships/slide" Target="slides/slide243.xml"/><Relationship Id="rId249" Type="http://schemas.openxmlformats.org/officeDocument/2006/relationships/slide" Target="slides/slide24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slide" Target="slides/slide212.xml"/><Relationship Id="rId218" Type="http://schemas.openxmlformats.org/officeDocument/2006/relationships/slide" Target="slides/slide217.xml"/><Relationship Id="rId234" Type="http://schemas.openxmlformats.org/officeDocument/2006/relationships/slide" Target="slides/slide233.xml"/><Relationship Id="rId239" Type="http://schemas.openxmlformats.org/officeDocument/2006/relationships/slide" Target="slides/slide238.xml"/><Relationship Id="rId2" Type="http://schemas.openxmlformats.org/officeDocument/2006/relationships/slide" Target="slides/slide1.xml"/><Relationship Id="rId29" Type="http://schemas.openxmlformats.org/officeDocument/2006/relationships/slide" Target="slides/slide28.xml"/><Relationship Id="rId250" Type="http://schemas.openxmlformats.org/officeDocument/2006/relationships/slide" Target="slides/slide249.xml"/><Relationship Id="rId255" Type="http://schemas.openxmlformats.org/officeDocument/2006/relationships/viewProps" Target="viewProps.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229" Type="http://schemas.openxmlformats.org/officeDocument/2006/relationships/slide" Target="slides/slide228.xml"/><Relationship Id="rId19" Type="http://schemas.openxmlformats.org/officeDocument/2006/relationships/slide" Target="slides/slide18.xml"/><Relationship Id="rId224" Type="http://schemas.openxmlformats.org/officeDocument/2006/relationships/slide" Target="slides/slide223.xml"/><Relationship Id="rId240" Type="http://schemas.openxmlformats.org/officeDocument/2006/relationships/slide" Target="slides/slide239.xml"/><Relationship Id="rId245" Type="http://schemas.openxmlformats.org/officeDocument/2006/relationships/slide" Target="slides/slide244.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slide" Target="slides/slide218.xml"/><Relationship Id="rId3" Type="http://schemas.openxmlformats.org/officeDocument/2006/relationships/slide" Target="slides/slide2.xml"/><Relationship Id="rId214" Type="http://schemas.openxmlformats.org/officeDocument/2006/relationships/slide" Target="slides/slide213.xml"/><Relationship Id="rId230" Type="http://schemas.openxmlformats.org/officeDocument/2006/relationships/slide" Target="slides/slide229.xml"/><Relationship Id="rId235" Type="http://schemas.openxmlformats.org/officeDocument/2006/relationships/slide" Target="slides/slide234.xml"/><Relationship Id="rId251" Type="http://schemas.openxmlformats.org/officeDocument/2006/relationships/slide" Target="slides/slide250.xml"/><Relationship Id="rId256" Type="http://schemas.openxmlformats.org/officeDocument/2006/relationships/theme" Target="theme/theme1.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225" Type="http://schemas.openxmlformats.org/officeDocument/2006/relationships/slide" Target="slides/slide224.xml"/><Relationship Id="rId241" Type="http://schemas.openxmlformats.org/officeDocument/2006/relationships/slide" Target="slides/slide240.xml"/><Relationship Id="rId246" Type="http://schemas.openxmlformats.org/officeDocument/2006/relationships/slide" Target="slides/slide245.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tableStyles" Target="tableStyles.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notesMaster" Target="notesMasters/notesMaster1.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s>
</file>

<file path=ppt/charts/_rels/chart1.xml.rels><?xml version="1.0" encoding="UTF-8" standalone="yes"?>
<Relationships xmlns="http://schemas.openxmlformats.org/package/2006/relationships"><Relationship Id="rId2" Type="http://schemas.openxmlformats.org/officeDocument/2006/relationships/oleObject" Target="file:///C:\Users\Nelson%20Mandela\Documents\Courses\5.%20Renewable%20Resource%20Materials\INDEXV06%2009%202010.XLS%20(4).XLS"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lrMapOvr bg1="lt1" tx1="dk1" bg2="lt2" tx2="dk2" accent1="accent1" accent2="accent2" accent3="accent3" accent4="accent4" accent5="accent5" accent6="accent6" hlink="hlink" folHlink="folHlink"/>
  <c:chart>
    <c:title>
      <c:tx>
        <c:rich>
          <a:bodyPr/>
          <a:lstStyle/>
          <a:p>
            <a:pPr>
              <a:defRPr sz="1800" b="1"/>
            </a:pPr>
            <a:r>
              <a:rPr lang="en-US" sz="1800" b="1" dirty="0"/>
              <a:t>Trends in German Wind Speeds since 2006</a:t>
            </a:r>
          </a:p>
        </c:rich>
      </c:tx>
      <c:layout/>
    </c:title>
    <c:plotArea>
      <c:layout>
        <c:manualLayout>
          <c:layoutTarget val="inner"/>
          <c:xMode val="edge"/>
          <c:yMode val="edge"/>
          <c:x val="3.4846042961644882E-2"/>
          <c:y val="8.0128455930914264E-2"/>
          <c:w val="0.94423530024568325"/>
          <c:h val="0.83024703730215565"/>
        </c:manualLayout>
      </c:layout>
      <c:lineChart>
        <c:grouping val="standard"/>
        <c:ser>
          <c:idx val="1"/>
          <c:order val="0"/>
          <c:tx>
            <c:strRef>
              <c:f>Timeline!$A$6</c:f>
              <c:strCache>
                <c:ptCount val="1"/>
                <c:pt idx="0">
                  <c:v>Region 1</c:v>
                </c:pt>
              </c:strCache>
            </c:strRef>
          </c:tx>
          <c:spPr>
            <a:ln w="12700">
              <a:solidFill>
                <a:srgbClr val="FF00FF"/>
              </a:solidFill>
              <a:prstDash val="solid"/>
            </a:ln>
          </c:spPr>
          <c:marker>
            <c:symbol val="none"/>
          </c:marker>
          <c:cat>
            <c:numRef>
              <c:f>Timeline!$B$4:$BF$4</c:f>
              <c:numCache>
                <c:formatCode>d\.m\.yy;@</c:formatCode>
                <c:ptCount val="57"/>
                <c:pt idx="0">
                  <c:v>38718</c:v>
                </c:pt>
                <c:pt idx="1">
                  <c:v>38749</c:v>
                </c:pt>
                <c:pt idx="2">
                  <c:v>38777</c:v>
                </c:pt>
                <c:pt idx="3">
                  <c:v>38808</c:v>
                </c:pt>
                <c:pt idx="4">
                  <c:v>38838</c:v>
                </c:pt>
                <c:pt idx="5">
                  <c:v>38869</c:v>
                </c:pt>
                <c:pt idx="6">
                  <c:v>38899</c:v>
                </c:pt>
                <c:pt idx="7">
                  <c:v>38930</c:v>
                </c:pt>
                <c:pt idx="8">
                  <c:v>38961</c:v>
                </c:pt>
                <c:pt idx="9">
                  <c:v>38991</c:v>
                </c:pt>
                <c:pt idx="10">
                  <c:v>39022</c:v>
                </c:pt>
                <c:pt idx="11">
                  <c:v>39052</c:v>
                </c:pt>
                <c:pt idx="12">
                  <c:v>39083</c:v>
                </c:pt>
                <c:pt idx="13">
                  <c:v>39114</c:v>
                </c:pt>
                <c:pt idx="14">
                  <c:v>39142</c:v>
                </c:pt>
                <c:pt idx="15">
                  <c:v>39173</c:v>
                </c:pt>
                <c:pt idx="16">
                  <c:v>39203</c:v>
                </c:pt>
                <c:pt idx="17">
                  <c:v>39234</c:v>
                </c:pt>
                <c:pt idx="18">
                  <c:v>39264</c:v>
                </c:pt>
                <c:pt idx="19">
                  <c:v>39295</c:v>
                </c:pt>
                <c:pt idx="20">
                  <c:v>39326</c:v>
                </c:pt>
                <c:pt idx="21">
                  <c:v>39356</c:v>
                </c:pt>
                <c:pt idx="22">
                  <c:v>39387</c:v>
                </c:pt>
                <c:pt idx="23">
                  <c:v>39417</c:v>
                </c:pt>
                <c:pt idx="24">
                  <c:v>39448</c:v>
                </c:pt>
                <c:pt idx="25">
                  <c:v>39479</c:v>
                </c:pt>
                <c:pt idx="26">
                  <c:v>39508</c:v>
                </c:pt>
                <c:pt idx="27">
                  <c:v>39539</c:v>
                </c:pt>
                <c:pt idx="28">
                  <c:v>39569</c:v>
                </c:pt>
                <c:pt idx="29">
                  <c:v>39600</c:v>
                </c:pt>
                <c:pt idx="30">
                  <c:v>39630</c:v>
                </c:pt>
                <c:pt idx="31">
                  <c:v>39661</c:v>
                </c:pt>
                <c:pt idx="32">
                  <c:v>39692</c:v>
                </c:pt>
                <c:pt idx="33">
                  <c:v>39722</c:v>
                </c:pt>
                <c:pt idx="34">
                  <c:v>39753</c:v>
                </c:pt>
                <c:pt idx="35">
                  <c:v>39783</c:v>
                </c:pt>
                <c:pt idx="36">
                  <c:v>39814</c:v>
                </c:pt>
                <c:pt idx="37">
                  <c:v>39845</c:v>
                </c:pt>
                <c:pt idx="38">
                  <c:v>39873</c:v>
                </c:pt>
                <c:pt idx="39">
                  <c:v>39904</c:v>
                </c:pt>
                <c:pt idx="40">
                  <c:v>39934</c:v>
                </c:pt>
                <c:pt idx="41">
                  <c:v>39965</c:v>
                </c:pt>
                <c:pt idx="42">
                  <c:v>39995</c:v>
                </c:pt>
                <c:pt idx="43">
                  <c:v>40026</c:v>
                </c:pt>
                <c:pt idx="44">
                  <c:v>40057</c:v>
                </c:pt>
                <c:pt idx="45">
                  <c:v>40087</c:v>
                </c:pt>
                <c:pt idx="46">
                  <c:v>40118</c:v>
                </c:pt>
                <c:pt idx="47">
                  <c:v>40148</c:v>
                </c:pt>
                <c:pt idx="48">
                  <c:v>40179</c:v>
                </c:pt>
                <c:pt idx="49">
                  <c:v>40210</c:v>
                </c:pt>
                <c:pt idx="50">
                  <c:v>40238</c:v>
                </c:pt>
                <c:pt idx="51">
                  <c:v>40269</c:v>
                </c:pt>
                <c:pt idx="52">
                  <c:v>40299</c:v>
                </c:pt>
                <c:pt idx="53">
                  <c:v>40330</c:v>
                </c:pt>
                <c:pt idx="54">
                  <c:v>40360</c:v>
                </c:pt>
                <c:pt idx="55">
                  <c:v>40391</c:v>
                </c:pt>
                <c:pt idx="56">
                  <c:v>40422</c:v>
                </c:pt>
              </c:numCache>
            </c:numRef>
          </c:cat>
          <c:val>
            <c:numRef>
              <c:f>Timeline!$B$6:$BF$6</c:f>
              <c:numCache>
                <c:formatCode>0</c:formatCode>
                <c:ptCount val="57"/>
                <c:pt idx="0">
                  <c:v>77.3</c:v>
                </c:pt>
                <c:pt idx="1">
                  <c:v>62.1</c:v>
                </c:pt>
                <c:pt idx="2">
                  <c:v>94.2</c:v>
                </c:pt>
                <c:pt idx="3">
                  <c:v>88.8</c:v>
                </c:pt>
                <c:pt idx="4">
                  <c:v>110.5</c:v>
                </c:pt>
                <c:pt idx="5">
                  <c:v>51.4</c:v>
                </c:pt>
                <c:pt idx="6">
                  <c:v>31.9</c:v>
                </c:pt>
                <c:pt idx="7">
                  <c:v>51.1</c:v>
                </c:pt>
                <c:pt idx="8">
                  <c:v>81</c:v>
                </c:pt>
                <c:pt idx="9">
                  <c:v>96.6</c:v>
                </c:pt>
                <c:pt idx="10">
                  <c:v>148.6</c:v>
                </c:pt>
                <c:pt idx="11">
                  <c:v>146.80000000000001</c:v>
                </c:pt>
                <c:pt idx="12">
                  <c:v>214.4</c:v>
                </c:pt>
                <c:pt idx="13">
                  <c:v>104.9</c:v>
                </c:pt>
                <c:pt idx="14">
                  <c:v>135.5</c:v>
                </c:pt>
                <c:pt idx="15">
                  <c:v>86.5</c:v>
                </c:pt>
                <c:pt idx="16">
                  <c:v>74.400000000000006</c:v>
                </c:pt>
                <c:pt idx="17">
                  <c:v>52</c:v>
                </c:pt>
                <c:pt idx="18">
                  <c:v>93.9</c:v>
                </c:pt>
                <c:pt idx="19">
                  <c:v>73.2</c:v>
                </c:pt>
                <c:pt idx="20">
                  <c:v>117.8</c:v>
                </c:pt>
                <c:pt idx="21">
                  <c:v>51.1</c:v>
                </c:pt>
                <c:pt idx="22">
                  <c:v>117.3</c:v>
                </c:pt>
                <c:pt idx="23">
                  <c:v>110.6</c:v>
                </c:pt>
                <c:pt idx="24">
                  <c:v>190.7</c:v>
                </c:pt>
                <c:pt idx="25">
                  <c:v>142.5</c:v>
                </c:pt>
                <c:pt idx="26">
                  <c:v>145.80000000000001</c:v>
                </c:pt>
                <c:pt idx="27">
                  <c:v>52.3</c:v>
                </c:pt>
                <c:pt idx="28">
                  <c:v>51.9</c:v>
                </c:pt>
                <c:pt idx="29">
                  <c:v>94.6</c:v>
                </c:pt>
                <c:pt idx="30">
                  <c:v>79.900000000000006</c:v>
                </c:pt>
                <c:pt idx="31">
                  <c:v>91.8</c:v>
                </c:pt>
                <c:pt idx="32">
                  <c:v>62.1</c:v>
                </c:pt>
                <c:pt idx="33">
                  <c:v>110</c:v>
                </c:pt>
                <c:pt idx="34">
                  <c:v>125.4</c:v>
                </c:pt>
                <c:pt idx="35">
                  <c:v>72.599999999999994</c:v>
                </c:pt>
                <c:pt idx="36">
                  <c:v>94.4</c:v>
                </c:pt>
                <c:pt idx="37">
                  <c:v>78.7</c:v>
                </c:pt>
                <c:pt idx="38">
                  <c:v>95.7</c:v>
                </c:pt>
                <c:pt idx="39">
                  <c:v>58.2</c:v>
                </c:pt>
                <c:pt idx="40">
                  <c:v>105.6</c:v>
                </c:pt>
                <c:pt idx="41">
                  <c:v>94.1</c:v>
                </c:pt>
                <c:pt idx="42">
                  <c:v>69.7</c:v>
                </c:pt>
                <c:pt idx="43">
                  <c:v>65</c:v>
                </c:pt>
                <c:pt idx="44">
                  <c:v>81.099999999999994</c:v>
                </c:pt>
                <c:pt idx="45">
                  <c:v>91.3</c:v>
                </c:pt>
                <c:pt idx="46">
                  <c:v>128.69999999999999</c:v>
                </c:pt>
                <c:pt idx="48">
                  <c:v>98.4</c:v>
                </c:pt>
                <c:pt idx="49">
                  <c:v>77.3</c:v>
                </c:pt>
                <c:pt idx="50">
                  <c:v>96.1</c:v>
                </c:pt>
                <c:pt idx="51">
                  <c:v>79.8</c:v>
                </c:pt>
                <c:pt idx="52">
                  <c:v>82.4</c:v>
                </c:pt>
                <c:pt idx="53">
                  <c:v>45.9</c:v>
                </c:pt>
                <c:pt idx="54">
                  <c:v>54.2</c:v>
                </c:pt>
                <c:pt idx="55">
                  <c:v>56.5</c:v>
                </c:pt>
                <c:pt idx="56">
                  <c:v>77.900000000000006</c:v>
                </c:pt>
              </c:numCache>
            </c:numRef>
          </c:val>
        </c:ser>
        <c:ser>
          <c:idx val="2"/>
          <c:order val="1"/>
          <c:tx>
            <c:strRef>
              <c:f>Timeline!$A$7</c:f>
              <c:strCache>
                <c:ptCount val="1"/>
                <c:pt idx="0">
                  <c:v>Region 2</c:v>
                </c:pt>
              </c:strCache>
            </c:strRef>
          </c:tx>
          <c:spPr>
            <a:ln w="12700">
              <a:solidFill>
                <a:srgbClr val="FFFF00"/>
              </a:solidFill>
              <a:prstDash val="solid"/>
            </a:ln>
          </c:spPr>
          <c:marker>
            <c:symbol val="none"/>
          </c:marker>
          <c:cat>
            <c:numRef>
              <c:f>Timeline!$B$4:$BF$4</c:f>
              <c:numCache>
                <c:formatCode>d\.m\.yy;@</c:formatCode>
                <c:ptCount val="57"/>
                <c:pt idx="0">
                  <c:v>38718</c:v>
                </c:pt>
                <c:pt idx="1">
                  <c:v>38749</c:v>
                </c:pt>
                <c:pt idx="2">
                  <c:v>38777</c:v>
                </c:pt>
                <c:pt idx="3">
                  <c:v>38808</c:v>
                </c:pt>
                <c:pt idx="4">
                  <c:v>38838</c:v>
                </c:pt>
                <c:pt idx="5">
                  <c:v>38869</c:v>
                </c:pt>
                <c:pt idx="6">
                  <c:v>38899</c:v>
                </c:pt>
                <c:pt idx="7">
                  <c:v>38930</c:v>
                </c:pt>
                <c:pt idx="8">
                  <c:v>38961</c:v>
                </c:pt>
                <c:pt idx="9">
                  <c:v>38991</c:v>
                </c:pt>
                <c:pt idx="10">
                  <c:v>39022</c:v>
                </c:pt>
                <c:pt idx="11">
                  <c:v>39052</c:v>
                </c:pt>
                <c:pt idx="12">
                  <c:v>39083</c:v>
                </c:pt>
                <c:pt idx="13">
                  <c:v>39114</c:v>
                </c:pt>
                <c:pt idx="14">
                  <c:v>39142</c:v>
                </c:pt>
                <c:pt idx="15">
                  <c:v>39173</c:v>
                </c:pt>
                <c:pt idx="16">
                  <c:v>39203</c:v>
                </c:pt>
                <c:pt idx="17">
                  <c:v>39234</c:v>
                </c:pt>
                <c:pt idx="18">
                  <c:v>39264</c:v>
                </c:pt>
                <c:pt idx="19">
                  <c:v>39295</c:v>
                </c:pt>
                <c:pt idx="20">
                  <c:v>39326</c:v>
                </c:pt>
                <c:pt idx="21">
                  <c:v>39356</c:v>
                </c:pt>
                <c:pt idx="22">
                  <c:v>39387</c:v>
                </c:pt>
                <c:pt idx="23">
                  <c:v>39417</c:v>
                </c:pt>
                <c:pt idx="24">
                  <c:v>39448</c:v>
                </c:pt>
                <c:pt idx="25">
                  <c:v>39479</c:v>
                </c:pt>
                <c:pt idx="26">
                  <c:v>39508</c:v>
                </c:pt>
                <c:pt idx="27">
                  <c:v>39539</c:v>
                </c:pt>
                <c:pt idx="28">
                  <c:v>39569</c:v>
                </c:pt>
                <c:pt idx="29">
                  <c:v>39600</c:v>
                </c:pt>
                <c:pt idx="30">
                  <c:v>39630</c:v>
                </c:pt>
                <c:pt idx="31">
                  <c:v>39661</c:v>
                </c:pt>
                <c:pt idx="32">
                  <c:v>39692</c:v>
                </c:pt>
                <c:pt idx="33">
                  <c:v>39722</c:v>
                </c:pt>
                <c:pt idx="34">
                  <c:v>39753</c:v>
                </c:pt>
                <c:pt idx="35">
                  <c:v>39783</c:v>
                </c:pt>
                <c:pt idx="36">
                  <c:v>39814</c:v>
                </c:pt>
                <c:pt idx="37">
                  <c:v>39845</c:v>
                </c:pt>
                <c:pt idx="38">
                  <c:v>39873</c:v>
                </c:pt>
                <c:pt idx="39">
                  <c:v>39904</c:v>
                </c:pt>
                <c:pt idx="40">
                  <c:v>39934</c:v>
                </c:pt>
                <c:pt idx="41">
                  <c:v>39965</c:v>
                </c:pt>
                <c:pt idx="42">
                  <c:v>39995</c:v>
                </c:pt>
                <c:pt idx="43">
                  <c:v>40026</c:v>
                </c:pt>
                <c:pt idx="44">
                  <c:v>40057</c:v>
                </c:pt>
                <c:pt idx="45">
                  <c:v>40087</c:v>
                </c:pt>
                <c:pt idx="46">
                  <c:v>40118</c:v>
                </c:pt>
                <c:pt idx="47">
                  <c:v>40148</c:v>
                </c:pt>
                <c:pt idx="48">
                  <c:v>40179</c:v>
                </c:pt>
                <c:pt idx="49">
                  <c:v>40210</c:v>
                </c:pt>
                <c:pt idx="50">
                  <c:v>40238</c:v>
                </c:pt>
                <c:pt idx="51">
                  <c:v>40269</c:v>
                </c:pt>
                <c:pt idx="52">
                  <c:v>40299</c:v>
                </c:pt>
                <c:pt idx="53">
                  <c:v>40330</c:v>
                </c:pt>
                <c:pt idx="54">
                  <c:v>40360</c:v>
                </c:pt>
                <c:pt idx="55">
                  <c:v>40391</c:v>
                </c:pt>
                <c:pt idx="56">
                  <c:v>40422</c:v>
                </c:pt>
              </c:numCache>
            </c:numRef>
          </c:cat>
          <c:val>
            <c:numRef>
              <c:f>Timeline!$B$7:$BF$7</c:f>
              <c:numCache>
                <c:formatCode>0</c:formatCode>
                <c:ptCount val="57"/>
                <c:pt idx="0">
                  <c:v>64.900000000000006</c:v>
                </c:pt>
                <c:pt idx="1">
                  <c:v>63.7</c:v>
                </c:pt>
                <c:pt idx="2">
                  <c:v>94.4</c:v>
                </c:pt>
                <c:pt idx="3">
                  <c:v>79.5</c:v>
                </c:pt>
                <c:pt idx="4">
                  <c:v>101.5</c:v>
                </c:pt>
                <c:pt idx="5">
                  <c:v>44.3</c:v>
                </c:pt>
                <c:pt idx="6">
                  <c:v>27.1</c:v>
                </c:pt>
                <c:pt idx="7">
                  <c:v>54.9</c:v>
                </c:pt>
                <c:pt idx="8">
                  <c:v>63.1</c:v>
                </c:pt>
                <c:pt idx="9">
                  <c:v>93.1</c:v>
                </c:pt>
                <c:pt idx="10">
                  <c:v>139.80000000000001</c:v>
                </c:pt>
                <c:pt idx="11">
                  <c:v>149.30000000000001</c:v>
                </c:pt>
                <c:pt idx="12">
                  <c:v>252.8</c:v>
                </c:pt>
                <c:pt idx="13">
                  <c:v>103</c:v>
                </c:pt>
                <c:pt idx="14">
                  <c:v>135</c:v>
                </c:pt>
                <c:pt idx="15">
                  <c:v>86.2</c:v>
                </c:pt>
                <c:pt idx="16">
                  <c:v>68.3</c:v>
                </c:pt>
                <c:pt idx="17">
                  <c:v>54.3</c:v>
                </c:pt>
                <c:pt idx="18">
                  <c:v>95.5</c:v>
                </c:pt>
                <c:pt idx="19">
                  <c:v>66.099999999999994</c:v>
                </c:pt>
                <c:pt idx="20">
                  <c:v>120.3</c:v>
                </c:pt>
                <c:pt idx="21">
                  <c:v>42.3</c:v>
                </c:pt>
                <c:pt idx="22">
                  <c:v>118.6</c:v>
                </c:pt>
                <c:pt idx="23">
                  <c:v>116.2</c:v>
                </c:pt>
                <c:pt idx="24">
                  <c:v>199.6</c:v>
                </c:pt>
                <c:pt idx="25">
                  <c:v>139.5</c:v>
                </c:pt>
                <c:pt idx="26">
                  <c:v>160.4</c:v>
                </c:pt>
                <c:pt idx="27">
                  <c:v>51.5</c:v>
                </c:pt>
                <c:pt idx="28">
                  <c:v>42.8</c:v>
                </c:pt>
                <c:pt idx="29">
                  <c:v>76.599999999999994</c:v>
                </c:pt>
                <c:pt idx="30">
                  <c:v>74.400000000000006</c:v>
                </c:pt>
                <c:pt idx="31">
                  <c:v>94.6</c:v>
                </c:pt>
                <c:pt idx="32">
                  <c:v>66.3</c:v>
                </c:pt>
                <c:pt idx="33">
                  <c:v>120.7</c:v>
                </c:pt>
                <c:pt idx="34">
                  <c:v>128</c:v>
                </c:pt>
                <c:pt idx="35">
                  <c:v>74.400000000000006</c:v>
                </c:pt>
                <c:pt idx="36">
                  <c:v>97.9</c:v>
                </c:pt>
                <c:pt idx="37">
                  <c:v>79.2</c:v>
                </c:pt>
                <c:pt idx="38">
                  <c:v>95.3</c:v>
                </c:pt>
                <c:pt idx="39">
                  <c:v>52.9</c:v>
                </c:pt>
                <c:pt idx="40">
                  <c:v>96.9</c:v>
                </c:pt>
                <c:pt idx="41">
                  <c:v>84.5</c:v>
                </c:pt>
                <c:pt idx="42">
                  <c:v>69.099999999999994</c:v>
                </c:pt>
                <c:pt idx="43">
                  <c:v>65</c:v>
                </c:pt>
                <c:pt idx="44">
                  <c:v>85.9</c:v>
                </c:pt>
                <c:pt idx="45">
                  <c:v>97.1</c:v>
                </c:pt>
                <c:pt idx="46">
                  <c:v>140.80000000000001</c:v>
                </c:pt>
                <c:pt idx="47">
                  <c:v>81.099999999999994</c:v>
                </c:pt>
                <c:pt idx="48">
                  <c:v>100.2</c:v>
                </c:pt>
                <c:pt idx="49">
                  <c:v>81.7</c:v>
                </c:pt>
                <c:pt idx="50">
                  <c:v>100.2</c:v>
                </c:pt>
                <c:pt idx="51">
                  <c:v>79.099999999999994</c:v>
                </c:pt>
                <c:pt idx="52">
                  <c:v>77.8</c:v>
                </c:pt>
                <c:pt idx="53">
                  <c:v>42.6</c:v>
                </c:pt>
                <c:pt idx="54">
                  <c:v>44.1</c:v>
                </c:pt>
                <c:pt idx="55">
                  <c:v>57.9</c:v>
                </c:pt>
                <c:pt idx="56">
                  <c:v>81.400000000000006</c:v>
                </c:pt>
              </c:numCache>
            </c:numRef>
          </c:val>
        </c:ser>
        <c:ser>
          <c:idx val="3"/>
          <c:order val="2"/>
          <c:tx>
            <c:strRef>
              <c:f>Timeline!$A$8</c:f>
              <c:strCache>
                <c:ptCount val="1"/>
                <c:pt idx="0">
                  <c:v>Region 3</c:v>
                </c:pt>
              </c:strCache>
            </c:strRef>
          </c:tx>
          <c:spPr>
            <a:ln w="12700">
              <a:solidFill>
                <a:srgbClr val="00FFFF"/>
              </a:solidFill>
              <a:prstDash val="solid"/>
            </a:ln>
          </c:spPr>
          <c:marker>
            <c:symbol val="none"/>
          </c:marker>
          <c:cat>
            <c:numRef>
              <c:f>Timeline!$B$4:$BF$4</c:f>
              <c:numCache>
                <c:formatCode>d\.m\.yy;@</c:formatCode>
                <c:ptCount val="57"/>
                <c:pt idx="0">
                  <c:v>38718</c:v>
                </c:pt>
                <c:pt idx="1">
                  <c:v>38749</c:v>
                </c:pt>
                <c:pt idx="2">
                  <c:v>38777</c:v>
                </c:pt>
                <c:pt idx="3">
                  <c:v>38808</c:v>
                </c:pt>
                <c:pt idx="4">
                  <c:v>38838</c:v>
                </c:pt>
                <c:pt idx="5">
                  <c:v>38869</c:v>
                </c:pt>
                <c:pt idx="6">
                  <c:v>38899</c:v>
                </c:pt>
                <c:pt idx="7">
                  <c:v>38930</c:v>
                </c:pt>
                <c:pt idx="8">
                  <c:v>38961</c:v>
                </c:pt>
                <c:pt idx="9">
                  <c:v>38991</c:v>
                </c:pt>
                <c:pt idx="10">
                  <c:v>39022</c:v>
                </c:pt>
                <c:pt idx="11">
                  <c:v>39052</c:v>
                </c:pt>
                <c:pt idx="12">
                  <c:v>39083</c:v>
                </c:pt>
                <c:pt idx="13">
                  <c:v>39114</c:v>
                </c:pt>
                <c:pt idx="14">
                  <c:v>39142</c:v>
                </c:pt>
                <c:pt idx="15">
                  <c:v>39173</c:v>
                </c:pt>
                <c:pt idx="16">
                  <c:v>39203</c:v>
                </c:pt>
                <c:pt idx="17">
                  <c:v>39234</c:v>
                </c:pt>
                <c:pt idx="18">
                  <c:v>39264</c:v>
                </c:pt>
                <c:pt idx="19">
                  <c:v>39295</c:v>
                </c:pt>
                <c:pt idx="20">
                  <c:v>39326</c:v>
                </c:pt>
                <c:pt idx="21">
                  <c:v>39356</c:v>
                </c:pt>
                <c:pt idx="22">
                  <c:v>39387</c:v>
                </c:pt>
                <c:pt idx="23">
                  <c:v>39417</c:v>
                </c:pt>
                <c:pt idx="24">
                  <c:v>39448</c:v>
                </c:pt>
                <c:pt idx="25">
                  <c:v>39479</c:v>
                </c:pt>
                <c:pt idx="26">
                  <c:v>39508</c:v>
                </c:pt>
                <c:pt idx="27">
                  <c:v>39539</c:v>
                </c:pt>
                <c:pt idx="28">
                  <c:v>39569</c:v>
                </c:pt>
                <c:pt idx="29">
                  <c:v>39600</c:v>
                </c:pt>
                <c:pt idx="30">
                  <c:v>39630</c:v>
                </c:pt>
                <c:pt idx="31">
                  <c:v>39661</c:v>
                </c:pt>
                <c:pt idx="32">
                  <c:v>39692</c:v>
                </c:pt>
                <c:pt idx="33">
                  <c:v>39722</c:v>
                </c:pt>
                <c:pt idx="34">
                  <c:v>39753</c:v>
                </c:pt>
                <c:pt idx="35">
                  <c:v>39783</c:v>
                </c:pt>
                <c:pt idx="36">
                  <c:v>39814</c:v>
                </c:pt>
                <c:pt idx="37">
                  <c:v>39845</c:v>
                </c:pt>
                <c:pt idx="38">
                  <c:v>39873</c:v>
                </c:pt>
                <c:pt idx="39">
                  <c:v>39904</c:v>
                </c:pt>
                <c:pt idx="40">
                  <c:v>39934</c:v>
                </c:pt>
                <c:pt idx="41">
                  <c:v>39965</c:v>
                </c:pt>
                <c:pt idx="42">
                  <c:v>39995</c:v>
                </c:pt>
                <c:pt idx="43">
                  <c:v>40026</c:v>
                </c:pt>
                <c:pt idx="44">
                  <c:v>40057</c:v>
                </c:pt>
                <c:pt idx="45">
                  <c:v>40087</c:v>
                </c:pt>
                <c:pt idx="46">
                  <c:v>40118</c:v>
                </c:pt>
                <c:pt idx="47">
                  <c:v>40148</c:v>
                </c:pt>
                <c:pt idx="48">
                  <c:v>40179</c:v>
                </c:pt>
                <c:pt idx="49">
                  <c:v>40210</c:v>
                </c:pt>
                <c:pt idx="50">
                  <c:v>40238</c:v>
                </c:pt>
                <c:pt idx="51">
                  <c:v>40269</c:v>
                </c:pt>
                <c:pt idx="52">
                  <c:v>40299</c:v>
                </c:pt>
                <c:pt idx="53">
                  <c:v>40330</c:v>
                </c:pt>
                <c:pt idx="54">
                  <c:v>40360</c:v>
                </c:pt>
                <c:pt idx="55">
                  <c:v>40391</c:v>
                </c:pt>
                <c:pt idx="56">
                  <c:v>40422</c:v>
                </c:pt>
              </c:numCache>
            </c:numRef>
          </c:cat>
          <c:val>
            <c:numRef>
              <c:f>Timeline!$B$8:$BF$8</c:f>
              <c:numCache>
                <c:formatCode>0</c:formatCode>
                <c:ptCount val="57"/>
                <c:pt idx="0">
                  <c:v>68.599999999999994</c:v>
                </c:pt>
                <c:pt idx="1">
                  <c:v>58.7</c:v>
                </c:pt>
                <c:pt idx="2">
                  <c:v>93.5</c:v>
                </c:pt>
                <c:pt idx="3">
                  <c:v>76.3</c:v>
                </c:pt>
                <c:pt idx="4">
                  <c:v>100.5</c:v>
                </c:pt>
                <c:pt idx="5">
                  <c:v>45.1</c:v>
                </c:pt>
                <c:pt idx="6">
                  <c:v>29.4</c:v>
                </c:pt>
                <c:pt idx="7">
                  <c:v>39.1</c:v>
                </c:pt>
                <c:pt idx="8">
                  <c:v>71.900000000000006</c:v>
                </c:pt>
                <c:pt idx="9">
                  <c:v>82.1</c:v>
                </c:pt>
                <c:pt idx="10">
                  <c:v>125.6</c:v>
                </c:pt>
                <c:pt idx="11">
                  <c:v>151.30000000000001</c:v>
                </c:pt>
                <c:pt idx="12">
                  <c:v>234.9</c:v>
                </c:pt>
                <c:pt idx="13">
                  <c:v>102.2</c:v>
                </c:pt>
                <c:pt idx="14">
                  <c:v>143.69999999999999</c:v>
                </c:pt>
                <c:pt idx="15">
                  <c:v>87</c:v>
                </c:pt>
                <c:pt idx="16">
                  <c:v>70.3</c:v>
                </c:pt>
                <c:pt idx="17">
                  <c:v>51.2</c:v>
                </c:pt>
                <c:pt idx="18">
                  <c:v>77.3</c:v>
                </c:pt>
                <c:pt idx="19">
                  <c:v>58.1</c:v>
                </c:pt>
                <c:pt idx="20">
                  <c:v>102.9</c:v>
                </c:pt>
                <c:pt idx="21">
                  <c:v>46.3</c:v>
                </c:pt>
                <c:pt idx="22">
                  <c:v>106.3</c:v>
                </c:pt>
                <c:pt idx="23">
                  <c:v>108.7</c:v>
                </c:pt>
                <c:pt idx="24">
                  <c:v>201.3</c:v>
                </c:pt>
                <c:pt idx="25">
                  <c:v>146.5</c:v>
                </c:pt>
                <c:pt idx="26">
                  <c:v>143.1</c:v>
                </c:pt>
                <c:pt idx="27">
                  <c:v>54.5</c:v>
                </c:pt>
                <c:pt idx="28">
                  <c:v>56.1</c:v>
                </c:pt>
                <c:pt idx="29">
                  <c:v>90.9</c:v>
                </c:pt>
                <c:pt idx="30">
                  <c:v>73.599999999999994</c:v>
                </c:pt>
                <c:pt idx="31">
                  <c:v>74.099999999999994</c:v>
                </c:pt>
                <c:pt idx="32">
                  <c:v>52.8</c:v>
                </c:pt>
                <c:pt idx="33">
                  <c:v>93.5</c:v>
                </c:pt>
                <c:pt idx="34">
                  <c:v>124.7</c:v>
                </c:pt>
                <c:pt idx="35">
                  <c:v>69.2</c:v>
                </c:pt>
                <c:pt idx="36">
                  <c:v>90.7</c:v>
                </c:pt>
                <c:pt idx="37">
                  <c:v>77.900000000000006</c:v>
                </c:pt>
                <c:pt idx="38">
                  <c:v>89.3</c:v>
                </c:pt>
                <c:pt idx="39">
                  <c:v>63.1</c:v>
                </c:pt>
                <c:pt idx="40">
                  <c:v>102.5</c:v>
                </c:pt>
                <c:pt idx="41">
                  <c:v>85.6</c:v>
                </c:pt>
                <c:pt idx="42">
                  <c:v>57.1</c:v>
                </c:pt>
                <c:pt idx="43">
                  <c:v>55</c:v>
                </c:pt>
                <c:pt idx="44">
                  <c:v>74</c:v>
                </c:pt>
                <c:pt idx="45">
                  <c:v>93.4</c:v>
                </c:pt>
                <c:pt idx="46">
                  <c:v>129.9</c:v>
                </c:pt>
                <c:pt idx="47">
                  <c:v>75.599999999999994</c:v>
                </c:pt>
                <c:pt idx="48">
                  <c:v>100.8</c:v>
                </c:pt>
                <c:pt idx="49">
                  <c:v>81.099999999999994</c:v>
                </c:pt>
                <c:pt idx="50">
                  <c:v>90.7</c:v>
                </c:pt>
                <c:pt idx="51">
                  <c:v>75.7</c:v>
                </c:pt>
                <c:pt idx="52">
                  <c:v>75.8</c:v>
                </c:pt>
                <c:pt idx="53">
                  <c:v>38.700000000000003</c:v>
                </c:pt>
                <c:pt idx="54">
                  <c:v>46</c:v>
                </c:pt>
                <c:pt idx="55">
                  <c:v>51.2</c:v>
                </c:pt>
                <c:pt idx="56">
                  <c:v>71.900000000000006</c:v>
                </c:pt>
              </c:numCache>
            </c:numRef>
          </c:val>
        </c:ser>
        <c:ser>
          <c:idx val="4"/>
          <c:order val="3"/>
          <c:tx>
            <c:strRef>
              <c:f>Timeline!$A$9</c:f>
              <c:strCache>
                <c:ptCount val="1"/>
                <c:pt idx="0">
                  <c:v>Region 4</c:v>
                </c:pt>
              </c:strCache>
            </c:strRef>
          </c:tx>
          <c:spPr>
            <a:ln w="12700">
              <a:solidFill>
                <a:srgbClr val="800080"/>
              </a:solidFill>
              <a:prstDash val="solid"/>
            </a:ln>
          </c:spPr>
          <c:marker>
            <c:symbol val="none"/>
          </c:marker>
          <c:cat>
            <c:numRef>
              <c:f>Timeline!$B$4:$BF$4</c:f>
              <c:numCache>
                <c:formatCode>d\.m\.yy;@</c:formatCode>
                <c:ptCount val="57"/>
                <c:pt idx="0">
                  <c:v>38718</c:v>
                </c:pt>
                <c:pt idx="1">
                  <c:v>38749</c:v>
                </c:pt>
                <c:pt idx="2">
                  <c:v>38777</c:v>
                </c:pt>
                <c:pt idx="3">
                  <c:v>38808</c:v>
                </c:pt>
                <c:pt idx="4">
                  <c:v>38838</c:v>
                </c:pt>
                <c:pt idx="5">
                  <c:v>38869</c:v>
                </c:pt>
                <c:pt idx="6">
                  <c:v>38899</c:v>
                </c:pt>
                <c:pt idx="7">
                  <c:v>38930</c:v>
                </c:pt>
                <c:pt idx="8">
                  <c:v>38961</c:v>
                </c:pt>
                <c:pt idx="9">
                  <c:v>38991</c:v>
                </c:pt>
                <c:pt idx="10">
                  <c:v>39022</c:v>
                </c:pt>
                <c:pt idx="11">
                  <c:v>39052</c:v>
                </c:pt>
                <c:pt idx="12">
                  <c:v>39083</c:v>
                </c:pt>
                <c:pt idx="13">
                  <c:v>39114</c:v>
                </c:pt>
                <c:pt idx="14">
                  <c:v>39142</c:v>
                </c:pt>
                <c:pt idx="15">
                  <c:v>39173</c:v>
                </c:pt>
                <c:pt idx="16">
                  <c:v>39203</c:v>
                </c:pt>
                <c:pt idx="17">
                  <c:v>39234</c:v>
                </c:pt>
                <c:pt idx="18">
                  <c:v>39264</c:v>
                </c:pt>
                <c:pt idx="19">
                  <c:v>39295</c:v>
                </c:pt>
                <c:pt idx="20">
                  <c:v>39326</c:v>
                </c:pt>
                <c:pt idx="21">
                  <c:v>39356</c:v>
                </c:pt>
                <c:pt idx="22">
                  <c:v>39387</c:v>
                </c:pt>
                <c:pt idx="23">
                  <c:v>39417</c:v>
                </c:pt>
                <c:pt idx="24">
                  <c:v>39448</c:v>
                </c:pt>
                <c:pt idx="25">
                  <c:v>39479</c:v>
                </c:pt>
                <c:pt idx="26">
                  <c:v>39508</c:v>
                </c:pt>
                <c:pt idx="27">
                  <c:v>39539</c:v>
                </c:pt>
                <c:pt idx="28">
                  <c:v>39569</c:v>
                </c:pt>
                <c:pt idx="29">
                  <c:v>39600</c:v>
                </c:pt>
                <c:pt idx="30">
                  <c:v>39630</c:v>
                </c:pt>
                <c:pt idx="31">
                  <c:v>39661</c:v>
                </c:pt>
                <c:pt idx="32">
                  <c:v>39692</c:v>
                </c:pt>
                <c:pt idx="33">
                  <c:v>39722</c:v>
                </c:pt>
                <c:pt idx="34">
                  <c:v>39753</c:v>
                </c:pt>
                <c:pt idx="35">
                  <c:v>39783</c:v>
                </c:pt>
                <c:pt idx="36">
                  <c:v>39814</c:v>
                </c:pt>
                <c:pt idx="37">
                  <c:v>39845</c:v>
                </c:pt>
                <c:pt idx="38">
                  <c:v>39873</c:v>
                </c:pt>
                <c:pt idx="39">
                  <c:v>39904</c:v>
                </c:pt>
                <c:pt idx="40">
                  <c:v>39934</c:v>
                </c:pt>
                <c:pt idx="41">
                  <c:v>39965</c:v>
                </c:pt>
                <c:pt idx="42">
                  <c:v>39995</c:v>
                </c:pt>
                <c:pt idx="43">
                  <c:v>40026</c:v>
                </c:pt>
                <c:pt idx="44">
                  <c:v>40057</c:v>
                </c:pt>
                <c:pt idx="45">
                  <c:v>40087</c:v>
                </c:pt>
                <c:pt idx="46">
                  <c:v>40118</c:v>
                </c:pt>
                <c:pt idx="47">
                  <c:v>40148</c:v>
                </c:pt>
                <c:pt idx="48">
                  <c:v>40179</c:v>
                </c:pt>
                <c:pt idx="49">
                  <c:v>40210</c:v>
                </c:pt>
                <c:pt idx="50">
                  <c:v>40238</c:v>
                </c:pt>
                <c:pt idx="51">
                  <c:v>40269</c:v>
                </c:pt>
                <c:pt idx="52">
                  <c:v>40299</c:v>
                </c:pt>
                <c:pt idx="53">
                  <c:v>40330</c:v>
                </c:pt>
                <c:pt idx="54">
                  <c:v>40360</c:v>
                </c:pt>
                <c:pt idx="55">
                  <c:v>40391</c:v>
                </c:pt>
                <c:pt idx="56">
                  <c:v>40422</c:v>
                </c:pt>
              </c:numCache>
            </c:numRef>
          </c:cat>
          <c:val>
            <c:numRef>
              <c:f>Timeline!$B$9:$BF$9</c:f>
              <c:numCache>
                <c:formatCode>0</c:formatCode>
                <c:ptCount val="57"/>
                <c:pt idx="0">
                  <c:v>74.400000000000006</c:v>
                </c:pt>
                <c:pt idx="1">
                  <c:v>60.3</c:v>
                </c:pt>
                <c:pt idx="2">
                  <c:v>99.5</c:v>
                </c:pt>
                <c:pt idx="3">
                  <c:v>77.5</c:v>
                </c:pt>
                <c:pt idx="4">
                  <c:v>95.3</c:v>
                </c:pt>
                <c:pt idx="5">
                  <c:v>42.6</c:v>
                </c:pt>
                <c:pt idx="6">
                  <c:v>28.3</c:v>
                </c:pt>
                <c:pt idx="7">
                  <c:v>41.4</c:v>
                </c:pt>
                <c:pt idx="8">
                  <c:v>72.599999999999994</c:v>
                </c:pt>
                <c:pt idx="9">
                  <c:v>79.3</c:v>
                </c:pt>
                <c:pt idx="10">
                  <c:v>119.3</c:v>
                </c:pt>
                <c:pt idx="11">
                  <c:v>158.30000000000001</c:v>
                </c:pt>
                <c:pt idx="12">
                  <c:v>238.1</c:v>
                </c:pt>
                <c:pt idx="13">
                  <c:v>112.5</c:v>
                </c:pt>
                <c:pt idx="14">
                  <c:v>141.69999999999999</c:v>
                </c:pt>
                <c:pt idx="15">
                  <c:v>89.2</c:v>
                </c:pt>
                <c:pt idx="16">
                  <c:v>65.8</c:v>
                </c:pt>
                <c:pt idx="17">
                  <c:v>49.8</c:v>
                </c:pt>
                <c:pt idx="18">
                  <c:v>77.3</c:v>
                </c:pt>
                <c:pt idx="19">
                  <c:v>59.3</c:v>
                </c:pt>
                <c:pt idx="20">
                  <c:v>106.5</c:v>
                </c:pt>
                <c:pt idx="21">
                  <c:v>52.4</c:v>
                </c:pt>
                <c:pt idx="22">
                  <c:v>108.1</c:v>
                </c:pt>
                <c:pt idx="23">
                  <c:v>105.9</c:v>
                </c:pt>
                <c:pt idx="24">
                  <c:v>201.5</c:v>
                </c:pt>
                <c:pt idx="25">
                  <c:v>152</c:v>
                </c:pt>
                <c:pt idx="26">
                  <c:v>144</c:v>
                </c:pt>
                <c:pt idx="27">
                  <c:v>50.7</c:v>
                </c:pt>
                <c:pt idx="28">
                  <c:v>53.4</c:v>
                </c:pt>
                <c:pt idx="29">
                  <c:v>85.9</c:v>
                </c:pt>
                <c:pt idx="30">
                  <c:v>79.900000000000006</c:v>
                </c:pt>
                <c:pt idx="31">
                  <c:v>74.3</c:v>
                </c:pt>
                <c:pt idx="32">
                  <c:v>61.6</c:v>
                </c:pt>
                <c:pt idx="33">
                  <c:v>95.8</c:v>
                </c:pt>
                <c:pt idx="34">
                  <c:v>136.69999999999999</c:v>
                </c:pt>
                <c:pt idx="35">
                  <c:v>73.8</c:v>
                </c:pt>
                <c:pt idx="36">
                  <c:v>99.9</c:v>
                </c:pt>
                <c:pt idx="37">
                  <c:v>84.3</c:v>
                </c:pt>
                <c:pt idx="38">
                  <c:v>92.5</c:v>
                </c:pt>
                <c:pt idx="39">
                  <c:v>70.599999999999994</c:v>
                </c:pt>
                <c:pt idx="40">
                  <c:v>99.1</c:v>
                </c:pt>
                <c:pt idx="41">
                  <c:v>87.8</c:v>
                </c:pt>
                <c:pt idx="42">
                  <c:v>56.8</c:v>
                </c:pt>
                <c:pt idx="43">
                  <c:v>58.5</c:v>
                </c:pt>
                <c:pt idx="44">
                  <c:v>83.1</c:v>
                </c:pt>
                <c:pt idx="45">
                  <c:v>107.9</c:v>
                </c:pt>
                <c:pt idx="46">
                  <c:v>129.1</c:v>
                </c:pt>
                <c:pt idx="47">
                  <c:v>83.4</c:v>
                </c:pt>
                <c:pt idx="48">
                  <c:v>120.2</c:v>
                </c:pt>
                <c:pt idx="49">
                  <c:v>91.1</c:v>
                </c:pt>
                <c:pt idx="50">
                  <c:v>97.1</c:v>
                </c:pt>
                <c:pt idx="51">
                  <c:v>79.400000000000006</c:v>
                </c:pt>
                <c:pt idx="52">
                  <c:v>78.900000000000006</c:v>
                </c:pt>
                <c:pt idx="53">
                  <c:v>39.1</c:v>
                </c:pt>
                <c:pt idx="54">
                  <c:v>46.8</c:v>
                </c:pt>
                <c:pt idx="55">
                  <c:v>53.4</c:v>
                </c:pt>
                <c:pt idx="56">
                  <c:v>81.400000000000006</c:v>
                </c:pt>
              </c:numCache>
            </c:numRef>
          </c:val>
        </c:ser>
        <c:ser>
          <c:idx val="5"/>
          <c:order val="4"/>
          <c:tx>
            <c:strRef>
              <c:f>Timeline!$A$10</c:f>
              <c:strCache>
                <c:ptCount val="1"/>
                <c:pt idx="0">
                  <c:v>Region 5</c:v>
                </c:pt>
              </c:strCache>
            </c:strRef>
          </c:tx>
          <c:spPr>
            <a:ln w="12700">
              <a:solidFill>
                <a:srgbClr val="800000"/>
              </a:solidFill>
              <a:prstDash val="solid"/>
            </a:ln>
          </c:spPr>
          <c:marker>
            <c:symbol val="none"/>
          </c:marker>
          <c:cat>
            <c:numRef>
              <c:f>Timeline!$B$4:$BF$4</c:f>
              <c:numCache>
                <c:formatCode>d\.m\.yy;@</c:formatCode>
                <c:ptCount val="57"/>
                <c:pt idx="0">
                  <c:v>38718</c:v>
                </c:pt>
                <c:pt idx="1">
                  <c:v>38749</c:v>
                </c:pt>
                <c:pt idx="2">
                  <c:v>38777</c:v>
                </c:pt>
                <c:pt idx="3">
                  <c:v>38808</c:v>
                </c:pt>
                <c:pt idx="4">
                  <c:v>38838</c:v>
                </c:pt>
                <c:pt idx="5">
                  <c:v>38869</c:v>
                </c:pt>
                <c:pt idx="6">
                  <c:v>38899</c:v>
                </c:pt>
                <c:pt idx="7">
                  <c:v>38930</c:v>
                </c:pt>
                <c:pt idx="8">
                  <c:v>38961</c:v>
                </c:pt>
                <c:pt idx="9">
                  <c:v>38991</c:v>
                </c:pt>
                <c:pt idx="10">
                  <c:v>39022</c:v>
                </c:pt>
                <c:pt idx="11">
                  <c:v>39052</c:v>
                </c:pt>
                <c:pt idx="12">
                  <c:v>39083</c:v>
                </c:pt>
                <c:pt idx="13">
                  <c:v>39114</c:v>
                </c:pt>
                <c:pt idx="14">
                  <c:v>39142</c:v>
                </c:pt>
                <c:pt idx="15">
                  <c:v>39173</c:v>
                </c:pt>
                <c:pt idx="16">
                  <c:v>39203</c:v>
                </c:pt>
                <c:pt idx="17">
                  <c:v>39234</c:v>
                </c:pt>
                <c:pt idx="18">
                  <c:v>39264</c:v>
                </c:pt>
                <c:pt idx="19">
                  <c:v>39295</c:v>
                </c:pt>
                <c:pt idx="20">
                  <c:v>39326</c:v>
                </c:pt>
                <c:pt idx="21">
                  <c:v>39356</c:v>
                </c:pt>
                <c:pt idx="22">
                  <c:v>39387</c:v>
                </c:pt>
                <c:pt idx="23">
                  <c:v>39417</c:v>
                </c:pt>
                <c:pt idx="24">
                  <c:v>39448</c:v>
                </c:pt>
                <c:pt idx="25">
                  <c:v>39479</c:v>
                </c:pt>
                <c:pt idx="26">
                  <c:v>39508</c:v>
                </c:pt>
                <c:pt idx="27">
                  <c:v>39539</c:v>
                </c:pt>
                <c:pt idx="28">
                  <c:v>39569</c:v>
                </c:pt>
                <c:pt idx="29">
                  <c:v>39600</c:v>
                </c:pt>
                <c:pt idx="30">
                  <c:v>39630</c:v>
                </c:pt>
                <c:pt idx="31">
                  <c:v>39661</c:v>
                </c:pt>
                <c:pt idx="32">
                  <c:v>39692</c:v>
                </c:pt>
                <c:pt idx="33">
                  <c:v>39722</c:v>
                </c:pt>
                <c:pt idx="34">
                  <c:v>39753</c:v>
                </c:pt>
                <c:pt idx="35">
                  <c:v>39783</c:v>
                </c:pt>
                <c:pt idx="36">
                  <c:v>39814</c:v>
                </c:pt>
                <c:pt idx="37">
                  <c:v>39845</c:v>
                </c:pt>
                <c:pt idx="38">
                  <c:v>39873</c:v>
                </c:pt>
                <c:pt idx="39">
                  <c:v>39904</c:v>
                </c:pt>
                <c:pt idx="40">
                  <c:v>39934</c:v>
                </c:pt>
                <c:pt idx="41">
                  <c:v>39965</c:v>
                </c:pt>
                <c:pt idx="42">
                  <c:v>39995</c:v>
                </c:pt>
                <c:pt idx="43">
                  <c:v>40026</c:v>
                </c:pt>
                <c:pt idx="44">
                  <c:v>40057</c:v>
                </c:pt>
                <c:pt idx="45">
                  <c:v>40087</c:v>
                </c:pt>
                <c:pt idx="46">
                  <c:v>40118</c:v>
                </c:pt>
                <c:pt idx="47">
                  <c:v>40148</c:v>
                </c:pt>
                <c:pt idx="48">
                  <c:v>40179</c:v>
                </c:pt>
                <c:pt idx="49">
                  <c:v>40210</c:v>
                </c:pt>
                <c:pt idx="50">
                  <c:v>40238</c:v>
                </c:pt>
                <c:pt idx="51">
                  <c:v>40269</c:v>
                </c:pt>
                <c:pt idx="52">
                  <c:v>40299</c:v>
                </c:pt>
                <c:pt idx="53">
                  <c:v>40330</c:v>
                </c:pt>
                <c:pt idx="54">
                  <c:v>40360</c:v>
                </c:pt>
                <c:pt idx="55">
                  <c:v>40391</c:v>
                </c:pt>
                <c:pt idx="56">
                  <c:v>40422</c:v>
                </c:pt>
              </c:numCache>
            </c:numRef>
          </c:cat>
          <c:val>
            <c:numRef>
              <c:f>Timeline!$B$10:$BF$10</c:f>
              <c:numCache>
                <c:formatCode>0</c:formatCode>
                <c:ptCount val="57"/>
                <c:pt idx="0">
                  <c:v>73.2</c:v>
                </c:pt>
                <c:pt idx="1">
                  <c:v>69.099999999999994</c:v>
                </c:pt>
                <c:pt idx="2">
                  <c:v>95.9</c:v>
                </c:pt>
                <c:pt idx="3">
                  <c:v>71.7</c:v>
                </c:pt>
                <c:pt idx="4">
                  <c:v>95.5</c:v>
                </c:pt>
                <c:pt idx="5">
                  <c:v>38.700000000000003</c:v>
                </c:pt>
                <c:pt idx="6">
                  <c:v>30.3</c:v>
                </c:pt>
                <c:pt idx="7">
                  <c:v>56.7</c:v>
                </c:pt>
                <c:pt idx="8">
                  <c:v>72.400000000000006</c:v>
                </c:pt>
                <c:pt idx="9">
                  <c:v>85.6</c:v>
                </c:pt>
                <c:pt idx="10">
                  <c:v>130.6</c:v>
                </c:pt>
                <c:pt idx="11">
                  <c:v>150.5</c:v>
                </c:pt>
                <c:pt idx="12">
                  <c:v>255</c:v>
                </c:pt>
                <c:pt idx="13">
                  <c:v>110</c:v>
                </c:pt>
                <c:pt idx="14">
                  <c:v>146.4</c:v>
                </c:pt>
                <c:pt idx="15">
                  <c:v>93.6</c:v>
                </c:pt>
                <c:pt idx="16">
                  <c:v>63</c:v>
                </c:pt>
                <c:pt idx="17">
                  <c:v>59.9</c:v>
                </c:pt>
                <c:pt idx="18">
                  <c:v>82.7</c:v>
                </c:pt>
                <c:pt idx="19">
                  <c:v>61.3</c:v>
                </c:pt>
                <c:pt idx="20">
                  <c:v>114.3</c:v>
                </c:pt>
                <c:pt idx="21">
                  <c:v>56.6</c:v>
                </c:pt>
                <c:pt idx="22">
                  <c:v>118.4</c:v>
                </c:pt>
                <c:pt idx="23">
                  <c:v>104.2</c:v>
                </c:pt>
                <c:pt idx="24">
                  <c:v>194.9</c:v>
                </c:pt>
                <c:pt idx="25">
                  <c:v>145.9</c:v>
                </c:pt>
                <c:pt idx="26">
                  <c:v>157.1</c:v>
                </c:pt>
                <c:pt idx="27">
                  <c:v>55.9</c:v>
                </c:pt>
                <c:pt idx="28">
                  <c:v>52.5</c:v>
                </c:pt>
                <c:pt idx="29">
                  <c:v>79.8</c:v>
                </c:pt>
                <c:pt idx="30">
                  <c:v>78.7</c:v>
                </c:pt>
                <c:pt idx="31">
                  <c:v>80.7</c:v>
                </c:pt>
                <c:pt idx="32">
                  <c:v>70.2</c:v>
                </c:pt>
                <c:pt idx="33">
                  <c:v>104.5</c:v>
                </c:pt>
                <c:pt idx="34">
                  <c:v>142.6</c:v>
                </c:pt>
                <c:pt idx="35">
                  <c:v>82.9</c:v>
                </c:pt>
                <c:pt idx="36">
                  <c:v>95.6</c:v>
                </c:pt>
                <c:pt idx="37">
                  <c:v>92.1</c:v>
                </c:pt>
                <c:pt idx="38">
                  <c:v>99.8</c:v>
                </c:pt>
                <c:pt idx="39">
                  <c:v>63</c:v>
                </c:pt>
                <c:pt idx="40">
                  <c:v>93</c:v>
                </c:pt>
                <c:pt idx="41">
                  <c:v>99.6</c:v>
                </c:pt>
                <c:pt idx="42">
                  <c:v>58.5</c:v>
                </c:pt>
                <c:pt idx="43">
                  <c:v>62.4</c:v>
                </c:pt>
                <c:pt idx="44">
                  <c:v>90.4</c:v>
                </c:pt>
                <c:pt idx="45">
                  <c:v>110.3</c:v>
                </c:pt>
                <c:pt idx="46">
                  <c:v>124</c:v>
                </c:pt>
                <c:pt idx="47">
                  <c:v>80.099999999999994</c:v>
                </c:pt>
                <c:pt idx="48">
                  <c:v>116.3</c:v>
                </c:pt>
                <c:pt idx="49">
                  <c:v>85</c:v>
                </c:pt>
                <c:pt idx="50">
                  <c:v>105.3</c:v>
                </c:pt>
                <c:pt idx="51">
                  <c:v>87.8</c:v>
                </c:pt>
                <c:pt idx="52">
                  <c:v>91.8</c:v>
                </c:pt>
                <c:pt idx="53">
                  <c:v>42</c:v>
                </c:pt>
                <c:pt idx="54">
                  <c:v>44.4</c:v>
                </c:pt>
                <c:pt idx="55">
                  <c:v>57</c:v>
                </c:pt>
                <c:pt idx="56">
                  <c:v>92.5</c:v>
                </c:pt>
              </c:numCache>
            </c:numRef>
          </c:val>
        </c:ser>
        <c:ser>
          <c:idx val="6"/>
          <c:order val="5"/>
          <c:tx>
            <c:strRef>
              <c:f>Timeline!$A$11</c:f>
              <c:strCache>
                <c:ptCount val="1"/>
                <c:pt idx="0">
                  <c:v>Region 6</c:v>
                </c:pt>
              </c:strCache>
            </c:strRef>
          </c:tx>
          <c:spPr>
            <a:ln w="12700">
              <a:solidFill>
                <a:srgbClr val="008080"/>
              </a:solidFill>
              <a:prstDash val="solid"/>
            </a:ln>
          </c:spPr>
          <c:marker>
            <c:symbol val="none"/>
          </c:marker>
          <c:cat>
            <c:numRef>
              <c:f>Timeline!$B$4:$BF$4</c:f>
              <c:numCache>
                <c:formatCode>d\.m\.yy;@</c:formatCode>
                <c:ptCount val="57"/>
                <c:pt idx="0">
                  <c:v>38718</c:v>
                </c:pt>
                <c:pt idx="1">
                  <c:v>38749</c:v>
                </c:pt>
                <c:pt idx="2">
                  <c:v>38777</c:v>
                </c:pt>
                <c:pt idx="3">
                  <c:v>38808</c:v>
                </c:pt>
                <c:pt idx="4">
                  <c:v>38838</c:v>
                </c:pt>
                <c:pt idx="5">
                  <c:v>38869</c:v>
                </c:pt>
                <c:pt idx="6">
                  <c:v>38899</c:v>
                </c:pt>
                <c:pt idx="7">
                  <c:v>38930</c:v>
                </c:pt>
                <c:pt idx="8">
                  <c:v>38961</c:v>
                </c:pt>
                <c:pt idx="9">
                  <c:v>38991</c:v>
                </c:pt>
                <c:pt idx="10">
                  <c:v>39022</c:v>
                </c:pt>
                <c:pt idx="11">
                  <c:v>39052</c:v>
                </c:pt>
                <c:pt idx="12">
                  <c:v>39083</c:v>
                </c:pt>
                <c:pt idx="13">
                  <c:v>39114</c:v>
                </c:pt>
                <c:pt idx="14">
                  <c:v>39142</c:v>
                </c:pt>
                <c:pt idx="15">
                  <c:v>39173</c:v>
                </c:pt>
                <c:pt idx="16">
                  <c:v>39203</c:v>
                </c:pt>
                <c:pt idx="17">
                  <c:v>39234</c:v>
                </c:pt>
                <c:pt idx="18">
                  <c:v>39264</c:v>
                </c:pt>
                <c:pt idx="19">
                  <c:v>39295</c:v>
                </c:pt>
                <c:pt idx="20">
                  <c:v>39326</c:v>
                </c:pt>
                <c:pt idx="21">
                  <c:v>39356</c:v>
                </c:pt>
                <c:pt idx="22">
                  <c:v>39387</c:v>
                </c:pt>
                <c:pt idx="23">
                  <c:v>39417</c:v>
                </c:pt>
                <c:pt idx="24">
                  <c:v>39448</c:v>
                </c:pt>
                <c:pt idx="25">
                  <c:v>39479</c:v>
                </c:pt>
                <c:pt idx="26">
                  <c:v>39508</c:v>
                </c:pt>
                <c:pt idx="27">
                  <c:v>39539</c:v>
                </c:pt>
                <c:pt idx="28">
                  <c:v>39569</c:v>
                </c:pt>
                <c:pt idx="29">
                  <c:v>39600</c:v>
                </c:pt>
                <c:pt idx="30">
                  <c:v>39630</c:v>
                </c:pt>
                <c:pt idx="31">
                  <c:v>39661</c:v>
                </c:pt>
                <c:pt idx="32">
                  <c:v>39692</c:v>
                </c:pt>
                <c:pt idx="33">
                  <c:v>39722</c:v>
                </c:pt>
                <c:pt idx="34">
                  <c:v>39753</c:v>
                </c:pt>
                <c:pt idx="35">
                  <c:v>39783</c:v>
                </c:pt>
                <c:pt idx="36">
                  <c:v>39814</c:v>
                </c:pt>
                <c:pt idx="37">
                  <c:v>39845</c:v>
                </c:pt>
                <c:pt idx="38">
                  <c:v>39873</c:v>
                </c:pt>
                <c:pt idx="39">
                  <c:v>39904</c:v>
                </c:pt>
                <c:pt idx="40">
                  <c:v>39934</c:v>
                </c:pt>
                <c:pt idx="41">
                  <c:v>39965</c:v>
                </c:pt>
                <c:pt idx="42">
                  <c:v>39995</c:v>
                </c:pt>
                <c:pt idx="43">
                  <c:v>40026</c:v>
                </c:pt>
                <c:pt idx="44">
                  <c:v>40057</c:v>
                </c:pt>
                <c:pt idx="45">
                  <c:v>40087</c:v>
                </c:pt>
                <c:pt idx="46">
                  <c:v>40118</c:v>
                </c:pt>
                <c:pt idx="47">
                  <c:v>40148</c:v>
                </c:pt>
                <c:pt idx="48">
                  <c:v>40179</c:v>
                </c:pt>
                <c:pt idx="49">
                  <c:v>40210</c:v>
                </c:pt>
                <c:pt idx="50">
                  <c:v>40238</c:v>
                </c:pt>
                <c:pt idx="51">
                  <c:v>40269</c:v>
                </c:pt>
                <c:pt idx="52">
                  <c:v>40299</c:v>
                </c:pt>
                <c:pt idx="53">
                  <c:v>40330</c:v>
                </c:pt>
                <c:pt idx="54">
                  <c:v>40360</c:v>
                </c:pt>
                <c:pt idx="55">
                  <c:v>40391</c:v>
                </c:pt>
                <c:pt idx="56">
                  <c:v>40422</c:v>
                </c:pt>
              </c:numCache>
            </c:numRef>
          </c:cat>
          <c:val>
            <c:numRef>
              <c:f>Timeline!$B$11:$BF$11</c:f>
              <c:numCache>
                <c:formatCode>0</c:formatCode>
                <c:ptCount val="57"/>
                <c:pt idx="0">
                  <c:v>58.9</c:v>
                </c:pt>
                <c:pt idx="1">
                  <c:v>63.4</c:v>
                </c:pt>
                <c:pt idx="2">
                  <c:v>83.2</c:v>
                </c:pt>
                <c:pt idx="3">
                  <c:v>73.2</c:v>
                </c:pt>
                <c:pt idx="4">
                  <c:v>92.1</c:v>
                </c:pt>
                <c:pt idx="5">
                  <c:v>37.700000000000003</c:v>
                </c:pt>
                <c:pt idx="6">
                  <c:v>31.4</c:v>
                </c:pt>
                <c:pt idx="7">
                  <c:v>50.6</c:v>
                </c:pt>
                <c:pt idx="8">
                  <c:v>69.5</c:v>
                </c:pt>
                <c:pt idx="9">
                  <c:v>82.8</c:v>
                </c:pt>
                <c:pt idx="10">
                  <c:v>119.3</c:v>
                </c:pt>
                <c:pt idx="11">
                  <c:v>139.80000000000001</c:v>
                </c:pt>
                <c:pt idx="12">
                  <c:v>275.7</c:v>
                </c:pt>
                <c:pt idx="13">
                  <c:v>104.5</c:v>
                </c:pt>
                <c:pt idx="14">
                  <c:v>140.80000000000001</c:v>
                </c:pt>
                <c:pt idx="15">
                  <c:v>91.8</c:v>
                </c:pt>
                <c:pt idx="16">
                  <c:v>63.6</c:v>
                </c:pt>
                <c:pt idx="17">
                  <c:v>59</c:v>
                </c:pt>
                <c:pt idx="18">
                  <c:v>83.6</c:v>
                </c:pt>
                <c:pt idx="19">
                  <c:v>56.3</c:v>
                </c:pt>
                <c:pt idx="20">
                  <c:v>102.2</c:v>
                </c:pt>
                <c:pt idx="21">
                  <c:v>43.3</c:v>
                </c:pt>
                <c:pt idx="22">
                  <c:v>109.3</c:v>
                </c:pt>
                <c:pt idx="23">
                  <c:v>110</c:v>
                </c:pt>
                <c:pt idx="24">
                  <c:v>202.9</c:v>
                </c:pt>
                <c:pt idx="25">
                  <c:v>144.5</c:v>
                </c:pt>
                <c:pt idx="26">
                  <c:v>166.2</c:v>
                </c:pt>
                <c:pt idx="27">
                  <c:v>54.7</c:v>
                </c:pt>
                <c:pt idx="28">
                  <c:v>49</c:v>
                </c:pt>
                <c:pt idx="29">
                  <c:v>75.8</c:v>
                </c:pt>
                <c:pt idx="30">
                  <c:v>67.7</c:v>
                </c:pt>
                <c:pt idx="31">
                  <c:v>81.400000000000006</c:v>
                </c:pt>
                <c:pt idx="32">
                  <c:v>61.9</c:v>
                </c:pt>
                <c:pt idx="33">
                  <c:v>98.9</c:v>
                </c:pt>
                <c:pt idx="34">
                  <c:v>126.7</c:v>
                </c:pt>
                <c:pt idx="35">
                  <c:v>74.400000000000006</c:v>
                </c:pt>
                <c:pt idx="36">
                  <c:v>87</c:v>
                </c:pt>
                <c:pt idx="37">
                  <c:v>82.5</c:v>
                </c:pt>
                <c:pt idx="38">
                  <c:v>94.2</c:v>
                </c:pt>
                <c:pt idx="39">
                  <c:v>59.3</c:v>
                </c:pt>
                <c:pt idx="40">
                  <c:v>97.4</c:v>
                </c:pt>
                <c:pt idx="41">
                  <c:v>89.1</c:v>
                </c:pt>
                <c:pt idx="42">
                  <c:v>61.7</c:v>
                </c:pt>
                <c:pt idx="43">
                  <c:v>60.8</c:v>
                </c:pt>
                <c:pt idx="44">
                  <c:v>81.2</c:v>
                </c:pt>
                <c:pt idx="45">
                  <c:v>94.6</c:v>
                </c:pt>
                <c:pt idx="46">
                  <c:v>129.5</c:v>
                </c:pt>
                <c:pt idx="47">
                  <c:v>72.8</c:v>
                </c:pt>
                <c:pt idx="48">
                  <c:v>101.6</c:v>
                </c:pt>
                <c:pt idx="49">
                  <c:v>82.7</c:v>
                </c:pt>
                <c:pt idx="50">
                  <c:v>102.6</c:v>
                </c:pt>
                <c:pt idx="51">
                  <c:v>84.8</c:v>
                </c:pt>
                <c:pt idx="52">
                  <c:v>78.8</c:v>
                </c:pt>
                <c:pt idx="53">
                  <c:v>43.4</c:v>
                </c:pt>
                <c:pt idx="54">
                  <c:v>46.8</c:v>
                </c:pt>
                <c:pt idx="55">
                  <c:v>57</c:v>
                </c:pt>
                <c:pt idx="56">
                  <c:v>77.599999999999994</c:v>
                </c:pt>
              </c:numCache>
            </c:numRef>
          </c:val>
        </c:ser>
        <c:ser>
          <c:idx val="7"/>
          <c:order val="6"/>
          <c:tx>
            <c:strRef>
              <c:f>Timeline!$A$12</c:f>
              <c:strCache>
                <c:ptCount val="1"/>
                <c:pt idx="0">
                  <c:v>Region 7</c:v>
                </c:pt>
              </c:strCache>
            </c:strRef>
          </c:tx>
          <c:spPr>
            <a:ln w="12700">
              <a:solidFill>
                <a:srgbClr val="0000FF"/>
              </a:solidFill>
              <a:prstDash val="solid"/>
            </a:ln>
          </c:spPr>
          <c:marker>
            <c:symbol val="none"/>
          </c:marker>
          <c:cat>
            <c:numRef>
              <c:f>Timeline!$B$4:$BF$4</c:f>
              <c:numCache>
                <c:formatCode>d\.m\.yy;@</c:formatCode>
                <c:ptCount val="57"/>
                <c:pt idx="0">
                  <c:v>38718</c:v>
                </c:pt>
                <c:pt idx="1">
                  <c:v>38749</c:v>
                </c:pt>
                <c:pt idx="2">
                  <c:v>38777</c:v>
                </c:pt>
                <c:pt idx="3">
                  <c:v>38808</c:v>
                </c:pt>
                <c:pt idx="4">
                  <c:v>38838</c:v>
                </c:pt>
                <c:pt idx="5">
                  <c:v>38869</c:v>
                </c:pt>
                <c:pt idx="6">
                  <c:v>38899</c:v>
                </c:pt>
                <c:pt idx="7">
                  <c:v>38930</c:v>
                </c:pt>
                <c:pt idx="8">
                  <c:v>38961</c:v>
                </c:pt>
                <c:pt idx="9">
                  <c:v>38991</c:v>
                </c:pt>
                <c:pt idx="10">
                  <c:v>39022</c:v>
                </c:pt>
                <c:pt idx="11">
                  <c:v>39052</c:v>
                </c:pt>
                <c:pt idx="12">
                  <c:v>39083</c:v>
                </c:pt>
                <c:pt idx="13">
                  <c:v>39114</c:v>
                </c:pt>
                <c:pt idx="14">
                  <c:v>39142</c:v>
                </c:pt>
                <c:pt idx="15">
                  <c:v>39173</c:v>
                </c:pt>
                <c:pt idx="16">
                  <c:v>39203</c:v>
                </c:pt>
                <c:pt idx="17">
                  <c:v>39234</c:v>
                </c:pt>
                <c:pt idx="18">
                  <c:v>39264</c:v>
                </c:pt>
                <c:pt idx="19">
                  <c:v>39295</c:v>
                </c:pt>
                <c:pt idx="20">
                  <c:v>39326</c:v>
                </c:pt>
                <c:pt idx="21">
                  <c:v>39356</c:v>
                </c:pt>
                <c:pt idx="22">
                  <c:v>39387</c:v>
                </c:pt>
                <c:pt idx="23">
                  <c:v>39417</c:v>
                </c:pt>
                <c:pt idx="24">
                  <c:v>39448</c:v>
                </c:pt>
                <c:pt idx="25">
                  <c:v>39479</c:v>
                </c:pt>
                <c:pt idx="26">
                  <c:v>39508</c:v>
                </c:pt>
                <c:pt idx="27">
                  <c:v>39539</c:v>
                </c:pt>
                <c:pt idx="28">
                  <c:v>39569</c:v>
                </c:pt>
                <c:pt idx="29">
                  <c:v>39600</c:v>
                </c:pt>
                <c:pt idx="30">
                  <c:v>39630</c:v>
                </c:pt>
                <c:pt idx="31">
                  <c:v>39661</c:v>
                </c:pt>
                <c:pt idx="32">
                  <c:v>39692</c:v>
                </c:pt>
                <c:pt idx="33">
                  <c:v>39722</c:v>
                </c:pt>
                <c:pt idx="34">
                  <c:v>39753</c:v>
                </c:pt>
                <c:pt idx="35">
                  <c:v>39783</c:v>
                </c:pt>
                <c:pt idx="36">
                  <c:v>39814</c:v>
                </c:pt>
                <c:pt idx="37">
                  <c:v>39845</c:v>
                </c:pt>
                <c:pt idx="38">
                  <c:v>39873</c:v>
                </c:pt>
                <c:pt idx="39">
                  <c:v>39904</c:v>
                </c:pt>
                <c:pt idx="40">
                  <c:v>39934</c:v>
                </c:pt>
                <c:pt idx="41">
                  <c:v>39965</c:v>
                </c:pt>
                <c:pt idx="42">
                  <c:v>39995</c:v>
                </c:pt>
                <c:pt idx="43">
                  <c:v>40026</c:v>
                </c:pt>
                <c:pt idx="44">
                  <c:v>40057</c:v>
                </c:pt>
                <c:pt idx="45">
                  <c:v>40087</c:v>
                </c:pt>
                <c:pt idx="46">
                  <c:v>40118</c:v>
                </c:pt>
                <c:pt idx="47">
                  <c:v>40148</c:v>
                </c:pt>
                <c:pt idx="48">
                  <c:v>40179</c:v>
                </c:pt>
                <c:pt idx="49">
                  <c:v>40210</c:v>
                </c:pt>
                <c:pt idx="50">
                  <c:v>40238</c:v>
                </c:pt>
                <c:pt idx="51">
                  <c:v>40269</c:v>
                </c:pt>
                <c:pt idx="52">
                  <c:v>40299</c:v>
                </c:pt>
                <c:pt idx="53">
                  <c:v>40330</c:v>
                </c:pt>
                <c:pt idx="54">
                  <c:v>40360</c:v>
                </c:pt>
                <c:pt idx="55">
                  <c:v>40391</c:v>
                </c:pt>
                <c:pt idx="56">
                  <c:v>40422</c:v>
                </c:pt>
              </c:numCache>
            </c:numRef>
          </c:cat>
          <c:val>
            <c:numRef>
              <c:f>Timeline!$B$12:$BF$12</c:f>
              <c:numCache>
                <c:formatCode>0</c:formatCode>
                <c:ptCount val="57"/>
                <c:pt idx="0">
                  <c:v>71.599999999999994</c:v>
                </c:pt>
                <c:pt idx="1">
                  <c:v>76.8</c:v>
                </c:pt>
                <c:pt idx="2">
                  <c:v>97.7</c:v>
                </c:pt>
                <c:pt idx="3">
                  <c:v>86.3</c:v>
                </c:pt>
                <c:pt idx="4">
                  <c:v>96.7</c:v>
                </c:pt>
                <c:pt idx="5">
                  <c:v>49.7</c:v>
                </c:pt>
                <c:pt idx="6">
                  <c:v>28.9</c:v>
                </c:pt>
                <c:pt idx="7">
                  <c:v>55.9</c:v>
                </c:pt>
                <c:pt idx="8">
                  <c:v>58.8</c:v>
                </c:pt>
                <c:pt idx="9">
                  <c:v>91.4</c:v>
                </c:pt>
                <c:pt idx="10">
                  <c:v>121.2</c:v>
                </c:pt>
                <c:pt idx="11">
                  <c:v>143.69999999999999</c:v>
                </c:pt>
                <c:pt idx="12">
                  <c:v>233.3</c:v>
                </c:pt>
                <c:pt idx="13">
                  <c:v>91.6</c:v>
                </c:pt>
                <c:pt idx="14">
                  <c:v>139.6</c:v>
                </c:pt>
                <c:pt idx="15">
                  <c:v>73.7</c:v>
                </c:pt>
                <c:pt idx="16">
                  <c:v>67.099999999999994</c:v>
                </c:pt>
                <c:pt idx="17">
                  <c:v>54.5</c:v>
                </c:pt>
                <c:pt idx="18">
                  <c:v>95.2</c:v>
                </c:pt>
                <c:pt idx="19">
                  <c:v>70.3</c:v>
                </c:pt>
                <c:pt idx="20">
                  <c:v>112</c:v>
                </c:pt>
                <c:pt idx="21">
                  <c:v>46.8</c:v>
                </c:pt>
                <c:pt idx="22">
                  <c:v>130.1</c:v>
                </c:pt>
                <c:pt idx="23">
                  <c:v>114.3</c:v>
                </c:pt>
                <c:pt idx="24">
                  <c:v>178.3</c:v>
                </c:pt>
                <c:pt idx="25">
                  <c:v>121</c:v>
                </c:pt>
                <c:pt idx="26">
                  <c:v>182.6</c:v>
                </c:pt>
                <c:pt idx="27">
                  <c:v>66.400000000000006</c:v>
                </c:pt>
                <c:pt idx="28">
                  <c:v>60.9</c:v>
                </c:pt>
                <c:pt idx="29">
                  <c:v>62.7</c:v>
                </c:pt>
                <c:pt idx="30">
                  <c:v>69.7</c:v>
                </c:pt>
                <c:pt idx="31">
                  <c:v>74.400000000000006</c:v>
                </c:pt>
                <c:pt idx="32">
                  <c:v>67.400000000000006</c:v>
                </c:pt>
                <c:pt idx="33">
                  <c:v>97.9</c:v>
                </c:pt>
                <c:pt idx="34">
                  <c:v>124.8</c:v>
                </c:pt>
                <c:pt idx="35">
                  <c:v>72.3</c:v>
                </c:pt>
                <c:pt idx="36">
                  <c:v>88.7</c:v>
                </c:pt>
                <c:pt idx="37">
                  <c:v>85.1</c:v>
                </c:pt>
                <c:pt idx="38">
                  <c:v>94.8</c:v>
                </c:pt>
                <c:pt idx="39">
                  <c:v>50.1</c:v>
                </c:pt>
                <c:pt idx="40">
                  <c:v>90.7</c:v>
                </c:pt>
                <c:pt idx="41">
                  <c:v>84.4</c:v>
                </c:pt>
                <c:pt idx="42">
                  <c:v>64.5</c:v>
                </c:pt>
                <c:pt idx="43">
                  <c:v>51.4</c:v>
                </c:pt>
                <c:pt idx="44">
                  <c:v>90.1</c:v>
                </c:pt>
                <c:pt idx="45">
                  <c:v>107.9</c:v>
                </c:pt>
                <c:pt idx="46">
                  <c:v>128.5</c:v>
                </c:pt>
                <c:pt idx="47">
                  <c:v>97.3</c:v>
                </c:pt>
                <c:pt idx="48">
                  <c:v>100.4</c:v>
                </c:pt>
                <c:pt idx="49">
                  <c:v>85.1</c:v>
                </c:pt>
                <c:pt idx="50">
                  <c:v>97.9</c:v>
                </c:pt>
                <c:pt idx="51">
                  <c:v>72.3</c:v>
                </c:pt>
                <c:pt idx="52">
                  <c:v>86.6</c:v>
                </c:pt>
                <c:pt idx="53">
                  <c:v>44.7</c:v>
                </c:pt>
                <c:pt idx="54">
                  <c:v>42.9</c:v>
                </c:pt>
                <c:pt idx="55">
                  <c:v>70.5</c:v>
                </c:pt>
                <c:pt idx="56">
                  <c:v>80</c:v>
                </c:pt>
              </c:numCache>
            </c:numRef>
          </c:val>
        </c:ser>
        <c:ser>
          <c:idx val="8"/>
          <c:order val="7"/>
          <c:tx>
            <c:strRef>
              <c:f>Timeline!$A$13</c:f>
              <c:strCache>
                <c:ptCount val="1"/>
                <c:pt idx="0">
                  <c:v>Region 8</c:v>
                </c:pt>
              </c:strCache>
            </c:strRef>
          </c:tx>
          <c:spPr>
            <a:ln w="12700">
              <a:solidFill>
                <a:srgbClr val="00CCFF"/>
              </a:solidFill>
              <a:prstDash val="solid"/>
            </a:ln>
          </c:spPr>
          <c:marker>
            <c:symbol val="none"/>
          </c:marker>
          <c:cat>
            <c:numRef>
              <c:f>Timeline!$B$4:$BF$4</c:f>
              <c:numCache>
                <c:formatCode>d\.m\.yy;@</c:formatCode>
                <c:ptCount val="57"/>
                <c:pt idx="0">
                  <c:v>38718</c:v>
                </c:pt>
                <c:pt idx="1">
                  <c:v>38749</c:v>
                </c:pt>
                <c:pt idx="2">
                  <c:v>38777</c:v>
                </c:pt>
                <c:pt idx="3">
                  <c:v>38808</c:v>
                </c:pt>
                <c:pt idx="4">
                  <c:v>38838</c:v>
                </c:pt>
                <c:pt idx="5">
                  <c:v>38869</c:v>
                </c:pt>
                <c:pt idx="6">
                  <c:v>38899</c:v>
                </c:pt>
                <c:pt idx="7">
                  <c:v>38930</c:v>
                </c:pt>
                <c:pt idx="8">
                  <c:v>38961</c:v>
                </c:pt>
                <c:pt idx="9">
                  <c:v>38991</c:v>
                </c:pt>
                <c:pt idx="10">
                  <c:v>39022</c:v>
                </c:pt>
                <c:pt idx="11">
                  <c:v>39052</c:v>
                </c:pt>
                <c:pt idx="12">
                  <c:v>39083</c:v>
                </c:pt>
                <c:pt idx="13">
                  <c:v>39114</c:v>
                </c:pt>
                <c:pt idx="14">
                  <c:v>39142</c:v>
                </c:pt>
                <c:pt idx="15">
                  <c:v>39173</c:v>
                </c:pt>
                <c:pt idx="16">
                  <c:v>39203</c:v>
                </c:pt>
                <c:pt idx="17">
                  <c:v>39234</c:v>
                </c:pt>
                <c:pt idx="18">
                  <c:v>39264</c:v>
                </c:pt>
                <c:pt idx="19">
                  <c:v>39295</c:v>
                </c:pt>
                <c:pt idx="20">
                  <c:v>39326</c:v>
                </c:pt>
                <c:pt idx="21">
                  <c:v>39356</c:v>
                </c:pt>
                <c:pt idx="22">
                  <c:v>39387</c:v>
                </c:pt>
                <c:pt idx="23">
                  <c:v>39417</c:v>
                </c:pt>
                <c:pt idx="24">
                  <c:v>39448</c:v>
                </c:pt>
                <c:pt idx="25">
                  <c:v>39479</c:v>
                </c:pt>
                <c:pt idx="26">
                  <c:v>39508</c:v>
                </c:pt>
                <c:pt idx="27">
                  <c:v>39539</c:v>
                </c:pt>
                <c:pt idx="28">
                  <c:v>39569</c:v>
                </c:pt>
                <c:pt idx="29">
                  <c:v>39600</c:v>
                </c:pt>
                <c:pt idx="30">
                  <c:v>39630</c:v>
                </c:pt>
                <c:pt idx="31">
                  <c:v>39661</c:v>
                </c:pt>
                <c:pt idx="32">
                  <c:v>39692</c:v>
                </c:pt>
                <c:pt idx="33">
                  <c:v>39722</c:v>
                </c:pt>
                <c:pt idx="34">
                  <c:v>39753</c:v>
                </c:pt>
                <c:pt idx="35">
                  <c:v>39783</c:v>
                </c:pt>
                <c:pt idx="36">
                  <c:v>39814</c:v>
                </c:pt>
                <c:pt idx="37">
                  <c:v>39845</c:v>
                </c:pt>
                <c:pt idx="38">
                  <c:v>39873</c:v>
                </c:pt>
                <c:pt idx="39">
                  <c:v>39904</c:v>
                </c:pt>
                <c:pt idx="40">
                  <c:v>39934</c:v>
                </c:pt>
                <c:pt idx="41">
                  <c:v>39965</c:v>
                </c:pt>
                <c:pt idx="42">
                  <c:v>39995</c:v>
                </c:pt>
                <c:pt idx="43">
                  <c:v>40026</c:v>
                </c:pt>
                <c:pt idx="44">
                  <c:v>40057</c:v>
                </c:pt>
                <c:pt idx="45">
                  <c:v>40087</c:v>
                </c:pt>
                <c:pt idx="46">
                  <c:v>40118</c:v>
                </c:pt>
                <c:pt idx="47">
                  <c:v>40148</c:v>
                </c:pt>
                <c:pt idx="48">
                  <c:v>40179</c:v>
                </c:pt>
                <c:pt idx="49">
                  <c:v>40210</c:v>
                </c:pt>
                <c:pt idx="50">
                  <c:v>40238</c:v>
                </c:pt>
                <c:pt idx="51">
                  <c:v>40269</c:v>
                </c:pt>
                <c:pt idx="52">
                  <c:v>40299</c:v>
                </c:pt>
                <c:pt idx="53">
                  <c:v>40330</c:v>
                </c:pt>
                <c:pt idx="54">
                  <c:v>40360</c:v>
                </c:pt>
                <c:pt idx="55">
                  <c:v>40391</c:v>
                </c:pt>
                <c:pt idx="56">
                  <c:v>40422</c:v>
                </c:pt>
              </c:numCache>
            </c:numRef>
          </c:cat>
          <c:val>
            <c:numRef>
              <c:f>Timeline!$B$13:$BF$13</c:f>
              <c:numCache>
                <c:formatCode>0</c:formatCode>
                <c:ptCount val="57"/>
                <c:pt idx="0">
                  <c:v>65.2</c:v>
                </c:pt>
                <c:pt idx="1">
                  <c:v>73</c:v>
                </c:pt>
                <c:pt idx="2">
                  <c:v>95.5</c:v>
                </c:pt>
                <c:pt idx="3">
                  <c:v>81.8</c:v>
                </c:pt>
                <c:pt idx="4">
                  <c:v>105.2</c:v>
                </c:pt>
                <c:pt idx="5">
                  <c:v>50.3</c:v>
                </c:pt>
                <c:pt idx="6">
                  <c:v>29.7</c:v>
                </c:pt>
                <c:pt idx="7">
                  <c:v>59.1</c:v>
                </c:pt>
                <c:pt idx="8">
                  <c:v>68.900000000000006</c:v>
                </c:pt>
                <c:pt idx="9">
                  <c:v>93.6</c:v>
                </c:pt>
                <c:pt idx="10">
                  <c:v>131.80000000000001</c:v>
                </c:pt>
                <c:pt idx="11">
                  <c:v>148</c:v>
                </c:pt>
                <c:pt idx="12">
                  <c:v>267</c:v>
                </c:pt>
                <c:pt idx="13">
                  <c:v>106.7</c:v>
                </c:pt>
                <c:pt idx="14">
                  <c:v>141.6</c:v>
                </c:pt>
                <c:pt idx="15">
                  <c:v>87.9</c:v>
                </c:pt>
                <c:pt idx="16">
                  <c:v>72.400000000000006</c:v>
                </c:pt>
                <c:pt idx="17">
                  <c:v>59.1</c:v>
                </c:pt>
                <c:pt idx="18">
                  <c:v>90.7</c:v>
                </c:pt>
                <c:pt idx="19">
                  <c:v>62.2</c:v>
                </c:pt>
                <c:pt idx="20">
                  <c:v>115.7</c:v>
                </c:pt>
                <c:pt idx="21">
                  <c:v>43.8</c:v>
                </c:pt>
                <c:pt idx="22">
                  <c:v>126.3</c:v>
                </c:pt>
                <c:pt idx="23">
                  <c:v>118</c:v>
                </c:pt>
                <c:pt idx="24">
                  <c:v>203.6</c:v>
                </c:pt>
                <c:pt idx="25">
                  <c:v>136.6</c:v>
                </c:pt>
                <c:pt idx="26">
                  <c:v>182.8</c:v>
                </c:pt>
                <c:pt idx="27">
                  <c:v>63.2</c:v>
                </c:pt>
                <c:pt idx="28">
                  <c:v>54.3</c:v>
                </c:pt>
                <c:pt idx="29">
                  <c:v>70.3</c:v>
                </c:pt>
                <c:pt idx="30">
                  <c:v>73.5</c:v>
                </c:pt>
                <c:pt idx="31">
                  <c:v>82.7</c:v>
                </c:pt>
                <c:pt idx="32">
                  <c:v>62.4</c:v>
                </c:pt>
                <c:pt idx="33">
                  <c:v>105.4</c:v>
                </c:pt>
                <c:pt idx="34">
                  <c:v>126.3</c:v>
                </c:pt>
                <c:pt idx="35">
                  <c:v>77.7</c:v>
                </c:pt>
                <c:pt idx="36">
                  <c:v>92.7</c:v>
                </c:pt>
                <c:pt idx="37">
                  <c:v>86.7</c:v>
                </c:pt>
                <c:pt idx="38">
                  <c:v>99.8</c:v>
                </c:pt>
                <c:pt idx="39">
                  <c:v>58.4</c:v>
                </c:pt>
                <c:pt idx="40">
                  <c:v>96.9</c:v>
                </c:pt>
                <c:pt idx="41">
                  <c:v>89.2</c:v>
                </c:pt>
                <c:pt idx="42">
                  <c:v>66.5</c:v>
                </c:pt>
                <c:pt idx="43">
                  <c:v>56.5</c:v>
                </c:pt>
                <c:pt idx="44">
                  <c:v>84.1</c:v>
                </c:pt>
                <c:pt idx="45">
                  <c:v>104.8</c:v>
                </c:pt>
                <c:pt idx="46">
                  <c:v>131.69999999999999</c:v>
                </c:pt>
                <c:pt idx="47">
                  <c:v>84.3</c:v>
                </c:pt>
                <c:pt idx="48">
                  <c:v>102.4</c:v>
                </c:pt>
                <c:pt idx="49">
                  <c:v>85.8</c:v>
                </c:pt>
                <c:pt idx="50">
                  <c:v>106</c:v>
                </c:pt>
                <c:pt idx="51">
                  <c:v>81.3</c:v>
                </c:pt>
                <c:pt idx="52">
                  <c:v>85.6</c:v>
                </c:pt>
                <c:pt idx="53">
                  <c:v>51.5</c:v>
                </c:pt>
                <c:pt idx="54">
                  <c:v>46.4</c:v>
                </c:pt>
                <c:pt idx="55">
                  <c:v>62.8</c:v>
                </c:pt>
                <c:pt idx="56">
                  <c:v>80</c:v>
                </c:pt>
              </c:numCache>
            </c:numRef>
          </c:val>
        </c:ser>
        <c:ser>
          <c:idx val="9"/>
          <c:order val="8"/>
          <c:tx>
            <c:strRef>
              <c:f>Timeline!$A$14</c:f>
              <c:strCache>
                <c:ptCount val="1"/>
                <c:pt idx="0">
                  <c:v>Region 9</c:v>
                </c:pt>
              </c:strCache>
            </c:strRef>
          </c:tx>
          <c:spPr>
            <a:ln w="12700">
              <a:solidFill>
                <a:srgbClr val="CCFFFF"/>
              </a:solidFill>
              <a:prstDash val="solid"/>
            </a:ln>
          </c:spPr>
          <c:marker>
            <c:symbol val="none"/>
          </c:marker>
          <c:cat>
            <c:numRef>
              <c:f>Timeline!$B$4:$BF$4</c:f>
              <c:numCache>
                <c:formatCode>d\.m\.yy;@</c:formatCode>
                <c:ptCount val="57"/>
                <c:pt idx="0">
                  <c:v>38718</c:v>
                </c:pt>
                <c:pt idx="1">
                  <c:v>38749</c:v>
                </c:pt>
                <c:pt idx="2">
                  <c:v>38777</c:v>
                </c:pt>
                <c:pt idx="3">
                  <c:v>38808</c:v>
                </c:pt>
                <c:pt idx="4">
                  <c:v>38838</c:v>
                </c:pt>
                <c:pt idx="5">
                  <c:v>38869</c:v>
                </c:pt>
                <c:pt idx="6">
                  <c:v>38899</c:v>
                </c:pt>
                <c:pt idx="7">
                  <c:v>38930</c:v>
                </c:pt>
                <c:pt idx="8">
                  <c:v>38961</c:v>
                </c:pt>
                <c:pt idx="9">
                  <c:v>38991</c:v>
                </c:pt>
                <c:pt idx="10">
                  <c:v>39022</c:v>
                </c:pt>
                <c:pt idx="11">
                  <c:v>39052</c:v>
                </c:pt>
                <c:pt idx="12">
                  <c:v>39083</c:v>
                </c:pt>
                <c:pt idx="13">
                  <c:v>39114</c:v>
                </c:pt>
                <c:pt idx="14">
                  <c:v>39142</c:v>
                </c:pt>
                <c:pt idx="15">
                  <c:v>39173</c:v>
                </c:pt>
                <c:pt idx="16">
                  <c:v>39203</c:v>
                </c:pt>
                <c:pt idx="17">
                  <c:v>39234</c:v>
                </c:pt>
                <c:pt idx="18">
                  <c:v>39264</c:v>
                </c:pt>
                <c:pt idx="19">
                  <c:v>39295</c:v>
                </c:pt>
                <c:pt idx="20">
                  <c:v>39326</c:v>
                </c:pt>
                <c:pt idx="21">
                  <c:v>39356</c:v>
                </c:pt>
                <c:pt idx="22">
                  <c:v>39387</c:v>
                </c:pt>
                <c:pt idx="23">
                  <c:v>39417</c:v>
                </c:pt>
                <c:pt idx="24">
                  <c:v>39448</c:v>
                </c:pt>
                <c:pt idx="25">
                  <c:v>39479</c:v>
                </c:pt>
                <c:pt idx="26">
                  <c:v>39508</c:v>
                </c:pt>
                <c:pt idx="27">
                  <c:v>39539</c:v>
                </c:pt>
                <c:pt idx="28">
                  <c:v>39569</c:v>
                </c:pt>
                <c:pt idx="29">
                  <c:v>39600</c:v>
                </c:pt>
                <c:pt idx="30">
                  <c:v>39630</c:v>
                </c:pt>
                <c:pt idx="31">
                  <c:v>39661</c:v>
                </c:pt>
                <c:pt idx="32">
                  <c:v>39692</c:v>
                </c:pt>
                <c:pt idx="33">
                  <c:v>39722</c:v>
                </c:pt>
                <c:pt idx="34">
                  <c:v>39753</c:v>
                </c:pt>
                <c:pt idx="35">
                  <c:v>39783</c:v>
                </c:pt>
                <c:pt idx="36">
                  <c:v>39814</c:v>
                </c:pt>
                <c:pt idx="37">
                  <c:v>39845</c:v>
                </c:pt>
                <c:pt idx="38">
                  <c:v>39873</c:v>
                </c:pt>
                <c:pt idx="39">
                  <c:v>39904</c:v>
                </c:pt>
                <c:pt idx="40">
                  <c:v>39934</c:v>
                </c:pt>
                <c:pt idx="41">
                  <c:v>39965</c:v>
                </c:pt>
                <c:pt idx="42">
                  <c:v>39995</c:v>
                </c:pt>
                <c:pt idx="43">
                  <c:v>40026</c:v>
                </c:pt>
                <c:pt idx="44">
                  <c:v>40057</c:v>
                </c:pt>
                <c:pt idx="45">
                  <c:v>40087</c:v>
                </c:pt>
                <c:pt idx="46">
                  <c:v>40118</c:v>
                </c:pt>
                <c:pt idx="47">
                  <c:v>40148</c:v>
                </c:pt>
                <c:pt idx="48">
                  <c:v>40179</c:v>
                </c:pt>
                <c:pt idx="49">
                  <c:v>40210</c:v>
                </c:pt>
                <c:pt idx="50">
                  <c:v>40238</c:v>
                </c:pt>
                <c:pt idx="51">
                  <c:v>40269</c:v>
                </c:pt>
                <c:pt idx="52">
                  <c:v>40299</c:v>
                </c:pt>
                <c:pt idx="53">
                  <c:v>40330</c:v>
                </c:pt>
                <c:pt idx="54">
                  <c:v>40360</c:v>
                </c:pt>
                <c:pt idx="55">
                  <c:v>40391</c:v>
                </c:pt>
                <c:pt idx="56">
                  <c:v>40422</c:v>
                </c:pt>
              </c:numCache>
            </c:numRef>
          </c:cat>
          <c:val>
            <c:numRef>
              <c:f>Timeline!$B$14:$BF$14</c:f>
              <c:numCache>
                <c:formatCode>0</c:formatCode>
                <c:ptCount val="57"/>
                <c:pt idx="0">
                  <c:v>61.8</c:v>
                </c:pt>
                <c:pt idx="1">
                  <c:v>66.7</c:v>
                </c:pt>
                <c:pt idx="2">
                  <c:v>87</c:v>
                </c:pt>
                <c:pt idx="3">
                  <c:v>76.7</c:v>
                </c:pt>
                <c:pt idx="4">
                  <c:v>94.3</c:v>
                </c:pt>
                <c:pt idx="5">
                  <c:v>37.700000000000003</c:v>
                </c:pt>
                <c:pt idx="6">
                  <c:v>35.4</c:v>
                </c:pt>
                <c:pt idx="7">
                  <c:v>60.5</c:v>
                </c:pt>
                <c:pt idx="8">
                  <c:v>85.6</c:v>
                </c:pt>
                <c:pt idx="9">
                  <c:v>90.5</c:v>
                </c:pt>
                <c:pt idx="10">
                  <c:v>139.5</c:v>
                </c:pt>
                <c:pt idx="11">
                  <c:v>154.5</c:v>
                </c:pt>
                <c:pt idx="12">
                  <c:v>255</c:v>
                </c:pt>
                <c:pt idx="13">
                  <c:v>108.7</c:v>
                </c:pt>
                <c:pt idx="14">
                  <c:v>127.7</c:v>
                </c:pt>
                <c:pt idx="15">
                  <c:v>102.4</c:v>
                </c:pt>
                <c:pt idx="16">
                  <c:v>61.1</c:v>
                </c:pt>
                <c:pt idx="17">
                  <c:v>60.1</c:v>
                </c:pt>
                <c:pt idx="18">
                  <c:v>91.3</c:v>
                </c:pt>
                <c:pt idx="19">
                  <c:v>61.2</c:v>
                </c:pt>
                <c:pt idx="20">
                  <c:v>103.3</c:v>
                </c:pt>
                <c:pt idx="21">
                  <c:v>50.3</c:v>
                </c:pt>
                <c:pt idx="22">
                  <c:v>123.1</c:v>
                </c:pt>
                <c:pt idx="23">
                  <c:v>106</c:v>
                </c:pt>
                <c:pt idx="24">
                  <c:v>178.4</c:v>
                </c:pt>
                <c:pt idx="25">
                  <c:v>145.9</c:v>
                </c:pt>
                <c:pt idx="26">
                  <c:v>153.5</c:v>
                </c:pt>
                <c:pt idx="27">
                  <c:v>54.2</c:v>
                </c:pt>
                <c:pt idx="28">
                  <c:v>46.3</c:v>
                </c:pt>
                <c:pt idx="29">
                  <c:v>76</c:v>
                </c:pt>
                <c:pt idx="30">
                  <c:v>64.5</c:v>
                </c:pt>
                <c:pt idx="31">
                  <c:v>88.5</c:v>
                </c:pt>
                <c:pt idx="32">
                  <c:v>53.9</c:v>
                </c:pt>
                <c:pt idx="33">
                  <c:v>105</c:v>
                </c:pt>
                <c:pt idx="34">
                  <c:v>136.9</c:v>
                </c:pt>
                <c:pt idx="35">
                  <c:v>78.3</c:v>
                </c:pt>
                <c:pt idx="36">
                  <c:v>83.7</c:v>
                </c:pt>
                <c:pt idx="37">
                  <c:v>86.6</c:v>
                </c:pt>
                <c:pt idx="38">
                  <c:v>90.7</c:v>
                </c:pt>
                <c:pt idx="39">
                  <c:v>65</c:v>
                </c:pt>
                <c:pt idx="40">
                  <c:v>85.9</c:v>
                </c:pt>
                <c:pt idx="41">
                  <c:v>96.7</c:v>
                </c:pt>
                <c:pt idx="42">
                  <c:v>56.3</c:v>
                </c:pt>
                <c:pt idx="43">
                  <c:v>60.4</c:v>
                </c:pt>
                <c:pt idx="44">
                  <c:v>79.599999999999994</c:v>
                </c:pt>
                <c:pt idx="45">
                  <c:v>94.5</c:v>
                </c:pt>
                <c:pt idx="46">
                  <c:v>117.5</c:v>
                </c:pt>
                <c:pt idx="47">
                  <c:v>62.6</c:v>
                </c:pt>
                <c:pt idx="48">
                  <c:v>96.6</c:v>
                </c:pt>
                <c:pt idx="49">
                  <c:v>83.7</c:v>
                </c:pt>
                <c:pt idx="50">
                  <c:v>105.9</c:v>
                </c:pt>
                <c:pt idx="51">
                  <c:v>82.9</c:v>
                </c:pt>
                <c:pt idx="52">
                  <c:v>78.099999999999994</c:v>
                </c:pt>
                <c:pt idx="53">
                  <c:v>50.6</c:v>
                </c:pt>
                <c:pt idx="54">
                  <c:v>44.9</c:v>
                </c:pt>
                <c:pt idx="55">
                  <c:v>54.5</c:v>
                </c:pt>
                <c:pt idx="56">
                  <c:v>92.3</c:v>
                </c:pt>
              </c:numCache>
            </c:numRef>
          </c:val>
        </c:ser>
        <c:ser>
          <c:idx val="10"/>
          <c:order val="9"/>
          <c:tx>
            <c:strRef>
              <c:f>Timeline!$A$15</c:f>
              <c:strCache>
                <c:ptCount val="1"/>
                <c:pt idx="0">
                  <c:v>Region 10</c:v>
                </c:pt>
              </c:strCache>
            </c:strRef>
          </c:tx>
          <c:spPr>
            <a:ln w="12700">
              <a:solidFill>
                <a:srgbClr val="CCFFCC"/>
              </a:solidFill>
              <a:prstDash val="solid"/>
            </a:ln>
          </c:spPr>
          <c:marker>
            <c:symbol val="none"/>
          </c:marker>
          <c:cat>
            <c:numRef>
              <c:f>Timeline!$B$4:$BF$4</c:f>
              <c:numCache>
                <c:formatCode>d\.m\.yy;@</c:formatCode>
                <c:ptCount val="57"/>
                <c:pt idx="0">
                  <c:v>38718</c:v>
                </c:pt>
                <c:pt idx="1">
                  <c:v>38749</c:v>
                </c:pt>
                <c:pt idx="2">
                  <c:v>38777</c:v>
                </c:pt>
                <c:pt idx="3">
                  <c:v>38808</c:v>
                </c:pt>
                <c:pt idx="4">
                  <c:v>38838</c:v>
                </c:pt>
                <c:pt idx="5">
                  <c:v>38869</c:v>
                </c:pt>
                <c:pt idx="6">
                  <c:v>38899</c:v>
                </c:pt>
                <c:pt idx="7">
                  <c:v>38930</c:v>
                </c:pt>
                <c:pt idx="8">
                  <c:v>38961</c:v>
                </c:pt>
                <c:pt idx="9">
                  <c:v>38991</c:v>
                </c:pt>
                <c:pt idx="10">
                  <c:v>39022</c:v>
                </c:pt>
                <c:pt idx="11">
                  <c:v>39052</c:v>
                </c:pt>
                <c:pt idx="12">
                  <c:v>39083</c:v>
                </c:pt>
                <c:pt idx="13">
                  <c:v>39114</c:v>
                </c:pt>
                <c:pt idx="14">
                  <c:v>39142</c:v>
                </c:pt>
                <c:pt idx="15">
                  <c:v>39173</c:v>
                </c:pt>
                <c:pt idx="16">
                  <c:v>39203</c:v>
                </c:pt>
                <c:pt idx="17">
                  <c:v>39234</c:v>
                </c:pt>
                <c:pt idx="18">
                  <c:v>39264</c:v>
                </c:pt>
                <c:pt idx="19">
                  <c:v>39295</c:v>
                </c:pt>
                <c:pt idx="20">
                  <c:v>39326</c:v>
                </c:pt>
                <c:pt idx="21">
                  <c:v>39356</c:v>
                </c:pt>
                <c:pt idx="22">
                  <c:v>39387</c:v>
                </c:pt>
                <c:pt idx="23">
                  <c:v>39417</c:v>
                </c:pt>
                <c:pt idx="24">
                  <c:v>39448</c:v>
                </c:pt>
                <c:pt idx="25">
                  <c:v>39479</c:v>
                </c:pt>
                <c:pt idx="26">
                  <c:v>39508</c:v>
                </c:pt>
                <c:pt idx="27">
                  <c:v>39539</c:v>
                </c:pt>
                <c:pt idx="28">
                  <c:v>39569</c:v>
                </c:pt>
                <c:pt idx="29">
                  <c:v>39600</c:v>
                </c:pt>
                <c:pt idx="30">
                  <c:v>39630</c:v>
                </c:pt>
                <c:pt idx="31">
                  <c:v>39661</c:v>
                </c:pt>
                <c:pt idx="32">
                  <c:v>39692</c:v>
                </c:pt>
                <c:pt idx="33">
                  <c:v>39722</c:v>
                </c:pt>
                <c:pt idx="34">
                  <c:v>39753</c:v>
                </c:pt>
                <c:pt idx="35">
                  <c:v>39783</c:v>
                </c:pt>
                <c:pt idx="36">
                  <c:v>39814</c:v>
                </c:pt>
                <c:pt idx="37">
                  <c:v>39845</c:v>
                </c:pt>
                <c:pt idx="38">
                  <c:v>39873</c:v>
                </c:pt>
                <c:pt idx="39">
                  <c:v>39904</c:v>
                </c:pt>
                <c:pt idx="40">
                  <c:v>39934</c:v>
                </c:pt>
                <c:pt idx="41">
                  <c:v>39965</c:v>
                </c:pt>
                <c:pt idx="42">
                  <c:v>39995</c:v>
                </c:pt>
                <c:pt idx="43">
                  <c:v>40026</c:v>
                </c:pt>
                <c:pt idx="44">
                  <c:v>40057</c:v>
                </c:pt>
                <c:pt idx="45">
                  <c:v>40087</c:v>
                </c:pt>
                <c:pt idx="46">
                  <c:v>40118</c:v>
                </c:pt>
                <c:pt idx="47">
                  <c:v>40148</c:v>
                </c:pt>
                <c:pt idx="48">
                  <c:v>40179</c:v>
                </c:pt>
                <c:pt idx="49">
                  <c:v>40210</c:v>
                </c:pt>
                <c:pt idx="50">
                  <c:v>40238</c:v>
                </c:pt>
                <c:pt idx="51">
                  <c:v>40269</c:v>
                </c:pt>
                <c:pt idx="52">
                  <c:v>40299</c:v>
                </c:pt>
                <c:pt idx="53">
                  <c:v>40330</c:v>
                </c:pt>
                <c:pt idx="54">
                  <c:v>40360</c:v>
                </c:pt>
                <c:pt idx="55">
                  <c:v>40391</c:v>
                </c:pt>
                <c:pt idx="56">
                  <c:v>40422</c:v>
                </c:pt>
              </c:numCache>
            </c:numRef>
          </c:cat>
          <c:val>
            <c:numRef>
              <c:f>Timeline!$B$15:$BF$15</c:f>
              <c:numCache>
                <c:formatCode>0</c:formatCode>
                <c:ptCount val="57"/>
                <c:pt idx="0">
                  <c:v>71.3</c:v>
                </c:pt>
                <c:pt idx="1">
                  <c:v>72.599999999999994</c:v>
                </c:pt>
                <c:pt idx="2">
                  <c:v>92.8</c:v>
                </c:pt>
                <c:pt idx="3">
                  <c:v>80.5</c:v>
                </c:pt>
                <c:pt idx="4">
                  <c:v>101.5</c:v>
                </c:pt>
                <c:pt idx="5">
                  <c:v>45.6</c:v>
                </c:pt>
                <c:pt idx="6">
                  <c:v>33.800000000000004</c:v>
                </c:pt>
                <c:pt idx="7">
                  <c:v>52.3</c:v>
                </c:pt>
                <c:pt idx="8">
                  <c:v>60.8</c:v>
                </c:pt>
                <c:pt idx="9">
                  <c:v>97.7</c:v>
                </c:pt>
                <c:pt idx="10">
                  <c:v>121.3</c:v>
                </c:pt>
                <c:pt idx="11">
                  <c:v>153.19999999999999</c:v>
                </c:pt>
                <c:pt idx="12">
                  <c:v>239.1</c:v>
                </c:pt>
                <c:pt idx="13">
                  <c:v>88.5</c:v>
                </c:pt>
                <c:pt idx="14">
                  <c:v>142.6</c:v>
                </c:pt>
                <c:pt idx="15">
                  <c:v>73.5</c:v>
                </c:pt>
                <c:pt idx="16">
                  <c:v>67.8</c:v>
                </c:pt>
                <c:pt idx="17">
                  <c:v>53.5</c:v>
                </c:pt>
                <c:pt idx="18">
                  <c:v>84.2</c:v>
                </c:pt>
                <c:pt idx="19">
                  <c:v>57</c:v>
                </c:pt>
                <c:pt idx="20">
                  <c:v>89.9</c:v>
                </c:pt>
                <c:pt idx="21">
                  <c:v>45.3</c:v>
                </c:pt>
                <c:pt idx="22">
                  <c:v>113.2</c:v>
                </c:pt>
                <c:pt idx="23">
                  <c:v>136.19999999999999</c:v>
                </c:pt>
                <c:pt idx="24">
                  <c:v>210</c:v>
                </c:pt>
                <c:pt idx="25">
                  <c:v>122.3</c:v>
                </c:pt>
                <c:pt idx="26">
                  <c:v>171</c:v>
                </c:pt>
                <c:pt idx="27">
                  <c:v>70.2</c:v>
                </c:pt>
                <c:pt idx="28">
                  <c:v>57.3</c:v>
                </c:pt>
                <c:pt idx="29">
                  <c:v>57.7</c:v>
                </c:pt>
                <c:pt idx="30">
                  <c:v>66.2</c:v>
                </c:pt>
                <c:pt idx="31">
                  <c:v>77.599999999999994</c:v>
                </c:pt>
                <c:pt idx="32">
                  <c:v>72.400000000000006</c:v>
                </c:pt>
                <c:pt idx="33">
                  <c:v>99.1</c:v>
                </c:pt>
                <c:pt idx="34">
                  <c:v>115.5</c:v>
                </c:pt>
                <c:pt idx="35">
                  <c:v>78.099999999999994</c:v>
                </c:pt>
                <c:pt idx="36">
                  <c:v>101.9</c:v>
                </c:pt>
                <c:pt idx="37">
                  <c:v>77.3</c:v>
                </c:pt>
                <c:pt idx="38">
                  <c:v>91.6</c:v>
                </c:pt>
                <c:pt idx="39">
                  <c:v>57.9</c:v>
                </c:pt>
                <c:pt idx="40">
                  <c:v>87.5</c:v>
                </c:pt>
                <c:pt idx="41">
                  <c:v>62.7</c:v>
                </c:pt>
                <c:pt idx="42">
                  <c:v>69.8</c:v>
                </c:pt>
                <c:pt idx="43">
                  <c:v>55.6</c:v>
                </c:pt>
                <c:pt idx="44">
                  <c:v>77.7</c:v>
                </c:pt>
                <c:pt idx="45">
                  <c:v>90.5</c:v>
                </c:pt>
                <c:pt idx="46">
                  <c:v>153.6</c:v>
                </c:pt>
                <c:pt idx="47">
                  <c:v>94.1</c:v>
                </c:pt>
                <c:pt idx="48">
                  <c:v>80.3</c:v>
                </c:pt>
                <c:pt idx="49">
                  <c:v>84.4</c:v>
                </c:pt>
                <c:pt idx="50">
                  <c:v>91.7</c:v>
                </c:pt>
                <c:pt idx="51">
                  <c:v>69.599999999999994</c:v>
                </c:pt>
                <c:pt idx="52">
                  <c:v>56.9</c:v>
                </c:pt>
                <c:pt idx="53">
                  <c:v>39.300000000000004</c:v>
                </c:pt>
                <c:pt idx="54">
                  <c:v>41.8</c:v>
                </c:pt>
                <c:pt idx="55">
                  <c:v>60.2</c:v>
                </c:pt>
                <c:pt idx="56">
                  <c:v>72.900000000000006</c:v>
                </c:pt>
              </c:numCache>
            </c:numRef>
          </c:val>
        </c:ser>
        <c:ser>
          <c:idx val="11"/>
          <c:order val="10"/>
          <c:tx>
            <c:strRef>
              <c:f>Timeline!$A$16</c:f>
              <c:strCache>
                <c:ptCount val="1"/>
                <c:pt idx="0">
                  <c:v>Region 11</c:v>
                </c:pt>
              </c:strCache>
            </c:strRef>
          </c:tx>
          <c:spPr>
            <a:ln w="12700">
              <a:solidFill>
                <a:srgbClr val="FFFF99"/>
              </a:solidFill>
              <a:prstDash val="solid"/>
            </a:ln>
          </c:spPr>
          <c:marker>
            <c:symbol val="none"/>
          </c:marker>
          <c:cat>
            <c:numRef>
              <c:f>Timeline!$B$4:$BF$4</c:f>
              <c:numCache>
                <c:formatCode>d\.m\.yy;@</c:formatCode>
                <c:ptCount val="57"/>
                <c:pt idx="0">
                  <c:v>38718</c:v>
                </c:pt>
                <c:pt idx="1">
                  <c:v>38749</c:v>
                </c:pt>
                <c:pt idx="2">
                  <c:v>38777</c:v>
                </c:pt>
                <c:pt idx="3">
                  <c:v>38808</c:v>
                </c:pt>
                <c:pt idx="4">
                  <c:v>38838</c:v>
                </c:pt>
                <c:pt idx="5">
                  <c:v>38869</c:v>
                </c:pt>
                <c:pt idx="6">
                  <c:v>38899</c:v>
                </c:pt>
                <c:pt idx="7">
                  <c:v>38930</c:v>
                </c:pt>
                <c:pt idx="8">
                  <c:v>38961</c:v>
                </c:pt>
                <c:pt idx="9">
                  <c:v>38991</c:v>
                </c:pt>
                <c:pt idx="10">
                  <c:v>39022</c:v>
                </c:pt>
                <c:pt idx="11">
                  <c:v>39052</c:v>
                </c:pt>
                <c:pt idx="12">
                  <c:v>39083</c:v>
                </c:pt>
                <c:pt idx="13">
                  <c:v>39114</c:v>
                </c:pt>
                <c:pt idx="14">
                  <c:v>39142</c:v>
                </c:pt>
                <c:pt idx="15">
                  <c:v>39173</c:v>
                </c:pt>
                <c:pt idx="16">
                  <c:v>39203</c:v>
                </c:pt>
                <c:pt idx="17">
                  <c:v>39234</c:v>
                </c:pt>
                <c:pt idx="18">
                  <c:v>39264</c:v>
                </c:pt>
                <c:pt idx="19">
                  <c:v>39295</c:v>
                </c:pt>
                <c:pt idx="20">
                  <c:v>39326</c:v>
                </c:pt>
                <c:pt idx="21">
                  <c:v>39356</c:v>
                </c:pt>
                <c:pt idx="22">
                  <c:v>39387</c:v>
                </c:pt>
                <c:pt idx="23">
                  <c:v>39417</c:v>
                </c:pt>
                <c:pt idx="24">
                  <c:v>39448</c:v>
                </c:pt>
                <c:pt idx="25">
                  <c:v>39479</c:v>
                </c:pt>
                <c:pt idx="26">
                  <c:v>39508</c:v>
                </c:pt>
                <c:pt idx="27">
                  <c:v>39539</c:v>
                </c:pt>
                <c:pt idx="28">
                  <c:v>39569</c:v>
                </c:pt>
                <c:pt idx="29">
                  <c:v>39600</c:v>
                </c:pt>
                <c:pt idx="30">
                  <c:v>39630</c:v>
                </c:pt>
                <c:pt idx="31">
                  <c:v>39661</c:v>
                </c:pt>
                <c:pt idx="32">
                  <c:v>39692</c:v>
                </c:pt>
                <c:pt idx="33">
                  <c:v>39722</c:v>
                </c:pt>
                <c:pt idx="34">
                  <c:v>39753</c:v>
                </c:pt>
                <c:pt idx="35">
                  <c:v>39783</c:v>
                </c:pt>
                <c:pt idx="36">
                  <c:v>39814</c:v>
                </c:pt>
                <c:pt idx="37">
                  <c:v>39845</c:v>
                </c:pt>
                <c:pt idx="38">
                  <c:v>39873</c:v>
                </c:pt>
                <c:pt idx="39">
                  <c:v>39904</c:v>
                </c:pt>
                <c:pt idx="40">
                  <c:v>39934</c:v>
                </c:pt>
                <c:pt idx="41">
                  <c:v>39965</c:v>
                </c:pt>
                <c:pt idx="42">
                  <c:v>39995</c:v>
                </c:pt>
                <c:pt idx="43">
                  <c:v>40026</c:v>
                </c:pt>
                <c:pt idx="44">
                  <c:v>40057</c:v>
                </c:pt>
                <c:pt idx="45">
                  <c:v>40087</c:v>
                </c:pt>
                <c:pt idx="46">
                  <c:v>40118</c:v>
                </c:pt>
                <c:pt idx="47">
                  <c:v>40148</c:v>
                </c:pt>
                <c:pt idx="48">
                  <c:v>40179</c:v>
                </c:pt>
                <c:pt idx="49">
                  <c:v>40210</c:v>
                </c:pt>
                <c:pt idx="50">
                  <c:v>40238</c:v>
                </c:pt>
                <c:pt idx="51">
                  <c:v>40269</c:v>
                </c:pt>
                <c:pt idx="52">
                  <c:v>40299</c:v>
                </c:pt>
                <c:pt idx="53">
                  <c:v>40330</c:v>
                </c:pt>
                <c:pt idx="54">
                  <c:v>40360</c:v>
                </c:pt>
                <c:pt idx="55">
                  <c:v>40391</c:v>
                </c:pt>
                <c:pt idx="56">
                  <c:v>40422</c:v>
                </c:pt>
              </c:numCache>
            </c:numRef>
          </c:cat>
          <c:val>
            <c:numRef>
              <c:f>Timeline!$B$16:$BF$16</c:f>
              <c:numCache>
                <c:formatCode>0</c:formatCode>
                <c:ptCount val="57"/>
                <c:pt idx="0">
                  <c:v>68.5</c:v>
                </c:pt>
                <c:pt idx="1">
                  <c:v>71.400000000000006</c:v>
                </c:pt>
                <c:pt idx="2">
                  <c:v>89.1</c:v>
                </c:pt>
                <c:pt idx="3">
                  <c:v>75.400000000000006</c:v>
                </c:pt>
                <c:pt idx="4">
                  <c:v>103.3</c:v>
                </c:pt>
                <c:pt idx="5">
                  <c:v>42.2</c:v>
                </c:pt>
                <c:pt idx="6">
                  <c:v>34</c:v>
                </c:pt>
                <c:pt idx="7">
                  <c:v>61.7</c:v>
                </c:pt>
                <c:pt idx="8">
                  <c:v>67.2</c:v>
                </c:pt>
                <c:pt idx="9">
                  <c:v>98.8</c:v>
                </c:pt>
                <c:pt idx="10">
                  <c:v>128.1</c:v>
                </c:pt>
                <c:pt idx="11">
                  <c:v>153.19999999999999</c:v>
                </c:pt>
                <c:pt idx="12">
                  <c:v>241.9</c:v>
                </c:pt>
                <c:pt idx="13">
                  <c:v>92.6</c:v>
                </c:pt>
                <c:pt idx="14">
                  <c:v>134.5</c:v>
                </c:pt>
                <c:pt idx="15">
                  <c:v>70</c:v>
                </c:pt>
                <c:pt idx="16">
                  <c:v>66.3</c:v>
                </c:pt>
                <c:pt idx="17">
                  <c:v>55.4</c:v>
                </c:pt>
                <c:pt idx="18">
                  <c:v>84.4</c:v>
                </c:pt>
                <c:pt idx="19">
                  <c:v>58.7</c:v>
                </c:pt>
                <c:pt idx="20">
                  <c:v>89.6</c:v>
                </c:pt>
                <c:pt idx="21">
                  <c:v>44.5</c:v>
                </c:pt>
                <c:pt idx="22">
                  <c:v>114</c:v>
                </c:pt>
                <c:pt idx="23">
                  <c:v>125.5</c:v>
                </c:pt>
                <c:pt idx="24">
                  <c:v>199</c:v>
                </c:pt>
                <c:pt idx="25">
                  <c:v>116.4</c:v>
                </c:pt>
                <c:pt idx="26">
                  <c:v>162.5</c:v>
                </c:pt>
                <c:pt idx="27">
                  <c:v>58.6</c:v>
                </c:pt>
                <c:pt idx="28">
                  <c:v>48.1</c:v>
                </c:pt>
                <c:pt idx="29">
                  <c:v>57.5</c:v>
                </c:pt>
                <c:pt idx="30">
                  <c:v>66.8</c:v>
                </c:pt>
                <c:pt idx="31">
                  <c:v>78.099999999999994</c:v>
                </c:pt>
                <c:pt idx="32">
                  <c:v>65.8</c:v>
                </c:pt>
                <c:pt idx="33">
                  <c:v>97.3</c:v>
                </c:pt>
                <c:pt idx="34">
                  <c:v>116.4</c:v>
                </c:pt>
                <c:pt idx="35">
                  <c:v>80.099999999999994</c:v>
                </c:pt>
                <c:pt idx="36">
                  <c:v>93.2</c:v>
                </c:pt>
                <c:pt idx="37">
                  <c:v>79</c:v>
                </c:pt>
                <c:pt idx="38">
                  <c:v>91.3</c:v>
                </c:pt>
                <c:pt idx="39">
                  <c:v>56.8</c:v>
                </c:pt>
                <c:pt idx="40">
                  <c:v>80.7</c:v>
                </c:pt>
                <c:pt idx="41">
                  <c:v>67.2</c:v>
                </c:pt>
                <c:pt idx="42">
                  <c:v>70.099999999999994</c:v>
                </c:pt>
                <c:pt idx="43">
                  <c:v>54.2</c:v>
                </c:pt>
                <c:pt idx="44">
                  <c:v>71.5</c:v>
                </c:pt>
                <c:pt idx="45">
                  <c:v>95.2</c:v>
                </c:pt>
                <c:pt idx="46">
                  <c:v>134.4</c:v>
                </c:pt>
                <c:pt idx="47">
                  <c:v>84.8</c:v>
                </c:pt>
                <c:pt idx="48">
                  <c:v>82.9</c:v>
                </c:pt>
                <c:pt idx="49">
                  <c:v>85.1</c:v>
                </c:pt>
                <c:pt idx="50">
                  <c:v>91.3</c:v>
                </c:pt>
                <c:pt idx="51">
                  <c:v>70.400000000000006</c:v>
                </c:pt>
                <c:pt idx="52">
                  <c:v>55.8</c:v>
                </c:pt>
                <c:pt idx="53">
                  <c:v>41.7</c:v>
                </c:pt>
                <c:pt idx="54">
                  <c:v>41.7</c:v>
                </c:pt>
                <c:pt idx="55">
                  <c:v>55.8</c:v>
                </c:pt>
                <c:pt idx="56">
                  <c:v>74.3</c:v>
                </c:pt>
              </c:numCache>
            </c:numRef>
          </c:val>
        </c:ser>
        <c:ser>
          <c:idx val="12"/>
          <c:order val="11"/>
          <c:tx>
            <c:strRef>
              <c:f>Timeline!$A$17</c:f>
              <c:strCache>
                <c:ptCount val="1"/>
                <c:pt idx="0">
                  <c:v>Region 12</c:v>
                </c:pt>
              </c:strCache>
            </c:strRef>
          </c:tx>
          <c:spPr>
            <a:ln w="12700">
              <a:solidFill>
                <a:srgbClr val="99CCFF"/>
              </a:solidFill>
              <a:prstDash val="solid"/>
            </a:ln>
          </c:spPr>
          <c:marker>
            <c:symbol val="none"/>
          </c:marker>
          <c:cat>
            <c:numRef>
              <c:f>Timeline!$B$4:$BF$4</c:f>
              <c:numCache>
                <c:formatCode>d\.m\.yy;@</c:formatCode>
                <c:ptCount val="57"/>
                <c:pt idx="0">
                  <c:v>38718</c:v>
                </c:pt>
                <c:pt idx="1">
                  <c:v>38749</c:v>
                </c:pt>
                <c:pt idx="2">
                  <c:v>38777</c:v>
                </c:pt>
                <c:pt idx="3">
                  <c:v>38808</c:v>
                </c:pt>
                <c:pt idx="4">
                  <c:v>38838</c:v>
                </c:pt>
                <c:pt idx="5">
                  <c:v>38869</c:v>
                </c:pt>
                <c:pt idx="6">
                  <c:v>38899</c:v>
                </c:pt>
                <c:pt idx="7">
                  <c:v>38930</c:v>
                </c:pt>
                <c:pt idx="8">
                  <c:v>38961</c:v>
                </c:pt>
                <c:pt idx="9">
                  <c:v>38991</c:v>
                </c:pt>
                <c:pt idx="10">
                  <c:v>39022</c:v>
                </c:pt>
                <c:pt idx="11">
                  <c:v>39052</c:v>
                </c:pt>
                <c:pt idx="12">
                  <c:v>39083</c:v>
                </c:pt>
                <c:pt idx="13">
                  <c:v>39114</c:v>
                </c:pt>
                <c:pt idx="14">
                  <c:v>39142</c:v>
                </c:pt>
                <c:pt idx="15">
                  <c:v>39173</c:v>
                </c:pt>
                <c:pt idx="16">
                  <c:v>39203</c:v>
                </c:pt>
                <c:pt idx="17">
                  <c:v>39234</c:v>
                </c:pt>
                <c:pt idx="18">
                  <c:v>39264</c:v>
                </c:pt>
                <c:pt idx="19">
                  <c:v>39295</c:v>
                </c:pt>
                <c:pt idx="20">
                  <c:v>39326</c:v>
                </c:pt>
                <c:pt idx="21">
                  <c:v>39356</c:v>
                </c:pt>
                <c:pt idx="22">
                  <c:v>39387</c:v>
                </c:pt>
                <c:pt idx="23">
                  <c:v>39417</c:v>
                </c:pt>
                <c:pt idx="24">
                  <c:v>39448</c:v>
                </c:pt>
                <c:pt idx="25">
                  <c:v>39479</c:v>
                </c:pt>
                <c:pt idx="26">
                  <c:v>39508</c:v>
                </c:pt>
                <c:pt idx="27">
                  <c:v>39539</c:v>
                </c:pt>
                <c:pt idx="28">
                  <c:v>39569</c:v>
                </c:pt>
                <c:pt idx="29">
                  <c:v>39600</c:v>
                </c:pt>
                <c:pt idx="30">
                  <c:v>39630</c:v>
                </c:pt>
                <c:pt idx="31">
                  <c:v>39661</c:v>
                </c:pt>
                <c:pt idx="32">
                  <c:v>39692</c:v>
                </c:pt>
                <c:pt idx="33">
                  <c:v>39722</c:v>
                </c:pt>
                <c:pt idx="34">
                  <c:v>39753</c:v>
                </c:pt>
                <c:pt idx="35">
                  <c:v>39783</c:v>
                </c:pt>
                <c:pt idx="36">
                  <c:v>39814</c:v>
                </c:pt>
                <c:pt idx="37">
                  <c:v>39845</c:v>
                </c:pt>
                <c:pt idx="38">
                  <c:v>39873</c:v>
                </c:pt>
                <c:pt idx="39">
                  <c:v>39904</c:v>
                </c:pt>
                <c:pt idx="40">
                  <c:v>39934</c:v>
                </c:pt>
                <c:pt idx="41">
                  <c:v>39965</c:v>
                </c:pt>
                <c:pt idx="42">
                  <c:v>39995</c:v>
                </c:pt>
                <c:pt idx="43">
                  <c:v>40026</c:v>
                </c:pt>
                <c:pt idx="44">
                  <c:v>40057</c:v>
                </c:pt>
                <c:pt idx="45">
                  <c:v>40087</c:v>
                </c:pt>
                <c:pt idx="46">
                  <c:v>40118</c:v>
                </c:pt>
                <c:pt idx="47">
                  <c:v>40148</c:v>
                </c:pt>
                <c:pt idx="48">
                  <c:v>40179</c:v>
                </c:pt>
                <c:pt idx="49">
                  <c:v>40210</c:v>
                </c:pt>
                <c:pt idx="50">
                  <c:v>40238</c:v>
                </c:pt>
                <c:pt idx="51">
                  <c:v>40269</c:v>
                </c:pt>
                <c:pt idx="52">
                  <c:v>40299</c:v>
                </c:pt>
                <c:pt idx="53">
                  <c:v>40330</c:v>
                </c:pt>
                <c:pt idx="54">
                  <c:v>40360</c:v>
                </c:pt>
                <c:pt idx="55">
                  <c:v>40391</c:v>
                </c:pt>
                <c:pt idx="56">
                  <c:v>40422</c:v>
                </c:pt>
              </c:numCache>
            </c:numRef>
          </c:cat>
          <c:val>
            <c:numRef>
              <c:f>Timeline!$B$17:$BF$17</c:f>
              <c:numCache>
                <c:formatCode>0</c:formatCode>
                <c:ptCount val="57"/>
                <c:pt idx="0">
                  <c:v>62.9</c:v>
                </c:pt>
                <c:pt idx="1">
                  <c:v>69.2</c:v>
                </c:pt>
                <c:pt idx="2">
                  <c:v>82.4</c:v>
                </c:pt>
                <c:pt idx="3">
                  <c:v>72.599999999999994</c:v>
                </c:pt>
                <c:pt idx="4">
                  <c:v>98.9</c:v>
                </c:pt>
                <c:pt idx="5">
                  <c:v>39.9</c:v>
                </c:pt>
                <c:pt idx="6">
                  <c:v>34.1</c:v>
                </c:pt>
                <c:pt idx="7">
                  <c:v>60.6</c:v>
                </c:pt>
                <c:pt idx="8">
                  <c:v>72.400000000000006</c:v>
                </c:pt>
                <c:pt idx="9">
                  <c:v>92.8</c:v>
                </c:pt>
                <c:pt idx="10">
                  <c:v>128.9</c:v>
                </c:pt>
                <c:pt idx="11">
                  <c:v>143</c:v>
                </c:pt>
                <c:pt idx="12">
                  <c:v>256.2</c:v>
                </c:pt>
                <c:pt idx="13">
                  <c:v>96.9</c:v>
                </c:pt>
                <c:pt idx="14">
                  <c:v>138.69999999999999</c:v>
                </c:pt>
                <c:pt idx="15">
                  <c:v>79.7</c:v>
                </c:pt>
                <c:pt idx="16">
                  <c:v>67.2</c:v>
                </c:pt>
                <c:pt idx="17">
                  <c:v>56.2</c:v>
                </c:pt>
                <c:pt idx="18">
                  <c:v>84.3</c:v>
                </c:pt>
                <c:pt idx="19">
                  <c:v>56.9</c:v>
                </c:pt>
                <c:pt idx="20">
                  <c:v>93.7</c:v>
                </c:pt>
                <c:pt idx="21">
                  <c:v>43.5</c:v>
                </c:pt>
                <c:pt idx="22">
                  <c:v>109.7</c:v>
                </c:pt>
                <c:pt idx="23">
                  <c:v>116.1</c:v>
                </c:pt>
                <c:pt idx="24">
                  <c:v>192.8</c:v>
                </c:pt>
                <c:pt idx="25">
                  <c:v>128.1</c:v>
                </c:pt>
                <c:pt idx="26">
                  <c:v>167.7</c:v>
                </c:pt>
                <c:pt idx="27">
                  <c:v>56</c:v>
                </c:pt>
                <c:pt idx="28">
                  <c:v>44.9</c:v>
                </c:pt>
                <c:pt idx="29">
                  <c:v>62.6</c:v>
                </c:pt>
                <c:pt idx="30">
                  <c:v>63.6</c:v>
                </c:pt>
                <c:pt idx="31">
                  <c:v>82.2</c:v>
                </c:pt>
                <c:pt idx="32">
                  <c:v>60.6</c:v>
                </c:pt>
                <c:pt idx="33">
                  <c:v>98.2</c:v>
                </c:pt>
                <c:pt idx="34">
                  <c:v>119.7</c:v>
                </c:pt>
                <c:pt idx="35">
                  <c:v>77.599999999999994</c:v>
                </c:pt>
                <c:pt idx="36">
                  <c:v>81.7</c:v>
                </c:pt>
                <c:pt idx="37">
                  <c:v>79.900000000000006</c:v>
                </c:pt>
                <c:pt idx="38">
                  <c:v>94.4</c:v>
                </c:pt>
                <c:pt idx="39">
                  <c:v>59.7</c:v>
                </c:pt>
                <c:pt idx="40">
                  <c:v>88.1</c:v>
                </c:pt>
                <c:pt idx="41">
                  <c:v>80.3</c:v>
                </c:pt>
                <c:pt idx="42">
                  <c:v>66.400000000000006</c:v>
                </c:pt>
                <c:pt idx="43">
                  <c:v>56.6</c:v>
                </c:pt>
                <c:pt idx="44">
                  <c:v>73.599999999999994</c:v>
                </c:pt>
                <c:pt idx="45">
                  <c:v>94.7</c:v>
                </c:pt>
                <c:pt idx="46">
                  <c:v>123.9</c:v>
                </c:pt>
                <c:pt idx="47">
                  <c:v>72.7</c:v>
                </c:pt>
                <c:pt idx="48">
                  <c:v>80.400000000000006</c:v>
                </c:pt>
                <c:pt idx="49">
                  <c:v>80.5</c:v>
                </c:pt>
                <c:pt idx="50">
                  <c:v>99.8</c:v>
                </c:pt>
                <c:pt idx="51">
                  <c:v>76.3</c:v>
                </c:pt>
                <c:pt idx="52">
                  <c:v>65.8</c:v>
                </c:pt>
                <c:pt idx="53">
                  <c:v>46.5</c:v>
                </c:pt>
                <c:pt idx="54">
                  <c:v>44.5</c:v>
                </c:pt>
                <c:pt idx="55">
                  <c:v>54.3</c:v>
                </c:pt>
                <c:pt idx="56">
                  <c:v>77.099999999999994</c:v>
                </c:pt>
              </c:numCache>
            </c:numRef>
          </c:val>
        </c:ser>
        <c:ser>
          <c:idx val="13"/>
          <c:order val="12"/>
          <c:tx>
            <c:strRef>
              <c:f>Timeline!$A$18</c:f>
              <c:strCache>
                <c:ptCount val="1"/>
                <c:pt idx="0">
                  <c:v>Region 13</c:v>
                </c:pt>
              </c:strCache>
            </c:strRef>
          </c:tx>
          <c:spPr>
            <a:ln w="12700">
              <a:solidFill>
                <a:srgbClr val="FF99CC"/>
              </a:solidFill>
              <a:prstDash val="solid"/>
            </a:ln>
          </c:spPr>
          <c:marker>
            <c:symbol val="none"/>
          </c:marker>
          <c:cat>
            <c:numRef>
              <c:f>Timeline!$B$4:$BF$4</c:f>
              <c:numCache>
                <c:formatCode>d\.m\.yy;@</c:formatCode>
                <c:ptCount val="57"/>
                <c:pt idx="0">
                  <c:v>38718</c:v>
                </c:pt>
                <c:pt idx="1">
                  <c:v>38749</c:v>
                </c:pt>
                <c:pt idx="2">
                  <c:v>38777</c:v>
                </c:pt>
                <c:pt idx="3">
                  <c:v>38808</c:v>
                </c:pt>
                <c:pt idx="4">
                  <c:v>38838</c:v>
                </c:pt>
                <c:pt idx="5">
                  <c:v>38869</c:v>
                </c:pt>
                <c:pt idx="6">
                  <c:v>38899</c:v>
                </c:pt>
                <c:pt idx="7">
                  <c:v>38930</c:v>
                </c:pt>
                <c:pt idx="8">
                  <c:v>38961</c:v>
                </c:pt>
                <c:pt idx="9">
                  <c:v>38991</c:v>
                </c:pt>
                <c:pt idx="10">
                  <c:v>39022</c:v>
                </c:pt>
                <c:pt idx="11">
                  <c:v>39052</c:v>
                </c:pt>
                <c:pt idx="12">
                  <c:v>39083</c:v>
                </c:pt>
                <c:pt idx="13">
                  <c:v>39114</c:v>
                </c:pt>
                <c:pt idx="14">
                  <c:v>39142</c:v>
                </c:pt>
                <c:pt idx="15">
                  <c:v>39173</c:v>
                </c:pt>
                <c:pt idx="16">
                  <c:v>39203</c:v>
                </c:pt>
                <c:pt idx="17">
                  <c:v>39234</c:v>
                </c:pt>
                <c:pt idx="18">
                  <c:v>39264</c:v>
                </c:pt>
                <c:pt idx="19">
                  <c:v>39295</c:v>
                </c:pt>
                <c:pt idx="20">
                  <c:v>39326</c:v>
                </c:pt>
                <c:pt idx="21">
                  <c:v>39356</c:v>
                </c:pt>
                <c:pt idx="22">
                  <c:v>39387</c:v>
                </c:pt>
                <c:pt idx="23">
                  <c:v>39417</c:v>
                </c:pt>
                <c:pt idx="24">
                  <c:v>39448</c:v>
                </c:pt>
                <c:pt idx="25">
                  <c:v>39479</c:v>
                </c:pt>
                <c:pt idx="26">
                  <c:v>39508</c:v>
                </c:pt>
                <c:pt idx="27">
                  <c:v>39539</c:v>
                </c:pt>
                <c:pt idx="28">
                  <c:v>39569</c:v>
                </c:pt>
                <c:pt idx="29">
                  <c:v>39600</c:v>
                </c:pt>
                <c:pt idx="30">
                  <c:v>39630</c:v>
                </c:pt>
                <c:pt idx="31">
                  <c:v>39661</c:v>
                </c:pt>
                <c:pt idx="32">
                  <c:v>39692</c:v>
                </c:pt>
                <c:pt idx="33">
                  <c:v>39722</c:v>
                </c:pt>
                <c:pt idx="34">
                  <c:v>39753</c:v>
                </c:pt>
                <c:pt idx="35">
                  <c:v>39783</c:v>
                </c:pt>
                <c:pt idx="36">
                  <c:v>39814</c:v>
                </c:pt>
                <c:pt idx="37">
                  <c:v>39845</c:v>
                </c:pt>
                <c:pt idx="38">
                  <c:v>39873</c:v>
                </c:pt>
                <c:pt idx="39">
                  <c:v>39904</c:v>
                </c:pt>
                <c:pt idx="40">
                  <c:v>39934</c:v>
                </c:pt>
                <c:pt idx="41">
                  <c:v>39965</c:v>
                </c:pt>
                <c:pt idx="42">
                  <c:v>39995</c:v>
                </c:pt>
                <c:pt idx="43">
                  <c:v>40026</c:v>
                </c:pt>
                <c:pt idx="44">
                  <c:v>40057</c:v>
                </c:pt>
                <c:pt idx="45">
                  <c:v>40087</c:v>
                </c:pt>
                <c:pt idx="46">
                  <c:v>40118</c:v>
                </c:pt>
                <c:pt idx="47">
                  <c:v>40148</c:v>
                </c:pt>
                <c:pt idx="48">
                  <c:v>40179</c:v>
                </c:pt>
                <c:pt idx="49">
                  <c:v>40210</c:v>
                </c:pt>
                <c:pt idx="50">
                  <c:v>40238</c:v>
                </c:pt>
                <c:pt idx="51">
                  <c:v>40269</c:v>
                </c:pt>
                <c:pt idx="52">
                  <c:v>40299</c:v>
                </c:pt>
                <c:pt idx="53">
                  <c:v>40330</c:v>
                </c:pt>
                <c:pt idx="54">
                  <c:v>40360</c:v>
                </c:pt>
                <c:pt idx="55">
                  <c:v>40391</c:v>
                </c:pt>
                <c:pt idx="56">
                  <c:v>40422</c:v>
                </c:pt>
              </c:numCache>
            </c:numRef>
          </c:cat>
          <c:val>
            <c:numRef>
              <c:f>Timeline!$B$18:$BF$18</c:f>
              <c:numCache>
                <c:formatCode>0</c:formatCode>
                <c:ptCount val="57"/>
                <c:pt idx="0">
                  <c:v>57.4</c:v>
                </c:pt>
                <c:pt idx="1">
                  <c:v>70</c:v>
                </c:pt>
                <c:pt idx="2">
                  <c:v>76</c:v>
                </c:pt>
                <c:pt idx="3">
                  <c:v>67.400000000000006</c:v>
                </c:pt>
                <c:pt idx="4">
                  <c:v>92.6</c:v>
                </c:pt>
                <c:pt idx="5">
                  <c:v>34.200000000000003</c:v>
                </c:pt>
                <c:pt idx="6">
                  <c:v>37</c:v>
                </c:pt>
                <c:pt idx="7">
                  <c:v>67.599999999999994</c:v>
                </c:pt>
                <c:pt idx="8">
                  <c:v>87</c:v>
                </c:pt>
                <c:pt idx="9">
                  <c:v>94.5</c:v>
                </c:pt>
                <c:pt idx="10">
                  <c:v>142.5</c:v>
                </c:pt>
                <c:pt idx="11">
                  <c:v>140.1</c:v>
                </c:pt>
                <c:pt idx="12">
                  <c:v>250.3</c:v>
                </c:pt>
                <c:pt idx="13">
                  <c:v>103.5</c:v>
                </c:pt>
                <c:pt idx="14">
                  <c:v>128.30000000000001</c:v>
                </c:pt>
                <c:pt idx="15">
                  <c:v>88.4</c:v>
                </c:pt>
                <c:pt idx="16">
                  <c:v>61</c:v>
                </c:pt>
                <c:pt idx="17">
                  <c:v>57.8</c:v>
                </c:pt>
                <c:pt idx="18">
                  <c:v>88.1</c:v>
                </c:pt>
                <c:pt idx="19">
                  <c:v>55.7</c:v>
                </c:pt>
                <c:pt idx="20">
                  <c:v>92.5</c:v>
                </c:pt>
                <c:pt idx="21">
                  <c:v>46.3</c:v>
                </c:pt>
                <c:pt idx="22">
                  <c:v>114.5</c:v>
                </c:pt>
                <c:pt idx="23">
                  <c:v>106.8</c:v>
                </c:pt>
                <c:pt idx="24">
                  <c:v>176</c:v>
                </c:pt>
                <c:pt idx="25">
                  <c:v>130</c:v>
                </c:pt>
                <c:pt idx="26">
                  <c:v>154.6</c:v>
                </c:pt>
                <c:pt idx="27">
                  <c:v>52.6</c:v>
                </c:pt>
                <c:pt idx="28">
                  <c:v>44.2</c:v>
                </c:pt>
                <c:pt idx="29">
                  <c:v>60.4</c:v>
                </c:pt>
                <c:pt idx="30">
                  <c:v>56.8</c:v>
                </c:pt>
                <c:pt idx="31">
                  <c:v>86.5</c:v>
                </c:pt>
                <c:pt idx="32">
                  <c:v>49.3</c:v>
                </c:pt>
                <c:pt idx="33">
                  <c:v>97.3</c:v>
                </c:pt>
                <c:pt idx="34">
                  <c:v>126.3</c:v>
                </c:pt>
                <c:pt idx="35">
                  <c:v>83.2</c:v>
                </c:pt>
                <c:pt idx="36">
                  <c:v>70.7</c:v>
                </c:pt>
                <c:pt idx="37">
                  <c:v>86.8</c:v>
                </c:pt>
                <c:pt idx="38">
                  <c:v>94.9</c:v>
                </c:pt>
                <c:pt idx="39">
                  <c:v>67.099999999999994</c:v>
                </c:pt>
                <c:pt idx="40">
                  <c:v>80</c:v>
                </c:pt>
                <c:pt idx="41">
                  <c:v>85.8</c:v>
                </c:pt>
                <c:pt idx="42">
                  <c:v>61.7</c:v>
                </c:pt>
                <c:pt idx="43">
                  <c:v>55.6</c:v>
                </c:pt>
                <c:pt idx="44">
                  <c:v>66.599999999999994</c:v>
                </c:pt>
                <c:pt idx="45">
                  <c:v>88.2</c:v>
                </c:pt>
                <c:pt idx="46">
                  <c:v>121</c:v>
                </c:pt>
                <c:pt idx="47">
                  <c:v>64.400000000000006</c:v>
                </c:pt>
                <c:pt idx="48">
                  <c:v>80.3</c:v>
                </c:pt>
                <c:pt idx="49">
                  <c:v>80.5</c:v>
                </c:pt>
                <c:pt idx="50">
                  <c:v>99.1</c:v>
                </c:pt>
                <c:pt idx="51">
                  <c:v>77.7</c:v>
                </c:pt>
                <c:pt idx="52">
                  <c:v>57.7</c:v>
                </c:pt>
                <c:pt idx="53">
                  <c:v>45.5</c:v>
                </c:pt>
                <c:pt idx="54">
                  <c:v>41.6</c:v>
                </c:pt>
                <c:pt idx="55">
                  <c:v>54</c:v>
                </c:pt>
                <c:pt idx="56">
                  <c:v>77.2</c:v>
                </c:pt>
              </c:numCache>
            </c:numRef>
          </c:val>
        </c:ser>
        <c:ser>
          <c:idx val="14"/>
          <c:order val="13"/>
          <c:tx>
            <c:strRef>
              <c:f>Timeline!$A$19</c:f>
              <c:strCache>
                <c:ptCount val="1"/>
                <c:pt idx="0">
                  <c:v>Region 14</c:v>
                </c:pt>
              </c:strCache>
            </c:strRef>
          </c:tx>
          <c:spPr>
            <a:ln w="12700">
              <a:solidFill>
                <a:srgbClr val="CC99FF"/>
              </a:solidFill>
              <a:prstDash val="solid"/>
            </a:ln>
          </c:spPr>
          <c:marker>
            <c:symbol val="none"/>
          </c:marker>
          <c:cat>
            <c:numRef>
              <c:f>Timeline!$B$4:$BF$4</c:f>
              <c:numCache>
                <c:formatCode>d\.m\.yy;@</c:formatCode>
                <c:ptCount val="57"/>
                <c:pt idx="0">
                  <c:v>38718</c:v>
                </c:pt>
                <c:pt idx="1">
                  <c:v>38749</c:v>
                </c:pt>
                <c:pt idx="2">
                  <c:v>38777</c:v>
                </c:pt>
                <c:pt idx="3">
                  <c:v>38808</c:v>
                </c:pt>
                <c:pt idx="4">
                  <c:v>38838</c:v>
                </c:pt>
                <c:pt idx="5">
                  <c:v>38869</c:v>
                </c:pt>
                <c:pt idx="6">
                  <c:v>38899</c:v>
                </c:pt>
                <c:pt idx="7">
                  <c:v>38930</c:v>
                </c:pt>
                <c:pt idx="8">
                  <c:v>38961</c:v>
                </c:pt>
                <c:pt idx="9">
                  <c:v>38991</c:v>
                </c:pt>
                <c:pt idx="10">
                  <c:v>39022</c:v>
                </c:pt>
                <c:pt idx="11">
                  <c:v>39052</c:v>
                </c:pt>
                <c:pt idx="12">
                  <c:v>39083</c:v>
                </c:pt>
                <c:pt idx="13">
                  <c:v>39114</c:v>
                </c:pt>
                <c:pt idx="14">
                  <c:v>39142</c:v>
                </c:pt>
                <c:pt idx="15">
                  <c:v>39173</c:v>
                </c:pt>
                <c:pt idx="16">
                  <c:v>39203</c:v>
                </c:pt>
                <c:pt idx="17">
                  <c:v>39234</c:v>
                </c:pt>
                <c:pt idx="18">
                  <c:v>39264</c:v>
                </c:pt>
                <c:pt idx="19">
                  <c:v>39295</c:v>
                </c:pt>
                <c:pt idx="20">
                  <c:v>39326</c:v>
                </c:pt>
                <c:pt idx="21">
                  <c:v>39356</c:v>
                </c:pt>
                <c:pt idx="22">
                  <c:v>39387</c:v>
                </c:pt>
                <c:pt idx="23">
                  <c:v>39417</c:v>
                </c:pt>
                <c:pt idx="24">
                  <c:v>39448</c:v>
                </c:pt>
                <c:pt idx="25">
                  <c:v>39479</c:v>
                </c:pt>
                <c:pt idx="26">
                  <c:v>39508</c:v>
                </c:pt>
                <c:pt idx="27">
                  <c:v>39539</c:v>
                </c:pt>
                <c:pt idx="28">
                  <c:v>39569</c:v>
                </c:pt>
                <c:pt idx="29">
                  <c:v>39600</c:v>
                </c:pt>
                <c:pt idx="30">
                  <c:v>39630</c:v>
                </c:pt>
                <c:pt idx="31">
                  <c:v>39661</c:v>
                </c:pt>
                <c:pt idx="32">
                  <c:v>39692</c:v>
                </c:pt>
                <c:pt idx="33">
                  <c:v>39722</c:v>
                </c:pt>
                <c:pt idx="34">
                  <c:v>39753</c:v>
                </c:pt>
                <c:pt idx="35">
                  <c:v>39783</c:v>
                </c:pt>
                <c:pt idx="36">
                  <c:v>39814</c:v>
                </c:pt>
                <c:pt idx="37">
                  <c:v>39845</c:v>
                </c:pt>
                <c:pt idx="38">
                  <c:v>39873</c:v>
                </c:pt>
                <c:pt idx="39">
                  <c:v>39904</c:v>
                </c:pt>
                <c:pt idx="40">
                  <c:v>39934</c:v>
                </c:pt>
                <c:pt idx="41">
                  <c:v>39965</c:v>
                </c:pt>
                <c:pt idx="42">
                  <c:v>39995</c:v>
                </c:pt>
                <c:pt idx="43">
                  <c:v>40026</c:v>
                </c:pt>
                <c:pt idx="44">
                  <c:v>40057</c:v>
                </c:pt>
                <c:pt idx="45">
                  <c:v>40087</c:v>
                </c:pt>
                <c:pt idx="46">
                  <c:v>40118</c:v>
                </c:pt>
                <c:pt idx="47">
                  <c:v>40148</c:v>
                </c:pt>
                <c:pt idx="48">
                  <c:v>40179</c:v>
                </c:pt>
                <c:pt idx="49">
                  <c:v>40210</c:v>
                </c:pt>
                <c:pt idx="50">
                  <c:v>40238</c:v>
                </c:pt>
                <c:pt idx="51">
                  <c:v>40269</c:v>
                </c:pt>
                <c:pt idx="52">
                  <c:v>40299</c:v>
                </c:pt>
                <c:pt idx="53">
                  <c:v>40330</c:v>
                </c:pt>
                <c:pt idx="54">
                  <c:v>40360</c:v>
                </c:pt>
                <c:pt idx="55">
                  <c:v>40391</c:v>
                </c:pt>
                <c:pt idx="56">
                  <c:v>40422</c:v>
                </c:pt>
              </c:numCache>
            </c:numRef>
          </c:cat>
          <c:val>
            <c:numRef>
              <c:f>Timeline!$B$19:$BF$19</c:f>
              <c:numCache>
                <c:formatCode>0</c:formatCode>
                <c:ptCount val="57"/>
                <c:pt idx="0">
                  <c:v>78.599999999999994</c:v>
                </c:pt>
                <c:pt idx="1">
                  <c:v>86.6</c:v>
                </c:pt>
                <c:pt idx="2">
                  <c:v>102.3</c:v>
                </c:pt>
                <c:pt idx="3">
                  <c:v>75.5</c:v>
                </c:pt>
                <c:pt idx="4">
                  <c:v>112.7</c:v>
                </c:pt>
                <c:pt idx="5">
                  <c:v>38.5</c:v>
                </c:pt>
                <c:pt idx="6">
                  <c:v>37.700000000000003</c:v>
                </c:pt>
                <c:pt idx="7">
                  <c:v>62</c:v>
                </c:pt>
                <c:pt idx="8">
                  <c:v>57.3</c:v>
                </c:pt>
                <c:pt idx="9">
                  <c:v>111.5</c:v>
                </c:pt>
                <c:pt idx="10">
                  <c:v>134.1</c:v>
                </c:pt>
                <c:pt idx="11">
                  <c:v>161.5</c:v>
                </c:pt>
                <c:pt idx="12">
                  <c:v>240</c:v>
                </c:pt>
                <c:pt idx="13">
                  <c:v>100.2</c:v>
                </c:pt>
                <c:pt idx="14">
                  <c:v>136.1</c:v>
                </c:pt>
                <c:pt idx="15">
                  <c:v>61.7</c:v>
                </c:pt>
                <c:pt idx="16">
                  <c:v>86.1</c:v>
                </c:pt>
                <c:pt idx="17">
                  <c:v>61.1</c:v>
                </c:pt>
                <c:pt idx="18">
                  <c:v>92.4</c:v>
                </c:pt>
                <c:pt idx="19">
                  <c:v>55.7</c:v>
                </c:pt>
                <c:pt idx="20">
                  <c:v>72.599999999999994</c:v>
                </c:pt>
                <c:pt idx="21">
                  <c:v>41.7</c:v>
                </c:pt>
                <c:pt idx="22">
                  <c:v>116.2</c:v>
                </c:pt>
                <c:pt idx="23">
                  <c:v>145.6</c:v>
                </c:pt>
                <c:pt idx="24">
                  <c:v>221</c:v>
                </c:pt>
                <c:pt idx="25">
                  <c:v>119.9</c:v>
                </c:pt>
                <c:pt idx="26">
                  <c:v>167.6</c:v>
                </c:pt>
                <c:pt idx="27">
                  <c:v>65.8</c:v>
                </c:pt>
                <c:pt idx="28">
                  <c:v>50.8</c:v>
                </c:pt>
                <c:pt idx="29">
                  <c:v>51.9</c:v>
                </c:pt>
                <c:pt idx="30">
                  <c:v>67.099999999999994</c:v>
                </c:pt>
                <c:pt idx="31">
                  <c:v>78.7</c:v>
                </c:pt>
                <c:pt idx="32">
                  <c:v>71.400000000000006</c:v>
                </c:pt>
                <c:pt idx="33">
                  <c:v>94.5</c:v>
                </c:pt>
                <c:pt idx="34">
                  <c:v>116.5</c:v>
                </c:pt>
                <c:pt idx="35">
                  <c:v>77.5</c:v>
                </c:pt>
                <c:pt idx="36">
                  <c:v>107</c:v>
                </c:pt>
                <c:pt idx="37">
                  <c:v>79.7</c:v>
                </c:pt>
                <c:pt idx="38">
                  <c:v>101.3</c:v>
                </c:pt>
                <c:pt idx="39">
                  <c:v>50.3</c:v>
                </c:pt>
                <c:pt idx="40">
                  <c:v>77.8</c:v>
                </c:pt>
                <c:pt idx="41">
                  <c:v>52.9</c:v>
                </c:pt>
                <c:pt idx="42">
                  <c:v>72.8</c:v>
                </c:pt>
                <c:pt idx="43">
                  <c:v>45.5</c:v>
                </c:pt>
                <c:pt idx="44">
                  <c:v>64.900000000000006</c:v>
                </c:pt>
                <c:pt idx="45">
                  <c:v>85.7</c:v>
                </c:pt>
                <c:pt idx="46">
                  <c:v>175.8</c:v>
                </c:pt>
                <c:pt idx="47">
                  <c:v>105.1</c:v>
                </c:pt>
                <c:pt idx="48">
                  <c:v>66.5</c:v>
                </c:pt>
                <c:pt idx="49">
                  <c:v>95.4</c:v>
                </c:pt>
                <c:pt idx="50">
                  <c:v>98</c:v>
                </c:pt>
                <c:pt idx="51">
                  <c:v>69.8</c:v>
                </c:pt>
                <c:pt idx="52">
                  <c:v>49.2</c:v>
                </c:pt>
                <c:pt idx="53">
                  <c:v>40.200000000000003</c:v>
                </c:pt>
                <c:pt idx="54">
                  <c:v>38.9</c:v>
                </c:pt>
                <c:pt idx="55">
                  <c:v>62.6</c:v>
                </c:pt>
                <c:pt idx="56">
                  <c:v>62.9</c:v>
                </c:pt>
              </c:numCache>
            </c:numRef>
          </c:val>
        </c:ser>
        <c:ser>
          <c:idx val="15"/>
          <c:order val="14"/>
          <c:tx>
            <c:strRef>
              <c:f>Timeline!$A$20</c:f>
              <c:strCache>
                <c:ptCount val="1"/>
                <c:pt idx="0">
                  <c:v>Region 15</c:v>
                </c:pt>
              </c:strCache>
            </c:strRef>
          </c:tx>
          <c:spPr>
            <a:ln w="12700">
              <a:solidFill>
                <a:srgbClr val="E3E3E3"/>
              </a:solidFill>
              <a:prstDash val="solid"/>
            </a:ln>
          </c:spPr>
          <c:marker>
            <c:symbol val="none"/>
          </c:marker>
          <c:cat>
            <c:numRef>
              <c:f>Timeline!$B$4:$BF$4</c:f>
              <c:numCache>
                <c:formatCode>d\.m\.yy;@</c:formatCode>
                <c:ptCount val="57"/>
                <c:pt idx="0">
                  <c:v>38718</c:v>
                </c:pt>
                <c:pt idx="1">
                  <c:v>38749</c:v>
                </c:pt>
                <c:pt idx="2">
                  <c:v>38777</c:v>
                </c:pt>
                <c:pt idx="3">
                  <c:v>38808</c:v>
                </c:pt>
                <c:pt idx="4">
                  <c:v>38838</c:v>
                </c:pt>
                <c:pt idx="5">
                  <c:v>38869</c:v>
                </c:pt>
                <c:pt idx="6">
                  <c:v>38899</c:v>
                </c:pt>
                <c:pt idx="7">
                  <c:v>38930</c:v>
                </c:pt>
                <c:pt idx="8">
                  <c:v>38961</c:v>
                </c:pt>
                <c:pt idx="9">
                  <c:v>38991</c:v>
                </c:pt>
                <c:pt idx="10">
                  <c:v>39022</c:v>
                </c:pt>
                <c:pt idx="11">
                  <c:v>39052</c:v>
                </c:pt>
                <c:pt idx="12">
                  <c:v>39083</c:v>
                </c:pt>
                <c:pt idx="13">
                  <c:v>39114</c:v>
                </c:pt>
                <c:pt idx="14">
                  <c:v>39142</c:v>
                </c:pt>
                <c:pt idx="15">
                  <c:v>39173</c:v>
                </c:pt>
                <c:pt idx="16">
                  <c:v>39203</c:v>
                </c:pt>
                <c:pt idx="17">
                  <c:v>39234</c:v>
                </c:pt>
                <c:pt idx="18">
                  <c:v>39264</c:v>
                </c:pt>
                <c:pt idx="19">
                  <c:v>39295</c:v>
                </c:pt>
                <c:pt idx="20">
                  <c:v>39326</c:v>
                </c:pt>
                <c:pt idx="21">
                  <c:v>39356</c:v>
                </c:pt>
                <c:pt idx="22">
                  <c:v>39387</c:v>
                </c:pt>
                <c:pt idx="23">
                  <c:v>39417</c:v>
                </c:pt>
                <c:pt idx="24">
                  <c:v>39448</c:v>
                </c:pt>
                <c:pt idx="25">
                  <c:v>39479</c:v>
                </c:pt>
                <c:pt idx="26">
                  <c:v>39508</c:v>
                </c:pt>
                <c:pt idx="27">
                  <c:v>39539</c:v>
                </c:pt>
                <c:pt idx="28">
                  <c:v>39569</c:v>
                </c:pt>
                <c:pt idx="29">
                  <c:v>39600</c:v>
                </c:pt>
                <c:pt idx="30">
                  <c:v>39630</c:v>
                </c:pt>
                <c:pt idx="31">
                  <c:v>39661</c:v>
                </c:pt>
                <c:pt idx="32">
                  <c:v>39692</c:v>
                </c:pt>
                <c:pt idx="33">
                  <c:v>39722</c:v>
                </c:pt>
                <c:pt idx="34">
                  <c:v>39753</c:v>
                </c:pt>
                <c:pt idx="35">
                  <c:v>39783</c:v>
                </c:pt>
                <c:pt idx="36">
                  <c:v>39814</c:v>
                </c:pt>
                <c:pt idx="37">
                  <c:v>39845</c:v>
                </c:pt>
                <c:pt idx="38">
                  <c:v>39873</c:v>
                </c:pt>
                <c:pt idx="39">
                  <c:v>39904</c:v>
                </c:pt>
                <c:pt idx="40">
                  <c:v>39934</c:v>
                </c:pt>
                <c:pt idx="41">
                  <c:v>39965</c:v>
                </c:pt>
                <c:pt idx="42">
                  <c:v>39995</c:v>
                </c:pt>
                <c:pt idx="43">
                  <c:v>40026</c:v>
                </c:pt>
                <c:pt idx="44">
                  <c:v>40057</c:v>
                </c:pt>
                <c:pt idx="45">
                  <c:v>40087</c:v>
                </c:pt>
                <c:pt idx="46">
                  <c:v>40118</c:v>
                </c:pt>
                <c:pt idx="47">
                  <c:v>40148</c:v>
                </c:pt>
                <c:pt idx="48">
                  <c:v>40179</c:v>
                </c:pt>
                <c:pt idx="49">
                  <c:v>40210</c:v>
                </c:pt>
                <c:pt idx="50">
                  <c:v>40238</c:v>
                </c:pt>
                <c:pt idx="51">
                  <c:v>40269</c:v>
                </c:pt>
                <c:pt idx="52">
                  <c:v>40299</c:v>
                </c:pt>
                <c:pt idx="53">
                  <c:v>40330</c:v>
                </c:pt>
                <c:pt idx="54">
                  <c:v>40360</c:v>
                </c:pt>
                <c:pt idx="55">
                  <c:v>40391</c:v>
                </c:pt>
                <c:pt idx="56">
                  <c:v>40422</c:v>
                </c:pt>
              </c:numCache>
            </c:numRef>
          </c:cat>
          <c:val>
            <c:numRef>
              <c:f>Timeline!$B$20:$BF$20</c:f>
              <c:numCache>
                <c:formatCode>0</c:formatCode>
                <c:ptCount val="57"/>
                <c:pt idx="0">
                  <c:v>73.900000000000006</c:v>
                </c:pt>
                <c:pt idx="1">
                  <c:v>87.6</c:v>
                </c:pt>
                <c:pt idx="2">
                  <c:v>92.1</c:v>
                </c:pt>
                <c:pt idx="3">
                  <c:v>77.099999999999994</c:v>
                </c:pt>
                <c:pt idx="4">
                  <c:v>119.8</c:v>
                </c:pt>
                <c:pt idx="5">
                  <c:v>39.700000000000003</c:v>
                </c:pt>
                <c:pt idx="6">
                  <c:v>31</c:v>
                </c:pt>
                <c:pt idx="7">
                  <c:v>73.5</c:v>
                </c:pt>
                <c:pt idx="8">
                  <c:v>63</c:v>
                </c:pt>
                <c:pt idx="9">
                  <c:v>116.8</c:v>
                </c:pt>
                <c:pt idx="10">
                  <c:v>155.30000000000001</c:v>
                </c:pt>
                <c:pt idx="11">
                  <c:v>165.8</c:v>
                </c:pt>
                <c:pt idx="12">
                  <c:v>263.60000000000002</c:v>
                </c:pt>
                <c:pt idx="13">
                  <c:v>103.5</c:v>
                </c:pt>
                <c:pt idx="14">
                  <c:v>137.69999999999999</c:v>
                </c:pt>
                <c:pt idx="15">
                  <c:v>64.5</c:v>
                </c:pt>
                <c:pt idx="16">
                  <c:v>82.3</c:v>
                </c:pt>
                <c:pt idx="17">
                  <c:v>62</c:v>
                </c:pt>
                <c:pt idx="18">
                  <c:v>93.9</c:v>
                </c:pt>
                <c:pt idx="19">
                  <c:v>58.1</c:v>
                </c:pt>
                <c:pt idx="20">
                  <c:v>90.7</c:v>
                </c:pt>
                <c:pt idx="21">
                  <c:v>45.5</c:v>
                </c:pt>
                <c:pt idx="22">
                  <c:v>135</c:v>
                </c:pt>
                <c:pt idx="23">
                  <c:v>138</c:v>
                </c:pt>
                <c:pt idx="24">
                  <c:v>215.5</c:v>
                </c:pt>
                <c:pt idx="25">
                  <c:v>120.4</c:v>
                </c:pt>
                <c:pt idx="26">
                  <c:v>180.7</c:v>
                </c:pt>
                <c:pt idx="27">
                  <c:v>59.4</c:v>
                </c:pt>
                <c:pt idx="28">
                  <c:v>38.200000000000003</c:v>
                </c:pt>
                <c:pt idx="29">
                  <c:v>51</c:v>
                </c:pt>
                <c:pt idx="30">
                  <c:v>65.400000000000006</c:v>
                </c:pt>
                <c:pt idx="31">
                  <c:v>82.1</c:v>
                </c:pt>
                <c:pt idx="32">
                  <c:v>61.9</c:v>
                </c:pt>
                <c:pt idx="33">
                  <c:v>97</c:v>
                </c:pt>
                <c:pt idx="34">
                  <c:v>130.1</c:v>
                </c:pt>
                <c:pt idx="35">
                  <c:v>90.6</c:v>
                </c:pt>
                <c:pt idx="36">
                  <c:v>91.8</c:v>
                </c:pt>
                <c:pt idx="37">
                  <c:v>91.4</c:v>
                </c:pt>
                <c:pt idx="38">
                  <c:v>107.8</c:v>
                </c:pt>
                <c:pt idx="39">
                  <c:v>49.1</c:v>
                </c:pt>
                <c:pt idx="40">
                  <c:v>79.8</c:v>
                </c:pt>
                <c:pt idx="41">
                  <c:v>70.400000000000006</c:v>
                </c:pt>
                <c:pt idx="42">
                  <c:v>73</c:v>
                </c:pt>
                <c:pt idx="43">
                  <c:v>45.7</c:v>
                </c:pt>
                <c:pt idx="44">
                  <c:v>65.7</c:v>
                </c:pt>
                <c:pt idx="45">
                  <c:v>95.6</c:v>
                </c:pt>
                <c:pt idx="46">
                  <c:v>155.69999999999999</c:v>
                </c:pt>
                <c:pt idx="47">
                  <c:v>90.9</c:v>
                </c:pt>
                <c:pt idx="48">
                  <c:v>66.5</c:v>
                </c:pt>
                <c:pt idx="49">
                  <c:v>89.3</c:v>
                </c:pt>
                <c:pt idx="50">
                  <c:v>106.5</c:v>
                </c:pt>
                <c:pt idx="51">
                  <c:v>68.7</c:v>
                </c:pt>
                <c:pt idx="52">
                  <c:v>59.8</c:v>
                </c:pt>
                <c:pt idx="53">
                  <c:v>41.1</c:v>
                </c:pt>
                <c:pt idx="54">
                  <c:v>35.4</c:v>
                </c:pt>
                <c:pt idx="55">
                  <c:v>61.6</c:v>
                </c:pt>
                <c:pt idx="56">
                  <c:v>69.900000000000006</c:v>
                </c:pt>
              </c:numCache>
            </c:numRef>
          </c:val>
        </c:ser>
        <c:ser>
          <c:idx val="16"/>
          <c:order val="15"/>
          <c:tx>
            <c:strRef>
              <c:f>Timeline!$A$21</c:f>
              <c:strCache>
                <c:ptCount val="1"/>
                <c:pt idx="0">
                  <c:v>Region 16</c:v>
                </c:pt>
              </c:strCache>
            </c:strRef>
          </c:tx>
          <c:spPr>
            <a:ln w="12700">
              <a:solidFill>
                <a:srgbClr val="3366FF"/>
              </a:solidFill>
              <a:prstDash val="solid"/>
            </a:ln>
          </c:spPr>
          <c:marker>
            <c:symbol val="none"/>
          </c:marker>
          <c:cat>
            <c:numRef>
              <c:f>Timeline!$B$4:$BF$4</c:f>
              <c:numCache>
                <c:formatCode>d\.m\.yy;@</c:formatCode>
                <c:ptCount val="57"/>
                <c:pt idx="0">
                  <c:v>38718</c:v>
                </c:pt>
                <c:pt idx="1">
                  <c:v>38749</c:v>
                </c:pt>
                <c:pt idx="2">
                  <c:v>38777</c:v>
                </c:pt>
                <c:pt idx="3">
                  <c:v>38808</c:v>
                </c:pt>
                <c:pt idx="4">
                  <c:v>38838</c:v>
                </c:pt>
                <c:pt idx="5">
                  <c:v>38869</c:v>
                </c:pt>
                <c:pt idx="6">
                  <c:v>38899</c:v>
                </c:pt>
                <c:pt idx="7">
                  <c:v>38930</c:v>
                </c:pt>
                <c:pt idx="8">
                  <c:v>38961</c:v>
                </c:pt>
                <c:pt idx="9">
                  <c:v>38991</c:v>
                </c:pt>
                <c:pt idx="10">
                  <c:v>39022</c:v>
                </c:pt>
                <c:pt idx="11">
                  <c:v>39052</c:v>
                </c:pt>
                <c:pt idx="12">
                  <c:v>39083</c:v>
                </c:pt>
                <c:pt idx="13">
                  <c:v>39114</c:v>
                </c:pt>
                <c:pt idx="14">
                  <c:v>39142</c:v>
                </c:pt>
                <c:pt idx="15">
                  <c:v>39173</c:v>
                </c:pt>
                <c:pt idx="16">
                  <c:v>39203</c:v>
                </c:pt>
                <c:pt idx="17">
                  <c:v>39234</c:v>
                </c:pt>
                <c:pt idx="18">
                  <c:v>39264</c:v>
                </c:pt>
                <c:pt idx="19">
                  <c:v>39295</c:v>
                </c:pt>
                <c:pt idx="20">
                  <c:v>39326</c:v>
                </c:pt>
                <c:pt idx="21">
                  <c:v>39356</c:v>
                </c:pt>
                <c:pt idx="22">
                  <c:v>39387</c:v>
                </c:pt>
                <c:pt idx="23">
                  <c:v>39417</c:v>
                </c:pt>
                <c:pt idx="24">
                  <c:v>39448</c:v>
                </c:pt>
                <c:pt idx="25">
                  <c:v>39479</c:v>
                </c:pt>
                <c:pt idx="26">
                  <c:v>39508</c:v>
                </c:pt>
                <c:pt idx="27">
                  <c:v>39539</c:v>
                </c:pt>
                <c:pt idx="28">
                  <c:v>39569</c:v>
                </c:pt>
                <c:pt idx="29">
                  <c:v>39600</c:v>
                </c:pt>
                <c:pt idx="30">
                  <c:v>39630</c:v>
                </c:pt>
                <c:pt idx="31">
                  <c:v>39661</c:v>
                </c:pt>
                <c:pt idx="32">
                  <c:v>39692</c:v>
                </c:pt>
                <c:pt idx="33">
                  <c:v>39722</c:v>
                </c:pt>
                <c:pt idx="34">
                  <c:v>39753</c:v>
                </c:pt>
                <c:pt idx="35">
                  <c:v>39783</c:v>
                </c:pt>
                <c:pt idx="36">
                  <c:v>39814</c:v>
                </c:pt>
                <c:pt idx="37">
                  <c:v>39845</c:v>
                </c:pt>
                <c:pt idx="38">
                  <c:v>39873</c:v>
                </c:pt>
                <c:pt idx="39">
                  <c:v>39904</c:v>
                </c:pt>
                <c:pt idx="40">
                  <c:v>39934</c:v>
                </c:pt>
                <c:pt idx="41">
                  <c:v>39965</c:v>
                </c:pt>
                <c:pt idx="42">
                  <c:v>39995</c:v>
                </c:pt>
                <c:pt idx="43">
                  <c:v>40026</c:v>
                </c:pt>
                <c:pt idx="44">
                  <c:v>40057</c:v>
                </c:pt>
                <c:pt idx="45">
                  <c:v>40087</c:v>
                </c:pt>
                <c:pt idx="46">
                  <c:v>40118</c:v>
                </c:pt>
                <c:pt idx="47">
                  <c:v>40148</c:v>
                </c:pt>
                <c:pt idx="48">
                  <c:v>40179</c:v>
                </c:pt>
                <c:pt idx="49">
                  <c:v>40210</c:v>
                </c:pt>
                <c:pt idx="50">
                  <c:v>40238</c:v>
                </c:pt>
                <c:pt idx="51">
                  <c:v>40269</c:v>
                </c:pt>
                <c:pt idx="52">
                  <c:v>40299</c:v>
                </c:pt>
                <c:pt idx="53">
                  <c:v>40330</c:v>
                </c:pt>
                <c:pt idx="54">
                  <c:v>40360</c:v>
                </c:pt>
                <c:pt idx="55">
                  <c:v>40391</c:v>
                </c:pt>
                <c:pt idx="56">
                  <c:v>40422</c:v>
                </c:pt>
              </c:numCache>
            </c:numRef>
          </c:cat>
          <c:val>
            <c:numRef>
              <c:f>Timeline!$B$21:$BF$21</c:f>
              <c:numCache>
                <c:formatCode>0</c:formatCode>
                <c:ptCount val="57"/>
                <c:pt idx="0">
                  <c:v>64.599999999999994</c:v>
                </c:pt>
                <c:pt idx="1">
                  <c:v>70.400000000000006</c:v>
                </c:pt>
                <c:pt idx="2">
                  <c:v>76.7</c:v>
                </c:pt>
                <c:pt idx="3">
                  <c:v>68.5</c:v>
                </c:pt>
                <c:pt idx="4">
                  <c:v>94.5</c:v>
                </c:pt>
                <c:pt idx="5">
                  <c:v>33.800000000000004</c:v>
                </c:pt>
                <c:pt idx="6">
                  <c:v>30.2</c:v>
                </c:pt>
                <c:pt idx="7">
                  <c:v>71.3</c:v>
                </c:pt>
                <c:pt idx="8">
                  <c:v>72.2</c:v>
                </c:pt>
                <c:pt idx="9">
                  <c:v>94.3</c:v>
                </c:pt>
                <c:pt idx="10">
                  <c:v>139.19999999999999</c:v>
                </c:pt>
                <c:pt idx="11">
                  <c:v>134.69999999999999</c:v>
                </c:pt>
                <c:pt idx="12">
                  <c:v>244.4</c:v>
                </c:pt>
                <c:pt idx="13">
                  <c:v>101.4</c:v>
                </c:pt>
                <c:pt idx="14">
                  <c:v>128.5</c:v>
                </c:pt>
                <c:pt idx="15">
                  <c:v>72.8</c:v>
                </c:pt>
                <c:pt idx="16">
                  <c:v>69.400000000000006</c:v>
                </c:pt>
                <c:pt idx="17">
                  <c:v>55.1</c:v>
                </c:pt>
                <c:pt idx="18">
                  <c:v>87.3</c:v>
                </c:pt>
                <c:pt idx="19">
                  <c:v>54.3</c:v>
                </c:pt>
                <c:pt idx="20">
                  <c:v>86.9</c:v>
                </c:pt>
                <c:pt idx="21">
                  <c:v>43.7</c:v>
                </c:pt>
                <c:pt idx="22">
                  <c:v>125.4</c:v>
                </c:pt>
                <c:pt idx="23">
                  <c:v>111.6</c:v>
                </c:pt>
                <c:pt idx="24">
                  <c:v>178.6</c:v>
                </c:pt>
                <c:pt idx="25">
                  <c:v>116.5</c:v>
                </c:pt>
                <c:pt idx="26">
                  <c:v>158.6</c:v>
                </c:pt>
                <c:pt idx="27">
                  <c:v>50.8</c:v>
                </c:pt>
                <c:pt idx="28">
                  <c:v>32</c:v>
                </c:pt>
                <c:pt idx="29">
                  <c:v>48.3</c:v>
                </c:pt>
                <c:pt idx="30">
                  <c:v>59.7</c:v>
                </c:pt>
                <c:pt idx="31">
                  <c:v>78.900000000000006</c:v>
                </c:pt>
                <c:pt idx="32">
                  <c:v>48.5</c:v>
                </c:pt>
                <c:pt idx="33">
                  <c:v>83.8</c:v>
                </c:pt>
                <c:pt idx="34">
                  <c:v>119.9</c:v>
                </c:pt>
                <c:pt idx="35">
                  <c:v>86.1</c:v>
                </c:pt>
                <c:pt idx="36">
                  <c:v>73.900000000000006</c:v>
                </c:pt>
                <c:pt idx="37">
                  <c:v>89.7</c:v>
                </c:pt>
                <c:pt idx="38">
                  <c:v>104.1</c:v>
                </c:pt>
                <c:pt idx="39">
                  <c:v>46.3</c:v>
                </c:pt>
                <c:pt idx="40">
                  <c:v>69.2</c:v>
                </c:pt>
                <c:pt idx="41">
                  <c:v>74.8</c:v>
                </c:pt>
                <c:pt idx="42">
                  <c:v>65.599999999999994</c:v>
                </c:pt>
                <c:pt idx="43">
                  <c:v>49</c:v>
                </c:pt>
                <c:pt idx="44">
                  <c:v>59.8</c:v>
                </c:pt>
                <c:pt idx="45">
                  <c:v>88.3</c:v>
                </c:pt>
                <c:pt idx="46">
                  <c:v>119.9</c:v>
                </c:pt>
                <c:pt idx="47">
                  <c:v>69.900000000000006</c:v>
                </c:pt>
                <c:pt idx="48">
                  <c:v>62.6</c:v>
                </c:pt>
                <c:pt idx="49">
                  <c:v>81.7</c:v>
                </c:pt>
                <c:pt idx="50">
                  <c:v>109</c:v>
                </c:pt>
                <c:pt idx="51">
                  <c:v>70.400000000000006</c:v>
                </c:pt>
                <c:pt idx="52">
                  <c:v>60.6</c:v>
                </c:pt>
                <c:pt idx="53">
                  <c:v>41.7</c:v>
                </c:pt>
                <c:pt idx="54">
                  <c:v>36.4</c:v>
                </c:pt>
                <c:pt idx="55">
                  <c:v>53.3</c:v>
                </c:pt>
                <c:pt idx="56">
                  <c:v>70.8</c:v>
                </c:pt>
              </c:numCache>
            </c:numRef>
          </c:val>
        </c:ser>
        <c:ser>
          <c:idx val="17"/>
          <c:order val="16"/>
          <c:tx>
            <c:strRef>
              <c:f>Timeline!$A$22</c:f>
              <c:strCache>
                <c:ptCount val="1"/>
                <c:pt idx="0">
                  <c:v>Region 17</c:v>
                </c:pt>
              </c:strCache>
            </c:strRef>
          </c:tx>
          <c:spPr>
            <a:ln w="12700">
              <a:solidFill>
                <a:srgbClr val="33CCCC"/>
              </a:solidFill>
              <a:prstDash val="solid"/>
            </a:ln>
          </c:spPr>
          <c:marker>
            <c:symbol val="none"/>
          </c:marker>
          <c:cat>
            <c:numRef>
              <c:f>Timeline!$B$4:$BF$4</c:f>
              <c:numCache>
                <c:formatCode>d\.m\.yy;@</c:formatCode>
                <c:ptCount val="57"/>
                <c:pt idx="0">
                  <c:v>38718</c:v>
                </c:pt>
                <c:pt idx="1">
                  <c:v>38749</c:v>
                </c:pt>
                <c:pt idx="2">
                  <c:v>38777</c:v>
                </c:pt>
                <c:pt idx="3">
                  <c:v>38808</c:v>
                </c:pt>
                <c:pt idx="4">
                  <c:v>38838</c:v>
                </c:pt>
                <c:pt idx="5">
                  <c:v>38869</c:v>
                </c:pt>
                <c:pt idx="6">
                  <c:v>38899</c:v>
                </c:pt>
                <c:pt idx="7">
                  <c:v>38930</c:v>
                </c:pt>
                <c:pt idx="8">
                  <c:v>38961</c:v>
                </c:pt>
                <c:pt idx="9">
                  <c:v>38991</c:v>
                </c:pt>
                <c:pt idx="10">
                  <c:v>39022</c:v>
                </c:pt>
                <c:pt idx="11">
                  <c:v>39052</c:v>
                </c:pt>
                <c:pt idx="12">
                  <c:v>39083</c:v>
                </c:pt>
                <c:pt idx="13">
                  <c:v>39114</c:v>
                </c:pt>
                <c:pt idx="14">
                  <c:v>39142</c:v>
                </c:pt>
                <c:pt idx="15">
                  <c:v>39173</c:v>
                </c:pt>
                <c:pt idx="16">
                  <c:v>39203</c:v>
                </c:pt>
                <c:pt idx="17">
                  <c:v>39234</c:v>
                </c:pt>
                <c:pt idx="18">
                  <c:v>39264</c:v>
                </c:pt>
                <c:pt idx="19">
                  <c:v>39295</c:v>
                </c:pt>
                <c:pt idx="20">
                  <c:v>39326</c:v>
                </c:pt>
                <c:pt idx="21">
                  <c:v>39356</c:v>
                </c:pt>
                <c:pt idx="22">
                  <c:v>39387</c:v>
                </c:pt>
                <c:pt idx="23">
                  <c:v>39417</c:v>
                </c:pt>
                <c:pt idx="24">
                  <c:v>39448</c:v>
                </c:pt>
                <c:pt idx="25">
                  <c:v>39479</c:v>
                </c:pt>
                <c:pt idx="26">
                  <c:v>39508</c:v>
                </c:pt>
                <c:pt idx="27">
                  <c:v>39539</c:v>
                </c:pt>
                <c:pt idx="28">
                  <c:v>39569</c:v>
                </c:pt>
                <c:pt idx="29">
                  <c:v>39600</c:v>
                </c:pt>
                <c:pt idx="30">
                  <c:v>39630</c:v>
                </c:pt>
                <c:pt idx="31">
                  <c:v>39661</c:v>
                </c:pt>
                <c:pt idx="32">
                  <c:v>39692</c:v>
                </c:pt>
                <c:pt idx="33">
                  <c:v>39722</c:v>
                </c:pt>
                <c:pt idx="34">
                  <c:v>39753</c:v>
                </c:pt>
                <c:pt idx="35">
                  <c:v>39783</c:v>
                </c:pt>
                <c:pt idx="36">
                  <c:v>39814</c:v>
                </c:pt>
                <c:pt idx="37">
                  <c:v>39845</c:v>
                </c:pt>
                <c:pt idx="38">
                  <c:v>39873</c:v>
                </c:pt>
                <c:pt idx="39">
                  <c:v>39904</c:v>
                </c:pt>
                <c:pt idx="40">
                  <c:v>39934</c:v>
                </c:pt>
                <c:pt idx="41">
                  <c:v>39965</c:v>
                </c:pt>
                <c:pt idx="42">
                  <c:v>39995</c:v>
                </c:pt>
                <c:pt idx="43">
                  <c:v>40026</c:v>
                </c:pt>
                <c:pt idx="44">
                  <c:v>40057</c:v>
                </c:pt>
                <c:pt idx="45">
                  <c:v>40087</c:v>
                </c:pt>
                <c:pt idx="46">
                  <c:v>40118</c:v>
                </c:pt>
                <c:pt idx="47">
                  <c:v>40148</c:v>
                </c:pt>
                <c:pt idx="48">
                  <c:v>40179</c:v>
                </c:pt>
                <c:pt idx="49">
                  <c:v>40210</c:v>
                </c:pt>
                <c:pt idx="50">
                  <c:v>40238</c:v>
                </c:pt>
                <c:pt idx="51">
                  <c:v>40269</c:v>
                </c:pt>
                <c:pt idx="52">
                  <c:v>40299</c:v>
                </c:pt>
                <c:pt idx="53">
                  <c:v>40330</c:v>
                </c:pt>
                <c:pt idx="54">
                  <c:v>40360</c:v>
                </c:pt>
                <c:pt idx="55">
                  <c:v>40391</c:v>
                </c:pt>
                <c:pt idx="56">
                  <c:v>40422</c:v>
                </c:pt>
              </c:numCache>
            </c:numRef>
          </c:cat>
          <c:val>
            <c:numRef>
              <c:f>Timeline!$B$22:$BF$22</c:f>
              <c:numCache>
                <c:formatCode>0</c:formatCode>
                <c:ptCount val="57"/>
                <c:pt idx="0">
                  <c:v>65.5</c:v>
                </c:pt>
                <c:pt idx="1">
                  <c:v>76.599999999999994</c:v>
                </c:pt>
                <c:pt idx="2">
                  <c:v>71.8</c:v>
                </c:pt>
                <c:pt idx="3">
                  <c:v>65.8</c:v>
                </c:pt>
                <c:pt idx="4">
                  <c:v>96.3</c:v>
                </c:pt>
                <c:pt idx="5">
                  <c:v>33.9</c:v>
                </c:pt>
                <c:pt idx="6">
                  <c:v>37.1</c:v>
                </c:pt>
                <c:pt idx="7">
                  <c:v>75.8</c:v>
                </c:pt>
                <c:pt idx="8">
                  <c:v>86</c:v>
                </c:pt>
                <c:pt idx="9">
                  <c:v>91</c:v>
                </c:pt>
                <c:pt idx="10">
                  <c:v>142.6</c:v>
                </c:pt>
                <c:pt idx="11">
                  <c:v>125.2</c:v>
                </c:pt>
                <c:pt idx="12">
                  <c:v>255</c:v>
                </c:pt>
                <c:pt idx="13">
                  <c:v>103.3</c:v>
                </c:pt>
                <c:pt idx="14">
                  <c:v>125.7</c:v>
                </c:pt>
                <c:pt idx="15">
                  <c:v>78.3</c:v>
                </c:pt>
                <c:pt idx="16">
                  <c:v>74.2</c:v>
                </c:pt>
                <c:pt idx="17">
                  <c:v>65.5</c:v>
                </c:pt>
                <c:pt idx="18">
                  <c:v>96.2</c:v>
                </c:pt>
                <c:pt idx="19">
                  <c:v>43.8</c:v>
                </c:pt>
                <c:pt idx="20">
                  <c:v>88.9</c:v>
                </c:pt>
                <c:pt idx="21">
                  <c:v>47.6</c:v>
                </c:pt>
                <c:pt idx="22">
                  <c:v>120</c:v>
                </c:pt>
                <c:pt idx="23">
                  <c:v>110.5</c:v>
                </c:pt>
                <c:pt idx="24">
                  <c:v>184.8</c:v>
                </c:pt>
                <c:pt idx="25">
                  <c:v>116.6</c:v>
                </c:pt>
                <c:pt idx="26">
                  <c:v>162.69999999999999</c:v>
                </c:pt>
                <c:pt idx="27">
                  <c:v>54.6</c:v>
                </c:pt>
                <c:pt idx="28">
                  <c:v>41.5</c:v>
                </c:pt>
                <c:pt idx="29">
                  <c:v>52.8</c:v>
                </c:pt>
                <c:pt idx="30">
                  <c:v>58.6</c:v>
                </c:pt>
                <c:pt idx="31">
                  <c:v>84.9</c:v>
                </c:pt>
                <c:pt idx="32">
                  <c:v>43.7</c:v>
                </c:pt>
                <c:pt idx="33">
                  <c:v>87.1</c:v>
                </c:pt>
                <c:pt idx="34">
                  <c:v>121.1</c:v>
                </c:pt>
                <c:pt idx="35">
                  <c:v>90.9</c:v>
                </c:pt>
                <c:pt idx="36">
                  <c:v>69.400000000000006</c:v>
                </c:pt>
                <c:pt idx="37">
                  <c:v>89.4</c:v>
                </c:pt>
                <c:pt idx="38">
                  <c:v>101.1</c:v>
                </c:pt>
                <c:pt idx="39">
                  <c:v>64.099999999999994</c:v>
                </c:pt>
                <c:pt idx="40">
                  <c:v>68</c:v>
                </c:pt>
                <c:pt idx="41">
                  <c:v>79.3</c:v>
                </c:pt>
                <c:pt idx="42">
                  <c:v>62.2</c:v>
                </c:pt>
                <c:pt idx="43">
                  <c:v>47.4</c:v>
                </c:pt>
                <c:pt idx="44">
                  <c:v>57.9</c:v>
                </c:pt>
                <c:pt idx="45">
                  <c:v>88.2</c:v>
                </c:pt>
                <c:pt idx="46">
                  <c:v>122.1</c:v>
                </c:pt>
                <c:pt idx="47">
                  <c:v>70</c:v>
                </c:pt>
                <c:pt idx="48">
                  <c:v>68</c:v>
                </c:pt>
                <c:pt idx="49">
                  <c:v>75.7</c:v>
                </c:pt>
                <c:pt idx="50">
                  <c:v>109.9</c:v>
                </c:pt>
                <c:pt idx="51">
                  <c:v>65.7</c:v>
                </c:pt>
                <c:pt idx="52">
                  <c:v>57.6</c:v>
                </c:pt>
                <c:pt idx="53">
                  <c:v>44.8</c:v>
                </c:pt>
                <c:pt idx="54">
                  <c:v>36.5</c:v>
                </c:pt>
                <c:pt idx="55">
                  <c:v>55.6</c:v>
                </c:pt>
                <c:pt idx="56">
                  <c:v>69.599999999999994</c:v>
                </c:pt>
              </c:numCache>
            </c:numRef>
          </c:val>
        </c:ser>
        <c:ser>
          <c:idx val="18"/>
          <c:order val="17"/>
          <c:tx>
            <c:strRef>
              <c:f>Timeline!$A$23</c:f>
              <c:strCache>
                <c:ptCount val="1"/>
                <c:pt idx="0">
                  <c:v>Region 18</c:v>
                </c:pt>
              </c:strCache>
            </c:strRef>
          </c:tx>
          <c:spPr>
            <a:ln w="12700">
              <a:solidFill>
                <a:srgbClr val="99CC00"/>
              </a:solidFill>
              <a:prstDash val="solid"/>
            </a:ln>
          </c:spPr>
          <c:marker>
            <c:symbol val="none"/>
          </c:marker>
          <c:cat>
            <c:numRef>
              <c:f>Timeline!$B$4:$BF$4</c:f>
              <c:numCache>
                <c:formatCode>d\.m\.yy;@</c:formatCode>
                <c:ptCount val="57"/>
                <c:pt idx="0">
                  <c:v>38718</c:v>
                </c:pt>
                <c:pt idx="1">
                  <c:v>38749</c:v>
                </c:pt>
                <c:pt idx="2">
                  <c:v>38777</c:v>
                </c:pt>
                <c:pt idx="3">
                  <c:v>38808</c:v>
                </c:pt>
                <c:pt idx="4">
                  <c:v>38838</c:v>
                </c:pt>
                <c:pt idx="5">
                  <c:v>38869</c:v>
                </c:pt>
                <c:pt idx="6">
                  <c:v>38899</c:v>
                </c:pt>
                <c:pt idx="7">
                  <c:v>38930</c:v>
                </c:pt>
                <c:pt idx="8">
                  <c:v>38961</c:v>
                </c:pt>
                <c:pt idx="9">
                  <c:v>38991</c:v>
                </c:pt>
                <c:pt idx="10">
                  <c:v>39022</c:v>
                </c:pt>
                <c:pt idx="11">
                  <c:v>39052</c:v>
                </c:pt>
                <c:pt idx="12">
                  <c:v>39083</c:v>
                </c:pt>
                <c:pt idx="13">
                  <c:v>39114</c:v>
                </c:pt>
                <c:pt idx="14">
                  <c:v>39142</c:v>
                </c:pt>
                <c:pt idx="15">
                  <c:v>39173</c:v>
                </c:pt>
                <c:pt idx="16">
                  <c:v>39203</c:v>
                </c:pt>
                <c:pt idx="17">
                  <c:v>39234</c:v>
                </c:pt>
                <c:pt idx="18">
                  <c:v>39264</c:v>
                </c:pt>
                <c:pt idx="19">
                  <c:v>39295</c:v>
                </c:pt>
                <c:pt idx="20">
                  <c:v>39326</c:v>
                </c:pt>
                <c:pt idx="21">
                  <c:v>39356</c:v>
                </c:pt>
                <c:pt idx="22">
                  <c:v>39387</c:v>
                </c:pt>
                <c:pt idx="23">
                  <c:v>39417</c:v>
                </c:pt>
                <c:pt idx="24">
                  <c:v>39448</c:v>
                </c:pt>
                <c:pt idx="25">
                  <c:v>39479</c:v>
                </c:pt>
                <c:pt idx="26">
                  <c:v>39508</c:v>
                </c:pt>
                <c:pt idx="27">
                  <c:v>39539</c:v>
                </c:pt>
                <c:pt idx="28">
                  <c:v>39569</c:v>
                </c:pt>
                <c:pt idx="29">
                  <c:v>39600</c:v>
                </c:pt>
                <c:pt idx="30">
                  <c:v>39630</c:v>
                </c:pt>
                <c:pt idx="31">
                  <c:v>39661</c:v>
                </c:pt>
                <c:pt idx="32">
                  <c:v>39692</c:v>
                </c:pt>
                <c:pt idx="33">
                  <c:v>39722</c:v>
                </c:pt>
                <c:pt idx="34">
                  <c:v>39753</c:v>
                </c:pt>
                <c:pt idx="35">
                  <c:v>39783</c:v>
                </c:pt>
                <c:pt idx="36">
                  <c:v>39814</c:v>
                </c:pt>
                <c:pt idx="37">
                  <c:v>39845</c:v>
                </c:pt>
                <c:pt idx="38">
                  <c:v>39873</c:v>
                </c:pt>
                <c:pt idx="39">
                  <c:v>39904</c:v>
                </c:pt>
                <c:pt idx="40">
                  <c:v>39934</c:v>
                </c:pt>
                <c:pt idx="41">
                  <c:v>39965</c:v>
                </c:pt>
                <c:pt idx="42">
                  <c:v>39995</c:v>
                </c:pt>
                <c:pt idx="43">
                  <c:v>40026</c:v>
                </c:pt>
                <c:pt idx="44">
                  <c:v>40057</c:v>
                </c:pt>
                <c:pt idx="45">
                  <c:v>40087</c:v>
                </c:pt>
                <c:pt idx="46">
                  <c:v>40118</c:v>
                </c:pt>
                <c:pt idx="47">
                  <c:v>40148</c:v>
                </c:pt>
                <c:pt idx="48">
                  <c:v>40179</c:v>
                </c:pt>
                <c:pt idx="49">
                  <c:v>40210</c:v>
                </c:pt>
                <c:pt idx="50">
                  <c:v>40238</c:v>
                </c:pt>
                <c:pt idx="51">
                  <c:v>40269</c:v>
                </c:pt>
                <c:pt idx="52">
                  <c:v>40299</c:v>
                </c:pt>
                <c:pt idx="53">
                  <c:v>40330</c:v>
                </c:pt>
                <c:pt idx="54">
                  <c:v>40360</c:v>
                </c:pt>
                <c:pt idx="55">
                  <c:v>40391</c:v>
                </c:pt>
                <c:pt idx="56">
                  <c:v>40422</c:v>
                </c:pt>
              </c:numCache>
            </c:numRef>
          </c:cat>
          <c:val>
            <c:numRef>
              <c:f>Timeline!$B$23:$BF$23</c:f>
              <c:numCache>
                <c:formatCode>0</c:formatCode>
                <c:ptCount val="57"/>
                <c:pt idx="0">
                  <c:v>84.1</c:v>
                </c:pt>
                <c:pt idx="1">
                  <c:v>88.9</c:v>
                </c:pt>
                <c:pt idx="2">
                  <c:v>113.5</c:v>
                </c:pt>
                <c:pt idx="3">
                  <c:v>76.2</c:v>
                </c:pt>
                <c:pt idx="4">
                  <c:v>113.7</c:v>
                </c:pt>
                <c:pt idx="5">
                  <c:v>36.300000000000004</c:v>
                </c:pt>
                <c:pt idx="6">
                  <c:v>36</c:v>
                </c:pt>
                <c:pt idx="7">
                  <c:v>62.9</c:v>
                </c:pt>
                <c:pt idx="8">
                  <c:v>53.1</c:v>
                </c:pt>
                <c:pt idx="9">
                  <c:v>101.8</c:v>
                </c:pt>
                <c:pt idx="10">
                  <c:v>129.1</c:v>
                </c:pt>
                <c:pt idx="11">
                  <c:v>145.30000000000001</c:v>
                </c:pt>
                <c:pt idx="12">
                  <c:v>214.4</c:v>
                </c:pt>
                <c:pt idx="13">
                  <c:v>111.6</c:v>
                </c:pt>
                <c:pt idx="14">
                  <c:v>127.6</c:v>
                </c:pt>
                <c:pt idx="15">
                  <c:v>45.4</c:v>
                </c:pt>
                <c:pt idx="16">
                  <c:v>92.2</c:v>
                </c:pt>
                <c:pt idx="17">
                  <c:v>59.2</c:v>
                </c:pt>
                <c:pt idx="18">
                  <c:v>97.1</c:v>
                </c:pt>
                <c:pt idx="19">
                  <c:v>53.3</c:v>
                </c:pt>
                <c:pt idx="20">
                  <c:v>65.7</c:v>
                </c:pt>
                <c:pt idx="21">
                  <c:v>32.9</c:v>
                </c:pt>
                <c:pt idx="22">
                  <c:v>120.6</c:v>
                </c:pt>
                <c:pt idx="23">
                  <c:v>129.30000000000001</c:v>
                </c:pt>
                <c:pt idx="24">
                  <c:v>207.7</c:v>
                </c:pt>
                <c:pt idx="25">
                  <c:v>114.6</c:v>
                </c:pt>
                <c:pt idx="26">
                  <c:v>157.1</c:v>
                </c:pt>
                <c:pt idx="27">
                  <c:v>59.8</c:v>
                </c:pt>
                <c:pt idx="28">
                  <c:v>38</c:v>
                </c:pt>
                <c:pt idx="29">
                  <c:v>46.5</c:v>
                </c:pt>
                <c:pt idx="30">
                  <c:v>62.6</c:v>
                </c:pt>
                <c:pt idx="31">
                  <c:v>75.099999999999994</c:v>
                </c:pt>
                <c:pt idx="32">
                  <c:v>63.9</c:v>
                </c:pt>
                <c:pt idx="33">
                  <c:v>83.3</c:v>
                </c:pt>
                <c:pt idx="34">
                  <c:v>101.6</c:v>
                </c:pt>
                <c:pt idx="35">
                  <c:v>79.099999999999994</c:v>
                </c:pt>
                <c:pt idx="36">
                  <c:v>102.6</c:v>
                </c:pt>
                <c:pt idx="37">
                  <c:v>88.9</c:v>
                </c:pt>
                <c:pt idx="38">
                  <c:v>115.7</c:v>
                </c:pt>
                <c:pt idx="39">
                  <c:v>45.5</c:v>
                </c:pt>
                <c:pt idx="40">
                  <c:v>66</c:v>
                </c:pt>
                <c:pt idx="41">
                  <c:v>47.9</c:v>
                </c:pt>
                <c:pt idx="42">
                  <c:v>75.599999999999994</c:v>
                </c:pt>
                <c:pt idx="43">
                  <c:v>40.5</c:v>
                </c:pt>
                <c:pt idx="44">
                  <c:v>54.5</c:v>
                </c:pt>
                <c:pt idx="45">
                  <c:v>92.3</c:v>
                </c:pt>
                <c:pt idx="46">
                  <c:v>161.69999999999999</c:v>
                </c:pt>
                <c:pt idx="47">
                  <c:v>111.8</c:v>
                </c:pt>
                <c:pt idx="48">
                  <c:v>80.2</c:v>
                </c:pt>
                <c:pt idx="49">
                  <c:v>92.4</c:v>
                </c:pt>
                <c:pt idx="50">
                  <c:v>109.4</c:v>
                </c:pt>
                <c:pt idx="51">
                  <c:v>69.599999999999994</c:v>
                </c:pt>
                <c:pt idx="52">
                  <c:v>48.1</c:v>
                </c:pt>
                <c:pt idx="53">
                  <c:v>36.1</c:v>
                </c:pt>
                <c:pt idx="54">
                  <c:v>40.700000000000003</c:v>
                </c:pt>
                <c:pt idx="55">
                  <c:v>68.900000000000006</c:v>
                </c:pt>
                <c:pt idx="56">
                  <c:v>62.2</c:v>
                </c:pt>
              </c:numCache>
            </c:numRef>
          </c:val>
        </c:ser>
        <c:ser>
          <c:idx val="19"/>
          <c:order val="18"/>
          <c:tx>
            <c:strRef>
              <c:f>Timeline!$A$24</c:f>
              <c:strCache>
                <c:ptCount val="1"/>
                <c:pt idx="0">
                  <c:v>Region 19</c:v>
                </c:pt>
              </c:strCache>
            </c:strRef>
          </c:tx>
          <c:spPr>
            <a:ln w="12700">
              <a:solidFill>
                <a:srgbClr val="FFCC00"/>
              </a:solidFill>
              <a:prstDash val="solid"/>
            </a:ln>
          </c:spPr>
          <c:marker>
            <c:symbol val="none"/>
          </c:marker>
          <c:cat>
            <c:numRef>
              <c:f>Timeline!$B$4:$BF$4</c:f>
              <c:numCache>
                <c:formatCode>d\.m\.yy;@</c:formatCode>
                <c:ptCount val="57"/>
                <c:pt idx="0">
                  <c:v>38718</c:v>
                </c:pt>
                <c:pt idx="1">
                  <c:v>38749</c:v>
                </c:pt>
                <c:pt idx="2">
                  <c:v>38777</c:v>
                </c:pt>
                <c:pt idx="3">
                  <c:v>38808</c:v>
                </c:pt>
                <c:pt idx="4">
                  <c:v>38838</c:v>
                </c:pt>
                <c:pt idx="5">
                  <c:v>38869</c:v>
                </c:pt>
                <c:pt idx="6">
                  <c:v>38899</c:v>
                </c:pt>
                <c:pt idx="7">
                  <c:v>38930</c:v>
                </c:pt>
                <c:pt idx="8">
                  <c:v>38961</c:v>
                </c:pt>
                <c:pt idx="9">
                  <c:v>38991</c:v>
                </c:pt>
                <c:pt idx="10">
                  <c:v>39022</c:v>
                </c:pt>
                <c:pt idx="11">
                  <c:v>39052</c:v>
                </c:pt>
                <c:pt idx="12">
                  <c:v>39083</c:v>
                </c:pt>
                <c:pt idx="13">
                  <c:v>39114</c:v>
                </c:pt>
                <c:pt idx="14">
                  <c:v>39142</c:v>
                </c:pt>
                <c:pt idx="15">
                  <c:v>39173</c:v>
                </c:pt>
                <c:pt idx="16">
                  <c:v>39203</c:v>
                </c:pt>
                <c:pt idx="17">
                  <c:v>39234</c:v>
                </c:pt>
                <c:pt idx="18">
                  <c:v>39264</c:v>
                </c:pt>
                <c:pt idx="19">
                  <c:v>39295</c:v>
                </c:pt>
                <c:pt idx="20">
                  <c:v>39326</c:v>
                </c:pt>
                <c:pt idx="21">
                  <c:v>39356</c:v>
                </c:pt>
                <c:pt idx="22">
                  <c:v>39387</c:v>
                </c:pt>
                <c:pt idx="23">
                  <c:v>39417</c:v>
                </c:pt>
                <c:pt idx="24">
                  <c:v>39448</c:v>
                </c:pt>
                <c:pt idx="25">
                  <c:v>39479</c:v>
                </c:pt>
                <c:pt idx="26">
                  <c:v>39508</c:v>
                </c:pt>
                <c:pt idx="27">
                  <c:v>39539</c:v>
                </c:pt>
                <c:pt idx="28">
                  <c:v>39569</c:v>
                </c:pt>
                <c:pt idx="29">
                  <c:v>39600</c:v>
                </c:pt>
                <c:pt idx="30">
                  <c:v>39630</c:v>
                </c:pt>
                <c:pt idx="31">
                  <c:v>39661</c:v>
                </c:pt>
                <c:pt idx="32">
                  <c:v>39692</c:v>
                </c:pt>
                <c:pt idx="33">
                  <c:v>39722</c:v>
                </c:pt>
                <c:pt idx="34">
                  <c:v>39753</c:v>
                </c:pt>
                <c:pt idx="35">
                  <c:v>39783</c:v>
                </c:pt>
                <c:pt idx="36">
                  <c:v>39814</c:v>
                </c:pt>
                <c:pt idx="37">
                  <c:v>39845</c:v>
                </c:pt>
                <c:pt idx="38">
                  <c:v>39873</c:v>
                </c:pt>
                <c:pt idx="39">
                  <c:v>39904</c:v>
                </c:pt>
                <c:pt idx="40">
                  <c:v>39934</c:v>
                </c:pt>
                <c:pt idx="41">
                  <c:v>39965</c:v>
                </c:pt>
                <c:pt idx="42">
                  <c:v>39995</c:v>
                </c:pt>
                <c:pt idx="43">
                  <c:v>40026</c:v>
                </c:pt>
                <c:pt idx="44">
                  <c:v>40057</c:v>
                </c:pt>
                <c:pt idx="45">
                  <c:v>40087</c:v>
                </c:pt>
                <c:pt idx="46">
                  <c:v>40118</c:v>
                </c:pt>
                <c:pt idx="47">
                  <c:v>40148</c:v>
                </c:pt>
                <c:pt idx="48">
                  <c:v>40179</c:v>
                </c:pt>
                <c:pt idx="49">
                  <c:v>40210</c:v>
                </c:pt>
                <c:pt idx="50">
                  <c:v>40238</c:v>
                </c:pt>
                <c:pt idx="51">
                  <c:v>40269</c:v>
                </c:pt>
                <c:pt idx="52">
                  <c:v>40299</c:v>
                </c:pt>
                <c:pt idx="53">
                  <c:v>40330</c:v>
                </c:pt>
                <c:pt idx="54">
                  <c:v>40360</c:v>
                </c:pt>
                <c:pt idx="55">
                  <c:v>40391</c:v>
                </c:pt>
                <c:pt idx="56">
                  <c:v>40422</c:v>
                </c:pt>
              </c:numCache>
            </c:numRef>
          </c:cat>
          <c:val>
            <c:numRef>
              <c:f>Timeline!$B$24:$BF$24</c:f>
              <c:numCache>
                <c:formatCode>0</c:formatCode>
                <c:ptCount val="57"/>
                <c:pt idx="0">
                  <c:v>77.2</c:v>
                </c:pt>
                <c:pt idx="1">
                  <c:v>91.3</c:v>
                </c:pt>
                <c:pt idx="2">
                  <c:v>103.6</c:v>
                </c:pt>
                <c:pt idx="3">
                  <c:v>69.099999999999994</c:v>
                </c:pt>
                <c:pt idx="4">
                  <c:v>117.4</c:v>
                </c:pt>
                <c:pt idx="5">
                  <c:v>37.300000000000004</c:v>
                </c:pt>
                <c:pt idx="6">
                  <c:v>36.800000000000004</c:v>
                </c:pt>
                <c:pt idx="7">
                  <c:v>64.5</c:v>
                </c:pt>
                <c:pt idx="8">
                  <c:v>57.2</c:v>
                </c:pt>
                <c:pt idx="9">
                  <c:v>117.9</c:v>
                </c:pt>
                <c:pt idx="10">
                  <c:v>144.4</c:v>
                </c:pt>
                <c:pt idx="11">
                  <c:v>147.30000000000001</c:v>
                </c:pt>
                <c:pt idx="12">
                  <c:v>243.9</c:v>
                </c:pt>
                <c:pt idx="13">
                  <c:v>109</c:v>
                </c:pt>
                <c:pt idx="14">
                  <c:v>125.8</c:v>
                </c:pt>
                <c:pt idx="15">
                  <c:v>57.8</c:v>
                </c:pt>
                <c:pt idx="16">
                  <c:v>97.7</c:v>
                </c:pt>
                <c:pt idx="17">
                  <c:v>67.2</c:v>
                </c:pt>
                <c:pt idx="18">
                  <c:v>93.9</c:v>
                </c:pt>
                <c:pt idx="19">
                  <c:v>52.3</c:v>
                </c:pt>
                <c:pt idx="20">
                  <c:v>70.900000000000006</c:v>
                </c:pt>
                <c:pt idx="21">
                  <c:v>47.1</c:v>
                </c:pt>
                <c:pt idx="22">
                  <c:v>113.8</c:v>
                </c:pt>
                <c:pt idx="23">
                  <c:v>135.1</c:v>
                </c:pt>
                <c:pt idx="24">
                  <c:v>206.1</c:v>
                </c:pt>
                <c:pt idx="25">
                  <c:v>111.8</c:v>
                </c:pt>
                <c:pt idx="26">
                  <c:v>160.5</c:v>
                </c:pt>
                <c:pt idx="27">
                  <c:v>60.3</c:v>
                </c:pt>
                <c:pt idx="28">
                  <c:v>46.3</c:v>
                </c:pt>
                <c:pt idx="29">
                  <c:v>46.1</c:v>
                </c:pt>
                <c:pt idx="30">
                  <c:v>63.5</c:v>
                </c:pt>
                <c:pt idx="31">
                  <c:v>79.7</c:v>
                </c:pt>
                <c:pt idx="32">
                  <c:v>63.5</c:v>
                </c:pt>
                <c:pt idx="33">
                  <c:v>91.7</c:v>
                </c:pt>
                <c:pt idx="34">
                  <c:v>112.5</c:v>
                </c:pt>
                <c:pt idx="35">
                  <c:v>86.5</c:v>
                </c:pt>
                <c:pt idx="36">
                  <c:v>96.8</c:v>
                </c:pt>
                <c:pt idx="37">
                  <c:v>86.1</c:v>
                </c:pt>
                <c:pt idx="38">
                  <c:v>105.4</c:v>
                </c:pt>
                <c:pt idx="39">
                  <c:v>48.1</c:v>
                </c:pt>
                <c:pt idx="40">
                  <c:v>71.2</c:v>
                </c:pt>
                <c:pt idx="41">
                  <c:v>62.1</c:v>
                </c:pt>
                <c:pt idx="42">
                  <c:v>69.2</c:v>
                </c:pt>
                <c:pt idx="43">
                  <c:v>40.200000000000003</c:v>
                </c:pt>
                <c:pt idx="44">
                  <c:v>57.1</c:v>
                </c:pt>
                <c:pt idx="45">
                  <c:v>95</c:v>
                </c:pt>
                <c:pt idx="46">
                  <c:v>168.6</c:v>
                </c:pt>
                <c:pt idx="47">
                  <c:v>109.5</c:v>
                </c:pt>
                <c:pt idx="48">
                  <c:v>64.3</c:v>
                </c:pt>
                <c:pt idx="49">
                  <c:v>94.9</c:v>
                </c:pt>
                <c:pt idx="50">
                  <c:v>111.1</c:v>
                </c:pt>
                <c:pt idx="51">
                  <c:v>66.2</c:v>
                </c:pt>
                <c:pt idx="52">
                  <c:v>50</c:v>
                </c:pt>
                <c:pt idx="53">
                  <c:v>43.2</c:v>
                </c:pt>
                <c:pt idx="54">
                  <c:v>31.5</c:v>
                </c:pt>
                <c:pt idx="55">
                  <c:v>66.400000000000006</c:v>
                </c:pt>
                <c:pt idx="56">
                  <c:v>61.5</c:v>
                </c:pt>
              </c:numCache>
            </c:numRef>
          </c:val>
        </c:ser>
        <c:ser>
          <c:idx val="20"/>
          <c:order val="19"/>
          <c:tx>
            <c:strRef>
              <c:f>Timeline!$A$25</c:f>
              <c:strCache>
                <c:ptCount val="1"/>
                <c:pt idx="0">
                  <c:v>Region 20</c:v>
                </c:pt>
              </c:strCache>
            </c:strRef>
          </c:tx>
          <c:spPr>
            <a:ln w="12700">
              <a:solidFill>
                <a:srgbClr val="FF9900"/>
              </a:solidFill>
              <a:prstDash val="solid"/>
            </a:ln>
          </c:spPr>
          <c:marker>
            <c:symbol val="none"/>
          </c:marker>
          <c:cat>
            <c:numRef>
              <c:f>Timeline!$B$4:$BF$4</c:f>
              <c:numCache>
                <c:formatCode>d\.m\.yy;@</c:formatCode>
                <c:ptCount val="57"/>
                <c:pt idx="0">
                  <c:v>38718</c:v>
                </c:pt>
                <c:pt idx="1">
                  <c:v>38749</c:v>
                </c:pt>
                <c:pt idx="2">
                  <c:v>38777</c:v>
                </c:pt>
                <c:pt idx="3">
                  <c:v>38808</c:v>
                </c:pt>
                <c:pt idx="4">
                  <c:v>38838</c:v>
                </c:pt>
                <c:pt idx="5">
                  <c:v>38869</c:v>
                </c:pt>
                <c:pt idx="6">
                  <c:v>38899</c:v>
                </c:pt>
                <c:pt idx="7">
                  <c:v>38930</c:v>
                </c:pt>
                <c:pt idx="8">
                  <c:v>38961</c:v>
                </c:pt>
                <c:pt idx="9">
                  <c:v>38991</c:v>
                </c:pt>
                <c:pt idx="10">
                  <c:v>39022</c:v>
                </c:pt>
                <c:pt idx="11">
                  <c:v>39052</c:v>
                </c:pt>
                <c:pt idx="12">
                  <c:v>39083</c:v>
                </c:pt>
                <c:pt idx="13">
                  <c:v>39114</c:v>
                </c:pt>
                <c:pt idx="14">
                  <c:v>39142</c:v>
                </c:pt>
                <c:pt idx="15">
                  <c:v>39173</c:v>
                </c:pt>
                <c:pt idx="16">
                  <c:v>39203</c:v>
                </c:pt>
                <c:pt idx="17">
                  <c:v>39234</c:v>
                </c:pt>
                <c:pt idx="18">
                  <c:v>39264</c:v>
                </c:pt>
                <c:pt idx="19">
                  <c:v>39295</c:v>
                </c:pt>
                <c:pt idx="20">
                  <c:v>39326</c:v>
                </c:pt>
                <c:pt idx="21">
                  <c:v>39356</c:v>
                </c:pt>
                <c:pt idx="22">
                  <c:v>39387</c:v>
                </c:pt>
                <c:pt idx="23">
                  <c:v>39417</c:v>
                </c:pt>
                <c:pt idx="24">
                  <c:v>39448</c:v>
                </c:pt>
                <c:pt idx="25">
                  <c:v>39479</c:v>
                </c:pt>
                <c:pt idx="26">
                  <c:v>39508</c:v>
                </c:pt>
                <c:pt idx="27">
                  <c:v>39539</c:v>
                </c:pt>
                <c:pt idx="28">
                  <c:v>39569</c:v>
                </c:pt>
                <c:pt idx="29">
                  <c:v>39600</c:v>
                </c:pt>
                <c:pt idx="30">
                  <c:v>39630</c:v>
                </c:pt>
                <c:pt idx="31">
                  <c:v>39661</c:v>
                </c:pt>
                <c:pt idx="32">
                  <c:v>39692</c:v>
                </c:pt>
                <c:pt idx="33">
                  <c:v>39722</c:v>
                </c:pt>
                <c:pt idx="34">
                  <c:v>39753</c:v>
                </c:pt>
                <c:pt idx="35">
                  <c:v>39783</c:v>
                </c:pt>
                <c:pt idx="36">
                  <c:v>39814</c:v>
                </c:pt>
                <c:pt idx="37">
                  <c:v>39845</c:v>
                </c:pt>
                <c:pt idx="38">
                  <c:v>39873</c:v>
                </c:pt>
                <c:pt idx="39">
                  <c:v>39904</c:v>
                </c:pt>
                <c:pt idx="40">
                  <c:v>39934</c:v>
                </c:pt>
                <c:pt idx="41">
                  <c:v>39965</c:v>
                </c:pt>
                <c:pt idx="42">
                  <c:v>39995</c:v>
                </c:pt>
                <c:pt idx="43">
                  <c:v>40026</c:v>
                </c:pt>
                <c:pt idx="44">
                  <c:v>40057</c:v>
                </c:pt>
                <c:pt idx="45">
                  <c:v>40087</c:v>
                </c:pt>
                <c:pt idx="46">
                  <c:v>40118</c:v>
                </c:pt>
                <c:pt idx="47">
                  <c:v>40148</c:v>
                </c:pt>
                <c:pt idx="48">
                  <c:v>40179</c:v>
                </c:pt>
                <c:pt idx="49">
                  <c:v>40210</c:v>
                </c:pt>
                <c:pt idx="50">
                  <c:v>40238</c:v>
                </c:pt>
                <c:pt idx="51">
                  <c:v>40269</c:v>
                </c:pt>
                <c:pt idx="52">
                  <c:v>40299</c:v>
                </c:pt>
                <c:pt idx="53">
                  <c:v>40330</c:v>
                </c:pt>
                <c:pt idx="54">
                  <c:v>40360</c:v>
                </c:pt>
                <c:pt idx="55">
                  <c:v>40391</c:v>
                </c:pt>
                <c:pt idx="56">
                  <c:v>40422</c:v>
                </c:pt>
              </c:numCache>
            </c:numRef>
          </c:cat>
          <c:val>
            <c:numRef>
              <c:f>Timeline!$B$25:$BF$25</c:f>
              <c:numCache>
                <c:formatCode>0</c:formatCode>
                <c:ptCount val="57"/>
                <c:pt idx="0">
                  <c:v>61.1</c:v>
                </c:pt>
                <c:pt idx="1">
                  <c:v>88.1</c:v>
                </c:pt>
                <c:pt idx="2">
                  <c:v>87</c:v>
                </c:pt>
                <c:pt idx="3">
                  <c:v>70.2</c:v>
                </c:pt>
                <c:pt idx="4">
                  <c:v>108</c:v>
                </c:pt>
                <c:pt idx="5">
                  <c:v>34.5</c:v>
                </c:pt>
                <c:pt idx="6">
                  <c:v>30.9</c:v>
                </c:pt>
                <c:pt idx="7">
                  <c:v>83.2</c:v>
                </c:pt>
                <c:pt idx="8">
                  <c:v>67.3</c:v>
                </c:pt>
                <c:pt idx="9">
                  <c:v>103.2</c:v>
                </c:pt>
                <c:pt idx="10">
                  <c:v>158.69999999999999</c:v>
                </c:pt>
                <c:pt idx="11">
                  <c:v>149.19999999999999</c:v>
                </c:pt>
                <c:pt idx="12">
                  <c:v>270</c:v>
                </c:pt>
                <c:pt idx="13">
                  <c:v>113.3</c:v>
                </c:pt>
                <c:pt idx="14">
                  <c:v>127.1</c:v>
                </c:pt>
                <c:pt idx="15">
                  <c:v>66.2</c:v>
                </c:pt>
                <c:pt idx="16">
                  <c:v>87.9</c:v>
                </c:pt>
                <c:pt idx="17">
                  <c:v>70.599999999999994</c:v>
                </c:pt>
                <c:pt idx="18">
                  <c:v>106.8</c:v>
                </c:pt>
                <c:pt idx="19">
                  <c:v>41.5</c:v>
                </c:pt>
                <c:pt idx="20">
                  <c:v>97.5</c:v>
                </c:pt>
                <c:pt idx="21">
                  <c:v>46</c:v>
                </c:pt>
                <c:pt idx="22">
                  <c:v>138.9</c:v>
                </c:pt>
                <c:pt idx="23">
                  <c:v>134.9</c:v>
                </c:pt>
                <c:pt idx="24">
                  <c:v>207.7</c:v>
                </c:pt>
                <c:pt idx="25">
                  <c:v>122</c:v>
                </c:pt>
                <c:pt idx="26">
                  <c:v>175.9</c:v>
                </c:pt>
                <c:pt idx="27">
                  <c:v>58.6</c:v>
                </c:pt>
                <c:pt idx="28">
                  <c:v>34.300000000000004</c:v>
                </c:pt>
                <c:pt idx="29">
                  <c:v>43.9</c:v>
                </c:pt>
                <c:pt idx="30">
                  <c:v>63.3</c:v>
                </c:pt>
                <c:pt idx="31">
                  <c:v>87.3</c:v>
                </c:pt>
                <c:pt idx="32">
                  <c:v>52.1</c:v>
                </c:pt>
                <c:pt idx="33">
                  <c:v>95.7</c:v>
                </c:pt>
                <c:pt idx="34">
                  <c:v>129.1</c:v>
                </c:pt>
                <c:pt idx="35">
                  <c:v>100.4</c:v>
                </c:pt>
                <c:pt idx="36">
                  <c:v>84.5</c:v>
                </c:pt>
                <c:pt idx="37">
                  <c:v>101.7</c:v>
                </c:pt>
                <c:pt idx="38">
                  <c:v>119.5</c:v>
                </c:pt>
                <c:pt idx="39">
                  <c:v>49.6</c:v>
                </c:pt>
                <c:pt idx="40">
                  <c:v>68.099999999999994</c:v>
                </c:pt>
                <c:pt idx="41">
                  <c:v>72</c:v>
                </c:pt>
                <c:pt idx="42">
                  <c:v>72.3</c:v>
                </c:pt>
                <c:pt idx="43">
                  <c:v>42.7</c:v>
                </c:pt>
                <c:pt idx="44">
                  <c:v>55.3</c:v>
                </c:pt>
                <c:pt idx="45">
                  <c:v>92.5</c:v>
                </c:pt>
                <c:pt idx="46">
                  <c:v>148.4</c:v>
                </c:pt>
                <c:pt idx="47">
                  <c:v>88.1</c:v>
                </c:pt>
                <c:pt idx="48">
                  <c:v>54.4</c:v>
                </c:pt>
                <c:pt idx="49">
                  <c:v>89.2</c:v>
                </c:pt>
                <c:pt idx="50">
                  <c:v>125.7</c:v>
                </c:pt>
                <c:pt idx="51">
                  <c:v>62.8</c:v>
                </c:pt>
                <c:pt idx="52">
                  <c:v>58.1</c:v>
                </c:pt>
                <c:pt idx="53">
                  <c:v>43.2</c:v>
                </c:pt>
                <c:pt idx="54">
                  <c:v>31.9</c:v>
                </c:pt>
                <c:pt idx="55">
                  <c:v>72.8</c:v>
                </c:pt>
                <c:pt idx="56">
                  <c:v>73.3</c:v>
                </c:pt>
              </c:numCache>
            </c:numRef>
          </c:val>
        </c:ser>
        <c:ser>
          <c:idx val="21"/>
          <c:order val="20"/>
          <c:tx>
            <c:strRef>
              <c:f>Timeline!$A$26</c:f>
              <c:strCache>
                <c:ptCount val="1"/>
                <c:pt idx="0">
                  <c:v>Region 21</c:v>
                </c:pt>
              </c:strCache>
            </c:strRef>
          </c:tx>
          <c:spPr>
            <a:ln w="12700">
              <a:solidFill>
                <a:srgbClr val="FF6600"/>
              </a:solidFill>
              <a:prstDash val="solid"/>
            </a:ln>
          </c:spPr>
          <c:marker>
            <c:symbol val="none"/>
          </c:marker>
          <c:cat>
            <c:numRef>
              <c:f>Timeline!$B$4:$BF$4</c:f>
              <c:numCache>
                <c:formatCode>d\.m\.yy;@</c:formatCode>
                <c:ptCount val="57"/>
                <c:pt idx="0">
                  <c:v>38718</c:v>
                </c:pt>
                <c:pt idx="1">
                  <c:v>38749</c:v>
                </c:pt>
                <c:pt idx="2">
                  <c:v>38777</c:v>
                </c:pt>
                <c:pt idx="3">
                  <c:v>38808</c:v>
                </c:pt>
                <c:pt idx="4">
                  <c:v>38838</c:v>
                </c:pt>
                <c:pt idx="5">
                  <c:v>38869</c:v>
                </c:pt>
                <c:pt idx="6">
                  <c:v>38899</c:v>
                </c:pt>
                <c:pt idx="7">
                  <c:v>38930</c:v>
                </c:pt>
                <c:pt idx="8">
                  <c:v>38961</c:v>
                </c:pt>
                <c:pt idx="9">
                  <c:v>38991</c:v>
                </c:pt>
                <c:pt idx="10">
                  <c:v>39022</c:v>
                </c:pt>
                <c:pt idx="11">
                  <c:v>39052</c:v>
                </c:pt>
                <c:pt idx="12">
                  <c:v>39083</c:v>
                </c:pt>
                <c:pt idx="13">
                  <c:v>39114</c:v>
                </c:pt>
                <c:pt idx="14">
                  <c:v>39142</c:v>
                </c:pt>
                <c:pt idx="15">
                  <c:v>39173</c:v>
                </c:pt>
                <c:pt idx="16">
                  <c:v>39203</c:v>
                </c:pt>
                <c:pt idx="17">
                  <c:v>39234</c:v>
                </c:pt>
                <c:pt idx="18">
                  <c:v>39264</c:v>
                </c:pt>
                <c:pt idx="19">
                  <c:v>39295</c:v>
                </c:pt>
                <c:pt idx="20">
                  <c:v>39326</c:v>
                </c:pt>
                <c:pt idx="21">
                  <c:v>39356</c:v>
                </c:pt>
                <c:pt idx="22">
                  <c:v>39387</c:v>
                </c:pt>
                <c:pt idx="23">
                  <c:v>39417</c:v>
                </c:pt>
                <c:pt idx="24">
                  <c:v>39448</c:v>
                </c:pt>
                <c:pt idx="25">
                  <c:v>39479</c:v>
                </c:pt>
                <c:pt idx="26">
                  <c:v>39508</c:v>
                </c:pt>
                <c:pt idx="27">
                  <c:v>39539</c:v>
                </c:pt>
                <c:pt idx="28">
                  <c:v>39569</c:v>
                </c:pt>
                <c:pt idx="29">
                  <c:v>39600</c:v>
                </c:pt>
                <c:pt idx="30">
                  <c:v>39630</c:v>
                </c:pt>
                <c:pt idx="31">
                  <c:v>39661</c:v>
                </c:pt>
                <c:pt idx="32">
                  <c:v>39692</c:v>
                </c:pt>
                <c:pt idx="33">
                  <c:v>39722</c:v>
                </c:pt>
                <c:pt idx="34">
                  <c:v>39753</c:v>
                </c:pt>
                <c:pt idx="35">
                  <c:v>39783</c:v>
                </c:pt>
                <c:pt idx="36">
                  <c:v>39814</c:v>
                </c:pt>
                <c:pt idx="37">
                  <c:v>39845</c:v>
                </c:pt>
                <c:pt idx="38">
                  <c:v>39873</c:v>
                </c:pt>
                <c:pt idx="39">
                  <c:v>39904</c:v>
                </c:pt>
                <c:pt idx="40">
                  <c:v>39934</c:v>
                </c:pt>
                <c:pt idx="41">
                  <c:v>39965</c:v>
                </c:pt>
                <c:pt idx="42">
                  <c:v>39995</c:v>
                </c:pt>
                <c:pt idx="43">
                  <c:v>40026</c:v>
                </c:pt>
                <c:pt idx="44">
                  <c:v>40057</c:v>
                </c:pt>
                <c:pt idx="45">
                  <c:v>40087</c:v>
                </c:pt>
                <c:pt idx="46">
                  <c:v>40118</c:v>
                </c:pt>
                <c:pt idx="47">
                  <c:v>40148</c:v>
                </c:pt>
                <c:pt idx="48">
                  <c:v>40179</c:v>
                </c:pt>
                <c:pt idx="49">
                  <c:v>40210</c:v>
                </c:pt>
                <c:pt idx="50">
                  <c:v>40238</c:v>
                </c:pt>
                <c:pt idx="51">
                  <c:v>40269</c:v>
                </c:pt>
                <c:pt idx="52">
                  <c:v>40299</c:v>
                </c:pt>
                <c:pt idx="53">
                  <c:v>40330</c:v>
                </c:pt>
                <c:pt idx="54">
                  <c:v>40360</c:v>
                </c:pt>
                <c:pt idx="55">
                  <c:v>40391</c:v>
                </c:pt>
                <c:pt idx="56">
                  <c:v>40422</c:v>
                </c:pt>
              </c:numCache>
            </c:numRef>
          </c:cat>
          <c:val>
            <c:numRef>
              <c:f>Timeline!$B$26:$BF$26</c:f>
              <c:numCache>
                <c:formatCode>0</c:formatCode>
                <c:ptCount val="57"/>
                <c:pt idx="0">
                  <c:v>100.3</c:v>
                </c:pt>
                <c:pt idx="1">
                  <c:v>81.099999999999994</c:v>
                </c:pt>
                <c:pt idx="2">
                  <c:v>73.8</c:v>
                </c:pt>
                <c:pt idx="3">
                  <c:v>54.2</c:v>
                </c:pt>
                <c:pt idx="4">
                  <c:v>81.599999999999994</c:v>
                </c:pt>
                <c:pt idx="5">
                  <c:v>36.1</c:v>
                </c:pt>
                <c:pt idx="6">
                  <c:v>36.1</c:v>
                </c:pt>
                <c:pt idx="7">
                  <c:v>71.5</c:v>
                </c:pt>
                <c:pt idx="8">
                  <c:v>75.900000000000006</c:v>
                </c:pt>
                <c:pt idx="9">
                  <c:v>121.5</c:v>
                </c:pt>
                <c:pt idx="10">
                  <c:v>186</c:v>
                </c:pt>
                <c:pt idx="11">
                  <c:v>157</c:v>
                </c:pt>
                <c:pt idx="12">
                  <c:v>253.5</c:v>
                </c:pt>
                <c:pt idx="13">
                  <c:v>112</c:v>
                </c:pt>
                <c:pt idx="14">
                  <c:v>119.8</c:v>
                </c:pt>
                <c:pt idx="15">
                  <c:v>72.8</c:v>
                </c:pt>
                <c:pt idx="16">
                  <c:v>76.5</c:v>
                </c:pt>
                <c:pt idx="17">
                  <c:v>59.4</c:v>
                </c:pt>
                <c:pt idx="18">
                  <c:v>95.1</c:v>
                </c:pt>
                <c:pt idx="19">
                  <c:v>40.1</c:v>
                </c:pt>
                <c:pt idx="20">
                  <c:v>101.6</c:v>
                </c:pt>
                <c:pt idx="21">
                  <c:v>58.3</c:v>
                </c:pt>
                <c:pt idx="22">
                  <c:v>141.69999999999999</c:v>
                </c:pt>
                <c:pt idx="23">
                  <c:v>149.80000000000001</c:v>
                </c:pt>
                <c:pt idx="24">
                  <c:v>224.4</c:v>
                </c:pt>
                <c:pt idx="25">
                  <c:v>119.9</c:v>
                </c:pt>
                <c:pt idx="26">
                  <c:v>153.4</c:v>
                </c:pt>
                <c:pt idx="27">
                  <c:v>60.6</c:v>
                </c:pt>
                <c:pt idx="28">
                  <c:v>35.9</c:v>
                </c:pt>
                <c:pt idx="29">
                  <c:v>43.3</c:v>
                </c:pt>
                <c:pt idx="30">
                  <c:v>55.9</c:v>
                </c:pt>
                <c:pt idx="31">
                  <c:v>78.2</c:v>
                </c:pt>
                <c:pt idx="32">
                  <c:v>41.2</c:v>
                </c:pt>
                <c:pt idx="33">
                  <c:v>101.9</c:v>
                </c:pt>
                <c:pt idx="34">
                  <c:v>138.1</c:v>
                </c:pt>
                <c:pt idx="35">
                  <c:v>102.5</c:v>
                </c:pt>
                <c:pt idx="36">
                  <c:v>115.6</c:v>
                </c:pt>
                <c:pt idx="37">
                  <c:v>100.7</c:v>
                </c:pt>
                <c:pt idx="38">
                  <c:v>110.4</c:v>
                </c:pt>
                <c:pt idx="39">
                  <c:v>73.099999999999994</c:v>
                </c:pt>
                <c:pt idx="40">
                  <c:v>64</c:v>
                </c:pt>
                <c:pt idx="41">
                  <c:v>75.7</c:v>
                </c:pt>
                <c:pt idx="42">
                  <c:v>58.1</c:v>
                </c:pt>
                <c:pt idx="43">
                  <c:v>42.6</c:v>
                </c:pt>
                <c:pt idx="44">
                  <c:v>51.9</c:v>
                </c:pt>
                <c:pt idx="45">
                  <c:v>87.2</c:v>
                </c:pt>
                <c:pt idx="46">
                  <c:v>148.9</c:v>
                </c:pt>
                <c:pt idx="47">
                  <c:v>90.9</c:v>
                </c:pt>
                <c:pt idx="48">
                  <c:v>46.8</c:v>
                </c:pt>
                <c:pt idx="49">
                  <c:v>85.5</c:v>
                </c:pt>
                <c:pt idx="50">
                  <c:v>116</c:v>
                </c:pt>
                <c:pt idx="51">
                  <c:v>60.4</c:v>
                </c:pt>
                <c:pt idx="52">
                  <c:v>57.3</c:v>
                </c:pt>
                <c:pt idx="53">
                  <c:v>40.800000000000004</c:v>
                </c:pt>
                <c:pt idx="54">
                  <c:v>38.200000000000003</c:v>
                </c:pt>
                <c:pt idx="55">
                  <c:v>60.1</c:v>
                </c:pt>
                <c:pt idx="56">
                  <c:v>75.099999999999994</c:v>
                </c:pt>
              </c:numCache>
            </c:numRef>
          </c:val>
        </c:ser>
        <c:ser>
          <c:idx val="22"/>
          <c:order val="21"/>
          <c:tx>
            <c:strRef>
              <c:f>Timeline!$A$27</c:f>
              <c:strCache>
                <c:ptCount val="1"/>
                <c:pt idx="0">
                  <c:v>Region 22</c:v>
                </c:pt>
              </c:strCache>
            </c:strRef>
          </c:tx>
          <c:spPr>
            <a:ln w="12700">
              <a:solidFill>
                <a:srgbClr val="666699"/>
              </a:solidFill>
              <a:prstDash val="solid"/>
            </a:ln>
          </c:spPr>
          <c:marker>
            <c:symbol val="none"/>
          </c:marker>
          <c:cat>
            <c:numRef>
              <c:f>Timeline!$B$4:$BF$4</c:f>
              <c:numCache>
                <c:formatCode>d\.m\.yy;@</c:formatCode>
                <c:ptCount val="57"/>
                <c:pt idx="0">
                  <c:v>38718</c:v>
                </c:pt>
                <c:pt idx="1">
                  <c:v>38749</c:v>
                </c:pt>
                <c:pt idx="2">
                  <c:v>38777</c:v>
                </c:pt>
                <c:pt idx="3">
                  <c:v>38808</c:v>
                </c:pt>
                <c:pt idx="4">
                  <c:v>38838</c:v>
                </c:pt>
                <c:pt idx="5">
                  <c:v>38869</c:v>
                </c:pt>
                <c:pt idx="6">
                  <c:v>38899</c:v>
                </c:pt>
                <c:pt idx="7">
                  <c:v>38930</c:v>
                </c:pt>
                <c:pt idx="8">
                  <c:v>38961</c:v>
                </c:pt>
                <c:pt idx="9">
                  <c:v>38991</c:v>
                </c:pt>
                <c:pt idx="10">
                  <c:v>39022</c:v>
                </c:pt>
                <c:pt idx="11">
                  <c:v>39052</c:v>
                </c:pt>
                <c:pt idx="12">
                  <c:v>39083</c:v>
                </c:pt>
                <c:pt idx="13">
                  <c:v>39114</c:v>
                </c:pt>
                <c:pt idx="14">
                  <c:v>39142</c:v>
                </c:pt>
                <c:pt idx="15">
                  <c:v>39173</c:v>
                </c:pt>
                <c:pt idx="16">
                  <c:v>39203</c:v>
                </c:pt>
                <c:pt idx="17">
                  <c:v>39234</c:v>
                </c:pt>
                <c:pt idx="18">
                  <c:v>39264</c:v>
                </c:pt>
                <c:pt idx="19">
                  <c:v>39295</c:v>
                </c:pt>
                <c:pt idx="20">
                  <c:v>39326</c:v>
                </c:pt>
                <c:pt idx="21">
                  <c:v>39356</c:v>
                </c:pt>
                <c:pt idx="22">
                  <c:v>39387</c:v>
                </c:pt>
                <c:pt idx="23">
                  <c:v>39417</c:v>
                </c:pt>
                <c:pt idx="24">
                  <c:v>39448</c:v>
                </c:pt>
                <c:pt idx="25">
                  <c:v>39479</c:v>
                </c:pt>
                <c:pt idx="26">
                  <c:v>39508</c:v>
                </c:pt>
                <c:pt idx="27">
                  <c:v>39539</c:v>
                </c:pt>
                <c:pt idx="28">
                  <c:v>39569</c:v>
                </c:pt>
                <c:pt idx="29">
                  <c:v>39600</c:v>
                </c:pt>
                <c:pt idx="30">
                  <c:v>39630</c:v>
                </c:pt>
                <c:pt idx="31">
                  <c:v>39661</c:v>
                </c:pt>
                <c:pt idx="32">
                  <c:v>39692</c:v>
                </c:pt>
                <c:pt idx="33">
                  <c:v>39722</c:v>
                </c:pt>
                <c:pt idx="34">
                  <c:v>39753</c:v>
                </c:pt>
                <c:pt idx="35">
                  <c:v>39783</c:v>
                </c:pt>
                <c:pt idx="36">
                  <c:v>39814</c:v>
                </c:pt>
                <c:pt idx="37">
                  <c:v>39845</c:v>
                </c:pt>
                <c:pt idx="38">
                  <c:v>39873</c:v>
                </c:pt>
                <c:pt idx="39">
                  <c:v>39904</c:v>
                </c:pt>
                <c:pt idx="40">
                  <c:v>39934</c:v>
                </c:pt>
                <c:pt idx="41">
                  <c:v>39965</c:v>
                </c:pt>
                <c:pt idx="42">
                  <c:v>39995</c:v>
                </c:pt>
                <c:pt idx="43">
                  <c:v>40026</c:v>
                </c:pt>
                <c:pt idx="44">
                  <c:v>40057</c:v>
                </c:pt>
                <c:pt idx="45">
                  <c:v>40087</c:v>
                </c:pt>
                <c:pt idx="46">
                  <c:v>40118</c:v>
                </c:pt>
                <c:pt idx="47">
                  <c:v>40148</c:v>
                </c:pt>
                <c:pt idx="48">
                  <c:v>40179</c:v>
                </c:pt>
                <c:pt idx="49">
                  <c:v>40210</c:v>
                </c:pt>
                <c:pt idx="50">
                  <c:v>40238</c:v>
                </c:pt>
                <c:pt idx="51">
                  <c:v>40269</c:v>
                </c:pt>
                <c:pt idx="52">
                  <c:v>40299</c:v>
                </c:pt>
                <c:pt idx="53">
                  <c:v>40330</c:v>
                </c:pt>
                <c:pt idx="54">
                  <c:v>40360</c:v>
                </c:pt>
                <c:pt idx="55">
                  <c:v>40391</c:v>
                </c:pt>
                <c:pt idx="56">
                  <c:v>40422</c:v>
                </c:pt>
              </c:numCache>
            </c:numRef>
          </c:cat>
          <c:val>
            <c:numRef>
              <c:f>Timeline!$B$27:$BF$27</c:f>
              <c:numCache>
                <c:formatCode>0</c:formatCode>
                <c:ptCount val="57"/>
                <c:pt idx="0">
                  <c:v>77.5</c:v>
                </c:pt>
                <c:pt idx="1">
                  <c:v>89.6</c:v>
                </c:pt>
                <c:pt idx="2">
                  <c:v>114.7</c:v>
                </c:pt>
                <c:pt idx="3">
                  <c:v>76.099999999999994</c:v>
                </c:pt>
                <c:pt idx="4">
                  <c:v>116.7</c:v>
                </c:pt>
                <c:pt idx="5">
                  <c:v>40.6</c:v>
                </c:pt>
                <c:pt idx="6">
                  <c:v>42.4</c:v>
                </c:pt>
                <c:pt idx="7">
                  <c:v>64.3</c:v>
                </c:pt>
                <c:pt idx="8">
                  <c:v>54.2</c:v>
                </c:pt>
                <c:pt idx="9">
                  <c:v>113.1</c:v>
                </c:pt>
                <c:pt idx="10">
                  <c:v>136.30000000000001</c:v>
                </c:pt>
                <c:pt idx="11">
                  <c:v>155</c:v>
                </c:pt>
                <c:pt idx="12">
                  <c:v>197.4</c:v>
                </c:pt>
                <c:pt idx="13">
                  <c:v>103.6</c:v>
                </c:pt>
                <c:pt idx="14">
                  <c:v>111.1</c:v>
                </c:pt>
                <c:pt idx="15">
                  <c:v>37.1</c:v>
                </c:pt>
                <c:pt idx="16">
                  <c:v>98.7</c:v>
                </c:pt>
                <c:pt idx="17">
                  <c:v>62.7</c:v>
                </c:pt>
                <c:pt idx="18">
                  <c:v>98.2</c:v>
                </c:pt>
                <c:pt idx="19">
                  <c:v>54</c:v>
                </c:pt>
                <c:pt idx="20">
                  <c:v>54.9</c:v>
                </c:pt>
                <c:pt idx="21">
                  <c:v>37.700000000000003</c:v>
                </c:pt>
                <c:pt idx="22">
                  <c:v>95.5</c:v>
                </c:pt>
                <c:pt idx="23">
                  <c:v>134.30000000000001</c:v>
                </c:pt>
                <c:pt idx="24">
                  <c:v>178.4</c:v>
                </c:pt>
                <c:pt idx="25">
                  <c:v>105.7</c:v>
                </c:pt>
                <c:pt idx="26">
                  <c:v>146.4</c:v>
                </c:pt>
                <c:pt idx="27">
                  <c:v>54.8</c:v>
                </c:pt>
                <c:pt idx="28">
                  <c:v>51.2</c:v>
                </c:pt>
                <c:pt idx="29">
                  <c:v>40.200000000000003</c:v>
                </c:pt>
                <c:pt idx="30">
                  <c:v>57.8</c:v>
                </c:pt>
                <c:pt idx="31">
                  <c:v>68.3</c:v>
                </c:pt>
                <c:pt idx="32">
                  <c:v>64.400000000000006</c:v>
                </c:pt>
                <c:pt idx="33">
                  <c:v>83.1</c:v>
                </c:pt>
                <c:pt idx="34">
                  <c:v>96.2</c:v>
                </c:pt>
                <c:pt idx="35">
                  <c:v>76.2</c:v>
                </c:pt>
                <c:pt idx="36">
                  <c:v>85.3</c:v>
                </c:pt>
                <c:pt idx="37">
                  <c:v>69.099999999999994</c:v>
                </c:pt>
                <c:pt idx="38">
                  <c:v>105.2</c:v>
                </c:pt>
                <c:pt idx="39">
                  <c:v>50.7</c:v>
                </c:pt>
                <c:pt idx="40">
                  <c:v>61.1</c:v>
                </c:pt>
                <c:pt idx="41">
                  <c:v>50.9</c:v>
                </c:pt>
                <c:pt idx="42">
                  <c:v>64.7</c:v>
                </c:pt>
                <c:pt idx="43">
                  <c:v>35.1</c:v>
                </c:pt>
                <c:pt idx="44">
                  <c:v>49.2</c:v>
                </c:pt>
                <c:pt idx="45">
                  <c:v>82.9</c:v>
                </c:pt>
                <c:pt idx="46">
                  <c:v>161.1</c:v>
                </c:pt>
                <c:pt idx="47">
                  <c:v>105.2</c:v>
                </c:pt>
                <c:pt idx="48">
                  <c:v>49.1</c:v>
                </c:pt>
                <c:pt idx="49">
                  <c:v>91.8</c:v>
                </c:pt>
                <c:pt idx="50">
                  <c:v>111.9</c:v>
                </c:pt>
                <c:pt idx="51">
                  <c:v>62.6</c:v>
                </c:pt>
                <c:pt idx="52">
                  <c:v>47.6</c:v>
                </c:pt>
                <c:pt idx="53">
                  <c:v>39.200000000000003</c:v>
                </c:pt>
                <c:pt idx="54">
                  <c:v>33.6</c:v>
                </c:pt>
                <c:pt idx="55">
                  <c:v>65.099999999999994</c:v>
                </c:pt>
                <c:pt idx="56">
                  <c:v>52.4</c:v>
                </c:pt>
              </c:numCache>
            </c:numRef>
          </c:val>
        </c:ser>
        <c:ser>
          <c:idx val="23"/>
          <c:order val="22"/>
          <c:tx>
            <c:strRef>
              <c:f>Timeline!$A$28</c:f>
              <c:strCache>
                <c:ptCount val="1"/>
                <c:pt idx="0">
                  <c:v>Region 23</c:v>
                </c:pt>
              </c:strCache>
            </c:strRef>
          </c:tx>
          <c:spPr>
            <a:ln w="12700">
              <a:solidFill>
                <a:srgbClr val="969696"/>
              </a:solidFill>
              <a:prstDash val="solid"/>
            </a:ln>
          </c:spPr>
          <c:marker>
            <c:symbol val="none"/>
          </c:marker>
          <c:cat>
            <c:numRef>
              <c:f>Timeline!$B$4:$BF$4</c:f>
              <c:numCache>
                <c:formatCode>d\.m\.yy;@</c:formatCode>
                <c:ptCount val="57"/>
                <c:pt idx="0">
                  <c:v>38718</c:v>
                </c:pt>
                <c:pt idx="1">
                  <c:v>38749</c:v>
                </c:pt>
                <c:pt idx="2">
                  <c:v>38777</c:v>
                </c:pt>
                <c:pt idx="3">
                  <c:v>38808</c:v>
                </c:pt>
                <c:pt idx="4">
                  <c:v>38838</c:v>
                </c:pt>
                <c:pt idx="5">
                  <c:v>38869</c:v>
                </c:pt>
                <c:pt idx="6">
                  <c:v>38899</c:v>
                </c:pt>
                <c:pt idx="7">
                  <c:v>38930</c:v>
                </c:pt>
                <c:pt idx="8">
                  <c:v>38961</c:v>
                </c:pt>
                <c:pt idx="9">
                  <c:v>38991</c:v>
                </c:pt>
                <c:pt idx="10">
                  <c:v>39022</c:v>
                </c:pt>
                <c:pt idx="11">
                  <c:v>39052</c:v>
                </c:pt>
                <c:pt idx="12">
                  <c:v>39083</c:v>
                </c:pt>
                <c:pt idx="13">
                  <c:v>39114</c:v>
                </c:pt>
                <c:pt idx="14">
                  <c:v>39142</c:v>
                </c:pt>
                <c:pt idx="15">
                  <c:v>39173</c:v>
                </c:pt>
                <c:pt idx="16">
                  <c:v>39203</c:v>
                </c:pt>
                <c:pt idx="17">
                  <c:v>39234</c:v>
                </c:pt>
                <c:pt idx="18">
                  <c:v>39264</c:v>
                </c:pt>
                <c:pt idx="19">
                  <c:v>39295</c:v>
                </c:pt>
                <c:pt idx="20">
                  <c:v>39326</c:v>
                </c:pt>
                <c:pt idx="21">
                  <c:v>39356</c:v>
                </c:pt>
                <c:pt idx="22">
                  <c:v>39387</c:v>
                </c:pt>
                <c:pt idx="23">
                  <c:v>39417</c:v>
                </c:pt>
                <c:pt idx="24">
                  <c:v>39448</c:v>
                </c:pt>
                <c:pt idx="25">
                  <c:v>39479</c:v>
                </c:pt>
                <c:pt idx="26">
                  <c:v>39508</c:v>
                </c:pt>
                <c:pt idx="27">
                  <c:v>39539</c:v>
                </c:pt>
                <c:pt idx="28">
                  <c:v>39569</c:v>
                </c:pt>
                <c:pt idx="29">
                  <c:v>39600</c:v>
                </c:pt>
                <c:pt idx="30">
                  <c:v>39630</c:v>
                </c:pt>
                <c:pt idx="31">
                  <c:v>39661</c:v>
                </c:pt>
                <c:pt idx="32">
                  <c:v>39692</c:v>
                </c:pt>
                <c:pt idx="33">
                  <c:v>39722</c:v>
                </c:pt>
                <c:pt idx="34">
                  <c:v>39753</c:v>
                </c:pt>
                <c:pt idx="35">
                  <c:v>39783</c:v>
                </c:pt>
                <c:pt idx="36">
                  <c:v>39814</c:v>
                </c:pt>
                <c:pt idx="37">
                  <c:v>39845</c:v>
                </c:pt>
                <c:pt idx="38">
                  <c:v>39873</c:v>
                </c:pt>
                <c:pt idx="39">
                  <c:v>39904</c:v>
                </c:pt>
                <c:pt idx="40">
                  <c:v>39934</c:v>
                </c:pt>
                <c:pt idx="41">
                  <c:v>39965</c:v>
                </c:pt>
                <c:pt idx="42">
                  <c:v>39995</c:v>
                </c:pt>
                <c:pt idx="43">
                  <c:v>40026</c:v>
                </c:pt>
                <c:pt idx="44">
                  <c:v>40057</c:v>
                </c:pt>
                <c:pt idx="45">
                  <c:v>40087</c:v>
                </c:pt>
                <c:pt idx="46">
                  <c:v>40118</c:v>
                </c:pt>
                <c:pt idx="47">
                  <c:v>40148</c:v>
                </c:pt>
                <c:pt idx="48">
                  <c:v>40179</c:v>
                </c:pt>
                <c:pt idx="49">
                  <c:v>40210</c:v>
                </c:pt>
                <c:pt idx="50">
                  <c:v>40238</c:v>
                </c:pt>
                <c:pt idx="51">
                  <c:v>40269</c:v>
                </c:pt>
                <c:pt idx="52">
                  <c:v>40299</c:v>
                </c:pt>
                <c:pt idx="53">
                  <c:v>40330</c:v>
                </c:pt>
                <c:pt idx="54">
                  <c:v>40360</c:v>
                </c:pt>
                <c:pt idx="55">
                  <c:v>40391</c:v>
                </c:pt>
                <c:pt idx="56">
                  <c:v>40422</c:v>
                </c:pt>
              </c:numCache>
            </c:numRef>
          </c:cat>
          <c:val>
            <c:numRef>
              <c:f>Timeline!$B$28:$BF$28</c:f>
              <c:numCache>
                <c:formatCode>0</c:formatCode>
                <c:ptCount val="57"/>
                <c:pt idx="0">
                  <c:v>82.4</c:v>
                </c:pt>
                <c:pt idx="1">
                  <c:v>103.7</c:v>
                </c:pt>
                <c:pt idx="2">
                  <c:v>131</c:v>
                </c:pt>
                <c:pt idx="3">
                  <c:v>82.8</c:v>
                </c:pt>
                <c:pt idx="4">
                  <c:v>120.4</c:v>
                </c:pt>
                <c:pt idx="5">
                  <c:v>39.5</c:v>
                </c:pt>
                <c:pt idx="6">
                  <c:v>48</c:v>
                </c:pt>
                <c:pt idx="7">
                  <c:v>73.8</c:v>
                </c:pt>
                <c:pt idx="8">
                  <c:v>48</c:v>
                </c:pt>
                <c:pt idx="9">
                  <c:v>97.9</c:v>
                </c:pt>
                <c:pt idx="10">
                  <c:v>128.80000000000001</c:v>
                </c:pt>
                <c:pt idx="11">
                  <c:v>139.5</c:v>
                </c:pt>
                <c:pt idx="12">
                  <c:v>221.1</c:v>
                </c:pt>
                <c:pt idx="13">
                  <c:v>97.2</c:v>
                </c:pt>
                <c:pt idx="14">
                  <c:v>109.3</c:v>
                </c:pt>
                <c:pt idx="15">
                  <c:v>55.3</c:v>
                </c:pt>
                <c:pt idx="16">
                  <c:v>110.5</c:v>
                </c:pt>
                <c:pt idx="17">
                  <c:v>75</c:v>
                </c:pt>
                <c:pt idx="18">
                  <c:v>102.4</c:v>
                </c:pt>
                <c:pt idx="19">
                  <c:v>54.2</c:v>
                </c:pt>
                <c:pt idx="20">
                  <c:v>56.6</c:v>
                </c:pt>
                <c:pt idx="21">
                  <c:v>47.9</c:v>
                </c:pt>
                <c:pt idx="22">
                  <c:v>100.6</c:v>
                </c:pt>
                <c:pt idx="23">
                  <c:v>131.30000000000001</c:v>
                </c:pt>
                <c:pt idx="24">
                  <c:v>158.69999999999999</c:v>
                </c:pt>
                <c:pt idx="25">
                  <c:v>106.4</c:v>
                </c:pt>
                <c:pt idx="26">
                  <c:v>160</c:v>
                </c:pt>
                <c:pt idx="27">
                  <c:v>67.900000000000006</c:v>
                </c:pt>
                <c:pt idx="28">
                  <c:v>61</c:v>
                </c:pt>
                <c:pt idx="29">
                  <c:v>41</c:v>
                </c:pt>
                <c:pt idx="30">
                  <c:v>62.8</c:v>
                </c:pt>
                <c:pt idx="31">
                  <c:v>71.099999999999994</c:v>
                </c:pt>
                <c:pt idx="32">
                  <c:v>71</c:v>
                </c:pt>
                <c:pt idx="33">
                  <c:v>76.5</c:v>
                </c:pt>
                <c:pt idx="34">
                  <c:v>95.3</c:v>
                </c:pt>
                <c:pt idx="35">
                  <c:v>96.4</c:v>
                </c:pt>
                <c:pt idx="36">
                  <c:v>70.5</c:v>
                </c:pt>
                <c:pt idx="37">
                  <c:v>73.599999999999994</c:v>
                </c:pt>
                <c:pt idx="38">
                  <c:v>117.4</c:v>
                </c:pt>
                <c:pt idx="39">
                  <c:v>60.6</c:v>
                </c:pt>
                <c:pt idx="40">
                  <c:v>63.7</c:v>
                </c:pt>
                <c:pt idx="41">
                  <c:v>60.9</c:v>
                </c:pt>
                <c:pt idx="42">
                  <c:v>74.400000000000006</c:v>
                </c:pt>
                <c:pt idx="43">
                  <c:v>36.300000000000004</c:v>
                </c:pt>
                <c:pt idx="44">
                  <c:v>58.2</c:v>
                </c:pt>
                <c:pt idx="45">
                  <c:v>77.900000000000006</c:v>
                </c:pt>
                <c:pt idx="46">
                  <c:v>140.69999999999999</c:v>
                </c:pt>
                <c:pt idx="47">
                  <c:v>103.7</c:v>
                </c:pt>
                <c:pt idx="48">
                  <c:v>64.8</c:v>
                </c:pt>
                <c:pt idx="49">
                  <c:v>96.9</c:v>
                </c:pt>
                <c:pt idx="50">
                  <c:v>132.19999999999999</c:v>
                </c:pt>
                <c:pt idx="51">
                  <c:v>68.3</c:v>
                </c:pt>
                <c:pt idx="52">
                  <c:v>55.3</c:v>
                </c:pt>
                <c:pt idx="53">
                  <c:v>48.7</c:v>
                </c:pt>
                <c:pt idx="54">
                  <c:v>30.1</c:v>
                </c:pt>
                <c:pt idx="55">
                  <c:v>78.7</c:v>
                </c:pt>
                <c:pt idx="56">
                  <c:v>52.5</c:v>
                </c:pt>
              </c:numCache>
            </c:numRef>
          </c:val>
        </c:ser>
        <c:ser>
          <c:idx val="24"/>
          <c:order val="23"/>
          <c:tx>
            <c:strRef>
              <c:f>Timeline!$A$29</c:f>
              <c:strCache>
                <c:ptCount val="1"/>
                <c:pt idx="0">
                  <c:v>Region 24</c:v>
                </c:pt>
              </c:strCache>
            </c:strRef>
          </c:tx>
          <c:spPr>
            <a:ln w="12700">
              <a:solidFill>
                <a:srgbClr val="003366"/>
              </a:solidFill>
              <a:prstDash val="solid"/>
            </a:ln>
          </c:spPr>
          <c:marker>
            <c:symbol val="none"/>
          </c:marker>
          <c:cat>
            <c:numRef>
              <c:f>Timeline!$B$4:$BF$4</c:f>
              <c:numCache>
                <c:formatCode>d\.m\.yy;@</c:formatCode>
                <c:ptCount val="57"/>
                <c:pt idx="0">
                  <c:v>38718</c:v>
                </c:pt>
                <c:pt idx="1">
                  <c:v>38749</c:v>
                </c:pt>
                <c:pt idx="2">
                  <c:v>38777</c:v>
                </c:pt>
                <c:pt idx="3">
                  <c:v>38808</c:v>
                </c:pt>
                <c:pt idx="4">
                  <c:v>38838</c:v>
                </c:pt>
                <c:pt idx="5">
                  <c:v>38869</c:v>
                </c:pt>
                <c:pt idx="6">
                  <c:v>38899</c:v>
                </c:pt>
                <c:pt idx="7">
                  <c:v>38930</c:v>
                </c:pt>
                <c:pt idx="8">
                  <c:v>38961</c:v>
                </c:pt>
                <c:pt idx="9">
                  <c:v>38991</c:v>
                </c:pt>
                <c:pt idx="10">
                  <c:v>39022</c:v>
                </c:pt>
                <c:pt idx="11">
                  <c:v>39052</c:v>
                </c:pt>
                <c:pt idx="12">
                  <c:v>39083</c:v>
                </c:pt>
                <c:pt idx="13">
                  <c:v>39114</c:v>
                </c:pt>
                <c:pt idx="14">
                  <c:v>39142</c:v>
                </c:pt>
                <c:pt idx="15">
                  <c:v>39173</c:v>
                </c:pt>
                <c:pt idx="16">
                  <c:v>39203</c:v>
                </c:pt>
                <c:pt idx="17">
                  <c:v>39234</c:v>
                </c:pt>
                <c:pt idx="18">
                  <c:v>39264</c:v>
                </c:pt>
                <c:pt idx="19">
                  <c:v>39295</c:v>
                </c:pt>
                <c:pt idx="20">
                  <c:v>39326</c:v>
                </c:pt>
                <c:pt idx="21">
                  <c:v>39356</c:v>
                </c:pt>
                <c:pt idx="22">
                  <c:v>39387</c:v>
                </c:pt>
                <c:pt idx="23">
                  <c:v>39417</c:v>
                </c:pt>
                <c:pt idx="24">
                  <c:v>39448</c:v>
                </c:pt>
                <c:pt idx="25">
                  <c:v>39479</c:v>
                </c:pt>
                <c:pt idx="26">
                  <c:v>39508</c:v>
                </c:pt>
                <c:pt idx="27">
                  <c:v>39539</c:v>
                </c:pt>
                <c:pt idx="28">
                  <c:v>39569</c:v>
                </c:pt>
                <c:pt idx="29">
                  <c:v>39600</c:v>
                </c:pt>
                <c:pt idx="30">
                  <c:v>39630</c:v>
                </c:pt>
                <c:pt idx="31">
                  <c:v>39661</c:v>
                </c:pt>
                <c:pt idx="32">
                  <c:v>39692</c:v>
                </c:pt>
                <c:pt idx="33">
                  <c:v>39722</c:v>
                </c:pt>
                <c:pt idx="34">
                  <c:v>39753</c:v>
                </c:pt>
                <c:pt idx="35">
                  <c:v>39783</c:v>
                </c:pt>
                <c:pt idx="36">
                  <c:v>39814</c:v>
                </c:pt>
                <c:pt idx="37">
                  <c:v>39845</c:v>
                </c:pt>
                <c:pt idx="38">
                  <c:v>39873</c:v>
                </c:pt>
                <c:pt idx="39">
                  <c:v>39904</c:v>
                </c:pt>
                <c:pt idx="40">
                  <c:v>39934</c:v>
                </c:pt>
                <c:pt idx="41">
                  <c:v>39965</c:v>
                </c:pt>
                <c:pt idx="42">
                  <c:v>39995</c:v>
                </c:pt>
                <c:pt idx="43">
                  <c:v>40026</c:v>
                </c:pt>
                <c:pt idx="44">
                  <c:v>40057</c:v>
                </c:pt>
                <c:pt idx="45">
                  <c:v>40087</c:v>
                </c:pt>
                <c:pt idx="46">
                  <c:v>40118</c:v>
                </c:pt>
                <c:pt idx="47">
                  <c:v>40148</c:v>
                </c:pt>
                <c:pt idx="48">
                  <c:v>40179</c:v>
                </c:pt>
                <c:pt idx="49">
                  <c:v>40210</c:v>
                </c:pt>
                <c:pt idx="50">
                  <c:v>40238</c:v>
                </c:pt>
                <c:pt idx="51">
                  <c:v>40269</c:v>
                </c:pt>
                <c:pt idx="52">
                  <c:v>40299</c:v>
                </c:pt>
                <c:pt idx="53">
                  <c:v>40330</c:v>
                </c:pt>
                <c:pt idx="54">
                  <c:v>40360</c:v>
                </c:pt>
                <c:pt idx="55">
                  <c:v>40391</c:v>
                </c:pt>
                <c:pt idx="56">
                  <c:v>40422</c:v>
                </c:pt>
              </c:numCache>
            </c:numRef>
          </c:cat>
          <c:val>
            <c:numRef>
              <c:f>Timeline!$B$29:$BF$29</c:f>
              <c:numCache>
                <c:formatCode>0</c:formatCode>
                <c:ptCount val="57"/>
                <c:pt idx="0">
                  <c:v>91.5</c:v>
                </c:pt>
                <c:pt idx="1">
                  <c:v>99.9</c:v>
                </c:pt>
                <c:pt idx="2">
                  <c:v>146.80000000000001</c:v>
                </c:pt>
                <c:pt idx="3">
                  <c:v>72.7</c:v>
                </c:pt>
                <c:pt idx="4">
                  <c:v>121</c:v>
                </c:pt>
                <c:pt idx="5">
                  <c:v>45.9</c:v>
                </c:pt>
                <c:pt idx="6">
                  <c:v>51.6</c:v>
                </c:pt>
                <c:pt idx="7">
                  <c:v>81.900000000000006</c:v>
                </c:pt>
                <c:pt idx="8">
                  <c:v>54.2</c:v>
                </c:pt>
                <c:pt idx="9">
                  <c:v>100.3</c:v>
                </c:pt>
                <c:pt idx="10">
                  <c:v>120.7</c:v>
                </c:pt>
                <c:pt idx="11">
                  <c:v>136.80000000000001</c:v>
                </c:pt>
                <c:pt idx="12">
                  <c:v>214.3</c:v>
                </c:pt>
                <c:pt idx="13">
                  <c:v>129.4</c:v>
                </c:pt>
                <c:pt idx="14">
                  <c:v>107.7</c:v>
                </c:pt>
                <c:pt idx="15">
                  <c:v>58.5</c:v>
                </c:pt>
                <c:pt idx="16">
                  <c:v>118.9</c:v>
                </c:pt>
                <c:pt idx="17">
                  <c:v>70.3</c:v>
                </c:pt>
                <c:pt idx="18">
                  <c:v>93.8</c:v>
                </c:pt>
                <c:pt idx="19">
                  <c:v>40.1</c:v>
                </c:pt>
                <c:pt idx="20">
                  <c:v>47.4</c:v>
                </c:pt>
                <c:pt idx="21">
                  <c:v>53.5</c:v>
                </c:pt>
                <c:pt idx="22">
                  <c:v>111.3</c:v>
                </c:pt>
                <c:pt idx="23">
                  <c:v>138.1</c:v>
                </c:pt>
                <c:pt idx="24">
                  <c:v>143.19999999999999</c:v>
                </c:pt>
                <c:pt idx="25">
                  <c:v>113.9</c:v>
                </c:pt>
                <c:pt idx="26">
                  <c:v>165.9</c:v>
                </c:pt>
                <c:pt idx="27">
                  <c:v>70.7</c:v>
                </c:pt>
                <c:pt idx="28">
                  <c:v>71.8</c:v>
                </c:pt>
                <c:pt idx="29">
                  <c:v>35.5</c:v>
                </c:pt>
                <c:pt idx="30">
                  <c:v>55.9</c:v>
                </c:pt>
                <c:pt idx="31">
                  <c:v>61.9</c:v>
                </c:pt>
                <c:pt idx="32">
                  <c:v>66.7</c:v>
                </c:pt>
                <c:pt idx="33">
                  <c:v>79.3</c:v>
                </c:pt>
                <c:pt idx="34">
                  <c:v>99.3</c:v>
                </c:pt>
                <c:pt idx="35">
                  <c:v>118.8</c:v>
                </c:pt>
                <c:pt idx="36">
                  <c:v>69.900000000000006</c:v>
                </c:pt>
                <c:pt idx="37">
                  <c:v>77</c:v>
                </c:pt>
                <c:pt idx="38">
                  <c:v>117</c:v>
                </c:pt>
                <c:pt idx="39">
                  <c:v>64.8</c:v>
                </c:pt>
                <c:pt idx="40">
                  <c:v>63.3</c:v>
                </c:pt>
                <c:pt idx="41">
                  <c:v>67.3</c:v>
                </c:pt>
                <c:pt idx="42">
                  <c:v>72.400000000000006</c:v>
                </c:pt>
                <c:pt idx="43">
                  <c:v>44.8</c:v>
                </c:pt>
                <c:pt idx="44">
                  <c:v>51.9</c:v>
                </c:pt>
                <c:pt idx="45">
                  <c:v>79.400000000000006</c:v>
                </c:pt>
                <c:pt idx="46">
                  <c:v>126.2</c:v>
                </c:pt>
                <c:pt idx="47">
                  <c:v>102.8</c:v>
                </c:pt>
                <c:pt idx="48">
                  <c:v>37.800000000000004</c:v>
                </c:pt>
                <c:pt idx="49">
                  <c:v>92.6</c:v>
                </c:pt>
                <c:pt idx="50">
                  <c:v>131.1</c:v>
                </c:pt>
                <c:pt idx="51">
                  <c:v>55.6</c:v>
                </c:pt>
                <c:pt idx="52">
                  <c:v>63.5</c:v>
                </c:pt>
                <c:pt idx="53">
                  <c:v>40.9</c:v>
                </c:pt>
                <c:pt idx="54">
                  <c:v>35.1</c:v>
                </c:pt>
                <c:pt idx="55">
                  <c:v>87.7</c:v>
                </c:pt>
                <c:pt idx="56">
                  <c:v>50.2</c:v>
                </c:pt>
              </c:numCache>
            </c:numRef>
          </c:val>
        </c:ser>
        <c:ser>
          <c:idx val="25"/>
          <c:order val="24"/>
          <c:tx>
            <c:strRef>
              <c:f>Timeline!$A$30</c:f>
              <c:strCache>
                <c:ptCount val="1"/>
                <c:pt idx="0">
                  <c:v>Region 25</c:v>
                </c:pt>
              </c:strCache>
            </c:strRef>
          </c:tx>
          <c:spPr>
            <a:ln w="12700">
              <a:solidFill>
                <a:srgbClr val="339966"/>
              </a:solidFill>
              <a:prstDash val="solid"/>
            </a:ln>
          </c:spPr>
          <c:marker>
            <c:symbol val="none"/>
          </c:marker>
          <c:cat>
            <c:numRef>
              <c:f>Timeline!$B$4:$BF$4</c:f>
              <c:numCache>
                <c:formatCode>d\.m\.yy;@</c:formatCode>
                <c:ptCount val="57"/>
                <c:pt idx="0">
                  <c:v>38718</c:v>
                </c:pt>
                <c:pt idx="1">
                  <c:v>38749</c:v>
                </c:pt>
                <c:pt idx="2">
                  <c:v>38777</c:v>
                </c:pt>
                <c:pt idx="3">
                  <c:v>38808</c:v>
                </c:pt>
                <c:pt idx="4">
                  <c:v>38838</c:v>
                </c:pt>
                <c:pt idx="5">
                  <c:v>38869</c:v>
                </c:pt>
                <c:pt idx="6">
                  <c:v>38899</c:v>
                </c:pt>
                <c:pt idx="7">
                  <c:v>38930</c:v>
                </c:pt>
                <c:pt idx="8">
                  <c:v>38961</c:v>
                </c:pt>
                <c:pt idx="9">
                  <c:v>38991</c:v>
                </c:pt>
                <c:pt idx="10">
                  <c:v>39022</c:v>
                </c:pt>
                <c:pt idx="11">
                  <c:v>39052</c:v>
                </c:pt>
                <c:pt idx="12">
                  <c:v>39083</c:v>
                </c:pt>
                <c:pt idx="13">
                  <c:v>39114</c:v>
                </c:pt>
                <c:pt idx="14">
                  <c:v>39142</c:v>
                </c:pt>
                <c:pt idx="15">
                  <c:v>39173</c:v>
                </c:pt>
                <c:pt idx="16">
                  <c:v>39203</c:v>
                </c:pt>
                <c:pt idx="17">
                  <c:v>39234</c:v>
                </c:pt>
                <c:pt idx="18">
                  <c:v>39264</c:v>
                </c:pt>
                <c:pt idx="19">
                  <c:v>39295</c:v>
                </c:pt>
                <c:pt idx="20">
                  <c:v>39326</c:v>
                </c:pt>
                <c:pt idx="21">
                  <c:v>39356</c:v>
                </c:pt>
                <c:pt idx="22">
                  <c:v>39387</c:v>
                </c:pt>
                <c:pt idx="23">
                  <c:v>39417</c:v>
                </c:pt>
                <c:pt idx="24">
                  <c:v>39448</c:v>
                </c:pt>
                <c:pt idx="25">
                  <c:v>39479</c:v>
                </c:pt>
                <c:pt idx="26">
                  <c:v>39508</c:v>
                </c:pt>
                <c:pt idx="27">
                  <c:v>39539</c:v>
                </c:pt>
                <c:pt idx="28">
                  <c:v>39569</c:v>
                </c:pt>
                <c:pt idx="29">
                  <c:v>39600</c:v>
                </c:pt>
                <c:pt idx="30">
                  <c:v>39630</c:v>
                </c:pt>
                <c:pt idx="31">
                  <c:v>39661</c:v>
                </c:pt>
                <c:pt idx="32">
                  <c:v>39692</c:v>
                </c:pt>
                <c:pt idx="33">
                  <c:v>39722</c:v>
                </c:pt>
                <c:pt idx="34">
                  <c:v>39753</c:v>
                </c:pt>
                <c:pt idx="35">
                  <c:v>39783</c:v>
                </c:pt>
                <c:pt idx="36">
                  <c:v>39814</c:v>
                </c:pt>
                <c:pt idx="37">
                  <c:v>39845</c:v>
                </c:pt>
                <c:pt idx="38">
                  <c:v>39873</c:v>
                </c:pt>
                <c:pt idx="39">
                  <c:v>39904</c:v>
                </c:pt>
                <c:pt idx="40">
                  <c:v>39934</c:v>
                </c:pt>
                <c:pt idx="41">
                  <c:v>39965</c:v>
                </c:pt>
                <c:pt idx="42">
                  <c:v>39995</c:v>
                </c:pt>
                <c:pt idx="43">
                  <c:v>40026</c:v>
                </c:pt>
                <c:pt idx="44">
                  <c:v>40057</c:v>
                </c:pt>
                <c:pt idx="45">
                  <c:v>40087</c:v>
                </c:pt>
                <c:pt idx="46">
                  <c:v>40118</c:v>
                </c:pt>
                <c:pt idx="47">
                  <c:v>40148</c:v>
                </c:pt>
                <c:pt idx="48">
                  <c:v>40179</c:v>
                </c:pt>
                <c:pt idx="49">
                  <c:v>40210</c:v>
                </c:pt>
                <c:pt idx="50">
                  <c:v>40238</c:v>
                </c:pt>
                <c:pt idx="51">
                  <c:v>40269</c:v>
                </c:pt>
                <c:pt idx="52">
                  <c:v>40299</c:v>
                </c:pt>
                <c:pt idx="53">
                  <c:v>40330</c:v>
                </c:pt>
                <c:pt idx="54">
                  <c:v>40360</c:v>
                </c:pt>
                <c:pt idx="55">
                  <c:v>40391</c:v>
                </c:pt>
                <c:pt idx="56">
                  <c:v>40422</c:v>
                </c:pt>
              </c:numCache>
            </c:numRef>
          </c:cat>
          <c:val>
            <c:numRef>
              <c:f>Timeline!$B$30:$BF$30</c:f>
              <c:numCache>
                <c:formatCode>0</c:formatCode>
                <c:ptCount val="57"/>
                <c:pt idx="0">
                  <c:v>84.2</c:v>
                </c:pt>
                <c:pt idx="1">
                  <c:v>113</c:v>
                </c:pt>
                <c:pt idx="2">
                  <c:v>124</c:v>
                </c:pt>
                <c:pt idx="3">
                  <c:v>80.599999999999994</c:v>
                </c:pt>
                <c:pt idx="4">
                  <c:v>135.80000000000001</c:v>
                </c:pt>
                <c:pt idx="5">
                  <c:v>41.2</c:v>
                </c:pt>
                <c:pt idx="6">
                  <c:v>45.4</c:v>
                </c:pt>
                <c:pt idx="7">
                  <c:v>86.3</c:v>
                </c:pt>
                <c:pt idx="8">
                  <c:v>66.400000000000006</c:v>
                </c:pt>
                <c:pt idx="9">
                  <c:v>91.1</c:v>
                </c:pt>
                <c:pt idx="10">
                  <c:v>124.2</c:v>
                </c:pt>
                <c:pt idx="11">
                  <c:v>90.5</c:v>
                </c:pt>
                <c:pt idx="12">
                  <c:v>260.2</c:v>
                </c:pt>
                <c:pt idx="13">
                  <c:v>105</c:v>
                </c:pt>
                <c:pt idx="14">
                  <c:v>140.19999999999999</c:v>
                </c:pt>
                <c:pt idx="15">
                  <c:v>66.400000000000006</c:v>
                </c:pt>
                <c:pt idx="16">
                  <c:v>128.30000000000001</c:v>
                </c:pt>
                <c:pt idx="17">
                  <c:v>77.8</c:v>
                </c:pt>
                <c:pt idx="18">
                  <c:v>107.4</c:v>
                </c:pt>
                <c:pt idx="19">
                  <c:v>39.9</c:v>
                </c:pt>
                <c:pt idx="24">
                  <c:v>170.6</c:v>
                </c:pt>
                <c:pt idx="25">
                  <c:v>105.6</c:v>
                </c:pt>
                <c:pt idx="26">
                  <c:v>169</c:v>
                </c:pt>
                <c:pt idx="27">
                  <c:v>74.599999999999994</c:v>
                </c:pt>
                <c:pt idx="28">
                  <c:v>74.7</c:v>
                </c:pt>
                <c:pt idx="29">
                  <c:v>50</c:v>
                </c:pt>
                <c:pt idx="30">
                  <c:v>75.7</c:v>
                </c:pt>
                <c:pt idx="31">
                  <c:v>76.2</c:v>
                </c:pt>
                <c:pt idx="32">
                  <c:v>69.5</c:v>
                </c:pt>
                <c:pt idx="33">
                  <c:v>79.2</c:v>
                </c:pt>
                <c:pt idx="34">
                  <c:v>107.3</c:v>
                </c:pt>
                <c:pt idx="35">
                  <c:v>112.1</c:v>
                </c:pt>
                <c:pt idx="36">
                  <c:v>64.099999999999994</c:v>
                </c:pt>
                <c:pt idx="37">
                  <c:v>92.7</c:v>
                </c:pt>
                <c:pt idx="38">
                  <c:v>122.1</c:v>
                </c:pt>
                <c:pt idx="39">
                  <c:v>69.8</c:v>
                </c:pt>
                <c:pt idx="40">
                  <c:v>73.7</c:v>
                </c:pt>
                <c:pt idx="41">
                  <c:v>74.8</c:v>
                </c:pt>
                <c:pt idx="42">
                  <c:v>80.400000000000006</c:v>
                </c:pt>
                <c:pt idx="43">
                  <c:v>44.2</c:v>
                </c:pt>
                <c:pt idx="44">
                  <c:v>62.1</c:v>
                </c:pt>
                <c:pt idx="45">
                  <c:v>91.1</c:v>
                </c:pt>
                <c:pt idx="46">
                  <c:v>127.2</c:v>
                </c:pt>
                <c:pt idx="47">
                  <c:v>97.6</c:v>
                </c:pt>
                <c:pt idx="48">
                  <c:v>72.7</c:v>
                </c:pt>
                <c:pt idx="49">
                  <c:v>94.2</c:v>
                </c:pt>
                <c:pt idx="50">
                  <c:v>133.80000000000001</c:v>
                </c:pt>
                <c:pt idx="51">
                  <c:v>61.3</c:v>
                </c:pt>
                <c:pt idx="52">
                  <c:v>64.7</c:v>
                </c:pt>
                <c:pt idx="53">
                  <c:v>47.6</c:v>
                </c:pt>
                <c:pt idx="54">
                  <c:v>36.1</c:v>
                </c:pt>
                <c:pt idx="55">
                  <c:v>89.9</c:v>
                </c:pt>
                <c:pt idx="56">
                  <c:v>58.6</c:v>
                </c:pt>
              </c:numCache>
            </c:numRef>
          </c:val>
        </c:ser>
        <c:ser>
          <c:idx val="26"/>
          <c:order val="25"/>
          <c:tx>
            <c:strRef>
              <c:f>Timeline!$A$31</c:f>
              <c:strCache>
                <c:ptCount val="1"/>
                <c:pt idx="0">
                  <c:v>Mittelwert</c:v>
                </c:pt>
              </c:strCache>
            </c:strRef>
          </c:tx>
          <c:spPr>
            <a:ln w="25400">
              <a:solidFill>
                <a:srgbClr val="000000"/>
              </a:solidFill>
              <a:prstDash val="solid"/>
            </a:ln>
          </c:spPr>
          <c:marker>
            <c:symbol val="none"/>
          </c:marker>
          <c:trendline>
            <c:spPr>
              <a:ln w="28575">
                <a:solidFill>
                  <a:srgbClr val="FF0000"/>
                </a:solidFill>
              </a:ln>
            </c:spPr>
            <c:trendlineType val="linear"/>
          </c:trendline>
          <c:cat>
            <c:numRef>
              <c:f>Timeline!$B$4:$BF$4</c:f>
              <c:numCache>
                <c:formatCode>d\.m\.yy;@</c:formatCode>
                <c:ptCount val="57"/>
                <c:pt idx="0">
                  <c:v>38718</c:v>
                </c:pt>
                <c:pt idx="1">
                  <c:v>38749</c:v>
                </c:pt>
                <c:pt idx="2">
                  <c:v>38777</c:v>
                </c:pt>
                <c:pt idx="3">
                  <c:v>38808</c:v>
                </c:pt>
                <c:pt idx="4">
                  <c:v>38838</c:v>
                </c:pt>
                <c:pt idx="5">
                  <c:v>38869</c:v>
                </c:pt>
                <c:pt idx="6">
                  <c:v>38899</c:v>
                </c:pt>
                <c:pt idx="7">
                  <c:v>38930</c:v>
                </c:pt>
                <c:pt idx="8">
                  <c:v>38961</c:v>
                </c:pt>
                <c:pt idx="9">
                  <c:v>38991</c:v>
                </c:pt>
                <c:pt idx="10">
                  <c:v>39022</c:v>
                </c:pt>
                <c:pt idx="11">
                  <c:v>39052</c:v>
                </c:pt>
                <c:pt idx="12">
                  <c:v>39083</c:v>
                </c:pt>
                <c:pt idx="13">
                  <c:v>39114</c:v>
                </c:pt>
                <c:pt idx="14">
                  <c:v>39142</c:v>
                </c:pt>
                <c:pt idx="15">
                  <c:v>39173</c:v>
                </c:pt>
                <c:pt idx="16">
                  <c:v>39203</c:v>
                </c:pt>
                <c:pt idx="17">
                  <c:v>39234</c:v>
                </c:pt>
                <c:pt idx="18">
                  <c:v>39264</c:v>
                </c:pt>
                <c:pt idx="19">
                  <c:v>39295</c:v>
                </c:pt>
                <c:pt idx="20">
                  <c:v>39326</c:v>
                </c:pt>
                <c:pt idx="21">
                  <c:v>39356</c:v>
                </c:pt>
                <c:pt idx="22">
                  <c:v>39387</c:v>
                </c:pt>
                <c:pt idx="23">
                  <c:v>39417</c:v>
                </c:pt>
                <c:pt idx="24">
                  <c:v>39448</c:v>
                </c:pt>
                <c:pt idx="25">
                  <c:v>39479</c:v>
                </c:pt>
                <c:pt idx="26">
                  <c:v>39508</c:v>
                </c:pt>
                <c:pt idx="27">
                  <c:v>39539</c:v>
                </c:pt>
                <c:pt idx="28">
                  <c:v>39569</c:v>
                </c:pt>
                <c:pt idx="29">
                  <c:v>39600</c:v>
                </c:pt>
                <c:pt idx="30">
                  <c:v>39630</c:v>
                </c:pt>
                <c:pt idx="31">
                  <c:v>39661</c:v>
                </c:pt>
                <c:pt idx="32">
                  <c:v>39692</c:v>
                </c:pt>
                <c:pt idx="33">
                  <c:v>39722</c:v>
                </c:pt>
                <c:pt idx="34">
                  <c:v>39753</c:v>
                </c:pt>
                <c:pt idx="35">
                  <c:v>39783</c:v>
                </c:pt>
                <c:pt idx="36">
                  <c:v>39814</c:v>
                </c:pt>
                <c:pt idx="37">
                  <c:v>39845</c:v>
                </c:pt>
                <c:pt idx="38">
                  <c:v>39873</c:v>
                </c:pt>
                <c:pt idx="39">
                  <c:v>39904</c:v>
                </c:pt>
                <c:pt idx="40">
                  <c:v>39934</c:v>
                </c:pt>
                <c:pt idx="41">
                  <c:v>39965</c:v>
                </c:pt>
                <c:pt idx="42">
                  <c:v>39995</c:v>
                </c:pt>
                <c:pt idx="43">
                  <c:v>40026</c:v>
                </c:pt>
                <c:pt idx="44">
                  <c:v>40057</c:v>
                </c:pt>
                <c:pt idx="45">
                  <c:v>40087</c:v>
                </c:pt>
                <c:pt idx="46">
                  <c:v>40118</c:v>
                </c:pt>
                <c:pt idx="47">
                  <c:v>40148</c:v>
                </c:pt>
                <c:pt idx="48">
                  <c:v>40179</c:v>
                </c:pt>
                <c:pt idx="49">
                  <c:v>40210</c:v>
                </c:pt>
                <c:pt idx="50">
                  <c:v>40238</c:v>
                </c:pt>
                <c:pt idx="51">
                  <c:v>40269</c:v>
                </c:pt>
                <c:pt idx="52">
                  <c:v>40299</c:v>
                </c:pt>
                <c:pt idx="53">
                  <c:v>40330</c:v>
                </c:pt>
                <c:pt idx="54">
                  <c:v>40360</c:v>
                </c:pt>
                <c:pt idx="55">
                  <c:v>40391</c:v>
                </c:pt>
                <c:pt idx="56">
                  <c:v>40422</c:v>
                </c:pt>
              </c:numCache>
            </c:numRef>
          </c:cat>
          <c:val>
            <c:numRef>
              <c:f>Timeline!$B$31:$BF$31</c:f>
              <c:numCache>
                <c:formatCode>0</c:formatCode>
                <c:ptCount val="57"/>
                <c:pt idx="0">
                  <c:v>68.5</c:v>
                </c:pt>
                <c:pt idx="1">
                  <c:v>76.3</c:v>
                </c:pt>
                <c:pt idx="2">
                  <c:v>91.7</c:v>
                </c:pt>
                <c:pt idx="3">
                  <c:v>74.099999999999994</c:v>
                </c:pt>
                <c:pt idx="4">
                  <c:v>103.3</c:v>
                </c:pt>
                <c:pt idx="5">
                  <c:v>40</c:v>
                </c:pt>
                <c:pt idx="6">
                  <c:v>34.200000000000003</c:v>
                </c:pt>
                <c:pt idx="7">
                  <c:v>63.3</c:v>
                </c:pt>
                <c:pt idx="8">
                  <c:v>69.599999999999994</c:v>
                </c:pt>
                <c:pt idx="9">
                  <c:v>97.6</c:v>
                </c:pt>
                <c:pt idx="10">
                  <c:v>137.1</c:v>
                </c:pt>
                <c:pt idx="11">
                  <c:v>146.5</c:v>
                </c:pt>
                <c:pt idx="12">
                  <c:v>247.6</c:v>
                </c:pt>
                <c:pt idx="13">
                  <c:v>103.1</c:v>
                </c:pt>
                <c:pt idx="14">
                  <c:v>132.1</c:v>
                </c:pt>
                <c:pt idx="15">
                  <c:v>75.7</c:v>
                </c:pt>
                <c:pt idx="16">
                  <c:v>75.599999999999994</c:v>
                </c:pt>
                <c:pt idx="17">
                  <c:v>60.1</c:v>
                </c:pt>
                <c:pt idx="18">
                  <c:v>91.3</c:v>
                </c:pt>
                <c:pt idx="19">
                  <c:v>55.5</c:v>
                </c:pt>
                <c:pt idx="20">
                  <c:v>91.6</c:v>
                </c:pt>
                <c:pt idx="21">
                  <c:v>45.6</c:v>
                </c:pt>
                <c:pt idx="22">
                  <c:v>117</c:v>
                </c:pt>
                <c:pt idx="23">
                  <c:v>121.5</c:v>
                </c:pt>
                <c:pt idx="24">
                  <c:v>195</c:v>
                </c:pt>
                <c:pt idx="25">
                  <c:v>125.4</c:v>
                </c:pt>
                <c:pt idx="26">
                  <c:v>162.69999999999999</c:v>
                </c:pt>
                <c:pt idx="27">
                  <c:v>58.4</c:v>
                </c:pt>
                <c:pt idx="28">
                  <c:v>47.4</c:v>
                </c:pt>
                <c:pt idx="29">
                  <c:v>59.7</c:v>
                </c:pt>
                <c:pt idx="30">
                  <c:v>65.3</c:v>
                </c:pt>
                <c:pt idx="31">
                  <c:v>81.5</c:v>
                </c:pt>
                <c:pt idx="32">
                  <c:v>60</c:v>
                </c:pt>
                <c:pt idx="33">
                  <c:v>96.6</c:v>
                </c:pt>
                <c:pt idx="34">
                  <c:v>120.7</c:v>
                </c:pt>
                <c:pt idx="35">
                  <c:v>83.1</c:v>
                </c:pt>
                <c:pt idx="36">
                  <c:v>86.3</c:v>
                </c:pt>
                <c:pt idx="37">
                  <c:v>84.4</c:v>
                </c:pt>
                <c:pt idx="38">
                  <c:v>100.7</c:v>
                </c:pt>
                <c:pt idx="39">
                  <c:v>57.8</c:v>
                </c:pt>
                <c:pt idx="40">
                  <c:v>80.2</c:v>
                </c:pt>
                <c:pt idx="41">
                  <c:v>74.400000000000006</c:v>
                </c:pt>
                <c:pt idx="42">
                  <c:v>66.7</c:v>
                </c:pt>
                <c:pt idx="43">
                  <c:v>50.9</c:v>
                </c:pt>
                <c:pt idx="44">
                  <c:v>68.2</c:v>
                </c:pt>
                <c:pt idx="45">
                  <c:v>92.1</c:v>
                </c:pt>
                <c:pt idx="46">
                  <c:v>137.69999999999999</c:v>
                </c:pt>
                <c:pt idx="47">
                  <c:v>83.9</c:v>
                </c:pt>
                <c:pt idx="48">
                  <c:v>77.2</c:v>
                </c:pt>
                <c:pt idx="49">
                  <c:v>85.3</c:v>
                </c:pt>
                <c:pt idx="50">
                  <c:v>105.9</c:v>
                </c:pt>
                <c:pt idx="51">
                  <c:v>71.900000000000006</c:v>
                </c:pt>
                <c:pt idx="52">
                  <c:v>61.4</c:v>
                </c:pt>
                <c:pt idx="53">
                  <c:v>43.5</c:v>
                </c:pt>
                <c:pt idx="54">
                  <c:v>39.300000000000004</c:v>
                </c:pt>
                <c:pt idx="55">
                  <c:v>60.2</c:v>
                </c:pt>
                <c:pt idx="56">
                  <c:v>71.3</c:v>
                </c:pt>
              </c:numCache>
            </c:numRef>
          </c:val>
        </c:ser>
        <c:marker val="1"/>
        <c:axId val="165328384"/>
        <c:axId val="165329920"/>
      </c:lineChart>
      <c:dateAx>
        <c:axId val="165328384"/>
        <c:scaling>
          <c:orientation val="minMax"/>
        </c:scaling>
        <c:axPos val="b"/>
        <c:numFmt formatCode="mmm\-yy" sourceLinked="0"/>
        <c:tickLblPos val="nextTo"/>
        <c:spPr>
          <a:ln w="3175">
            <a:solidFill>
              <a:srgbClr val="000000"/>
            </a:solidFill>
            <a:prstDash val="solid"/>
          </a:ln>
        </c:spPr>
        <c:txPr>
          <a:bodyPr rot="-2700000" vert="horz"/>
          <a:lstStyle/>
          <a:p>
            <a:pPr>
              <a:defRPr sz="800" b="0" i="0" u="none" strike="noStrike" baseline="0">
                <a:solidFill>
                  <a:srgbClr val="000000"/>
                </a:solidFill>
                <a:latin typeface="Arial"/>
                <a:ea typeface="Arial"/>
                <a:cs typeface="Arial"/>
              </a:defRPr>
            </a:pPr>
            <a:endParaRPr lang="en-US"/>
          </a:p>
        </c:txPr>
        <c:crossAx val="165329920"/>
        <c:crosses val="autoZero"/>
        <c:auto val="1"/>
        <c:lblOffset val="100"/>
        <c:baseTimeUnit val="months"/>
        <c:majorUnit val="2"/>
        <c:majorTimeUnit val="months"/>
        <c:minorUnit val="1"/>
        <c:minorTimeUnit val="months"/>
      </c:dateAx>
      <c:valAx>
        <c:axId val="165329920"/>
        <c:scaling>
          <c:orientation val="minMax"/>
        </c:scaling>
        <c:axPos val="l"/>
        <c:majorGridlines>
          <c:spPr>
            <a:ln w="3175">
              <a:solidFill>
                <a:srgbClr val="000000"/>
              </a:solidFill>
              <a:prstDash val="solid"/>
            </a:ln>
          </c:spPr>
        </c:majorGridlines>
        <c:numFmt formatCode="0" sourceLinked="1"/>
        <c:tickLblPos val="nextTo"/>
        <c:spPr>
          <a:ln w="3175">
            <a:solidFill>
              <a:srgbClr val="000000"/>
            </a:solidFill>
            <a:prstDash val="solid"/>
          </a:ln>
        </c:spPr>
        <c:txPr>
          <a:bodyPr rot="0" vert="horz"/>
          <a:lstStyle/>
          <a:p>
            <a:pPr>
              <a:defRPr sz="800" b="0" i="0" u="none" strike="noStrike" baseline="0">
                <a:solidFill>
                  <a:srgbClr val="000000"/>
                </a:solidFill>
                <a:latin typeface="Arial"/>
                <a:ea typeface="Arial"/>
                <a:cs typeface="Arial"/>
              </a:defRPr>
            </a:pPr>
            <a:endParaRPr lang="en-US"/>
          </a:p>
        </c:txPr>
        <c:crossAx val="165328384"/>
        <c:crosses val="autoZero"/>
        <c:crossBetween val="between"/>
      </c:valAx>
      <c:spPr>
        <a:noFill/>
        <a:ln w="25400">
          <a:noFill/>
        </a:ln>
      </c:spPr>
    </c:plotArea>
    <c:plotVisOnly val="1"/>
    <c:dispBlanksAs val="gap"/>
  </c:chart>
  <c:spPr>
    <a:solidFill>
      <a:srgbClr val="FFFFFF"/>
    </a:solidFill>
    <a:ln w="3175">
      <a:solidFill>
        <a:srgbClr val="000000"/>
      </a:solidFill>
      <a:prstDash val="solid"/>
    </a:ln>
  </c:spPr>
  <c:txPr>
    <a:bodyPr/>
    <a:lstStyle/>
    <a:p>
      <a:pPr>
        <a:defRPr sz="800" b="0" i="0" u="none" strike="noStrike" baseline="0">
          <a:solidFill>
            <a:srgbClr val="000000"/>
          </a:solidFill>
          <a:latin typeface="Arial"/>
          <a:ea typeface="Arial"/>
          <a:cs typeface="Arial"/>
        </a:defRPr>
      </a:pPr>
      <a:endParaRPr lang="en-US"/>
    </a:p>
  </c:txPr>
  <c:externalData r:id="rId2"/>
</c:chartSpace>
</file>

<file path=ppt/diagrams/colors1.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38D87D3-1C18-4991-9E70-8C8BC5671FCA}" type="doc">
      <dgm:prSet loTypeId="urn:microsoft.com/office/officeart/2005/8/layout/vList5" loCatId="list" qsTypeId="urn:microsoft.com/office/officeart/2005/8/quickstyle/simple1#1" qsCatId="simple" csTypeId="urn:microsoft.com/office/officeart/2005/8/colors/accent6_5" csCatId="accent6" phldr="1"/>
      <dgm:spPr/>
      <dgm:t>
        <a:bodyPr/>
        <a:lstStyle/>
        <a:p>
          <a:endParaRPr lang="en-US"/>
        </a:p>
      </dgm:t>
    </dgm:pt>
    <dgm:pt modelId="{89FE2645-BBE6-4933-AB88-1A94C8822BA5}">
      <dgm:prSet phldrT="[Text]" custT="1"/>
      <dgm:spPr/>
      <dgm:t>
        <a:bodyPr/>
        <a:lstStyle/>
        <a:p>
          <a:r>
            <a:rPr lang="en-US" sz="1800" noProof="0" dirty="0" smtClean="0"/>
            <a:t>Silicon</a:t>
          </a:r>
          <a:endParaRPr lang="en-US" sz="1800" noProof="0" dirty="0"/>
        </a:p>
      </dgm:t>
    </dgm:pt>
    <dgm:pt modelId="{882AD624-2B90-40ED-B378-3E8487A43EB5}" type="parTrans" cxnId="{2B7E4C65-1CB7-4EC1-9311-5E3C43043436}">
      <dgm:prSet/>
      <dgm:spPr/>
      <dgm:t>
        <a:bodyPr/>
        <a:lstStyle/>
        <a:p>
          <a:endParaRPr lang="en-US" sz="1800" noProof="0"/>
        </a:p>
      </dgm:t>
    </dgm:pt>
    <dgm:pt modelId="{C97FE166-AC37-4CC7-8C79-8DA02EF57453}" type="sibTrans" cxnId="{2B7E4C65-1CB7-4EC1-9311-5E3C43043436}">
      <dgm:prSet/>
      <dgm:spPr/>
      <dgm:t>
        <a:bodyPr/>
        <a:lstStyle/>
        <a:p>
          <a:endParaRPr lang="en-US" sz="1800" noProof="0"/>
        </a:p>
      </dgm:t>
    </dgm:pt>
    <dgm:pt modelId="{8DB46347-28BB-4639-883A-B3206D34AA18}">
      <dgm:prSet phldrT="[Text]" custT="1"/>
      <dgm:spPr/>
      <dgm:t>
        <a:bodyPr/>
        <a:lstStyle/>
        <a:p>
          <a:r>
            <a:rPr lang="en-US" sz="1800" noProof="0" dirty="0" smtClean="0"/>
            <a:t>Ingot</a:t>
          </a:r>
          <a:endParaRPr lang="en-US" sz="1800" noProof="0" dirty="0"/>
        </a:p>
      </dgm:t>
    </dgm:pt>
    <dgm:pt modelId="{3F5BF2D7-1763-4EEE-BA48-D4BE2BB52535}" type="parTrans" cxnId="{D3A89DB7-EE1C-400D-9FAB-09940BE022FF}">
      <dgm:prSet/>
      <dgm:spPr/>
      <dgm:t>
        <a:bodyPr/>
        <a:lstStyle/>
        <a:p>
          <a:endParaRPr lang="en-US" sz="1800" noProof="0"/>
        </a:p>
      </dgm:t>
    </dgm:pt>
    <dgm:pt modelId="{29E90918-2140-479C-B560-AAB0CABF78A7}" type="sibTrans" cxnId="{D3A89DB7-EE1C-400D-9FAB-09940BE022FF}">
      <dgm:prSet/>
      <dgm:spPr/>
      <dgm:t>
        <a:bodyPr/>
        <a:lstStyle/>
        <a:p>
          <a:endParaRPr lang="en-US" sz="1800" noProof="0"/>
        </a:p>
      </dgm:t>
    </dgm:pt>
    <dgm:pt modelId="{4685A60A-BCC8-48D5-A836-ED9757D7BE65}">
      <dgm:prSet phldrT="[Text]" custT="1"/>
      <dgm:spPr/>
      <dgm:t>
        <a:bodyPr/>
        <a:lstStyle/>
        <a:p>
          <a:r>
            <a:rPr lang="en-US" sz="1800" noProof="0" dirty="0" smtClean="0"/>
            <a:t>Wafer</a:t>
          </a:r>
          <a:endParaRPr lang="en-US" sz="1800" noProof="0" dirty="0"/>
        </a:p>
      </dgm:t>
    </dgm:pt>
    <dgm:pt modelId="{765095A2-0069-465E-9EFD-46095C1D5B18}" type="parTrans" cxnId="{10DBBD8C-2BC9-47F6-A116-4DD26A4F5412}">
      <dgm:prSet/>
      <dgm:spPr/>
      <dgm:t>
        <a:bodyPr/>
        <a:lstStyle/>
        <a:p>
          <a:endParaRPr lang="en-US" sz="1800" noProof="0"/>
        </a:p>
      </dgm:t>
    </dgm:pt>
    <dgm:pt modelId="{87ED8A7B-4C5A-461B-9685-BB72A866CB7E}" type="sibTrans" cxnId="{10DBBD8C-2BC9-47F6-A116-4DD26A4F5412}">
      <dgm:prSet/>
      <dgm:spPr/>
      <dgm:t>
        <a:bodyPr/>
        <a:lstStyle/>
        <a:p>
          <a:endParaRPr lang="en-US" sz="1800" noProof="0"/>
        </a:p>
      </dgm:t>
    </dgm:pt>
    <dgm:pt modelId="{0DECEDB4-DF4B-494E-986D-1F51D99658B0}">
      <dgm:prSet phldrT="[Text]" custT="1"/>
      <dgm:spPr/>
      <dgm:t>
        <a:bodyPr/>
        <a:lstStyle/>
        <a:p>
          <a:r>
            <a:rPr lang="en-US" sz="1800" noProof="0" dirty="0" smtClean="0"/>
            <a:t>Cell</a:t>
          </a:r>
          <a:endParaRPr lang="en-US" sz="1800" noProof="0" dirty="0"/>
        </a:p>
      </dgm:t>
    </dgm:pt>
    <dgm:pt modelId="{21891DE7-87EE-49CC-AA6A-C8DBDE90226B}" type="parTrans" cxnId="{B66A4770-1783-424D-857E-6F9B79C54068}">
      <dgm:prSet/>
      <dgm:spPr/>
      <dgm:t>
        <a:bodyPr/>
        <a:lstStyle/>
        <a:p>
          <a:endParaRPr lang="en-US" sz="1800" noProof="0"/>
        </a:p>
      </dgm:t>
    </dgm:pt>
    <dgm:pt modelId="{190CB5E9-BB4A-4779-9D3E-DBED07DA4D90}" type="sibTrans" cxnId="{B66A4770-1783-424D-857E-6F9B79C54068}">
      <dgm:prSet/>
      <dgm:spPr/>
      <dgm:t>
        <a:bodyPr/>
        <a:lstStyle/>
        <a:p>
          <a:endParaRPr lang="en-US" sz="1800" noProof="0"/>
        </a:p>
      </dgm:t>
    </dgm:pt>
    <dgm:pt modelId="{37967F2A-88EA-43CD-BF89-1999FAB984ED}">
      <dgm:prSet phldrT="[Text]" custT="1"/>
      <dgm:spPr/>
      <dgm:t>
        <a:bodyPr/>
        <a:lstStyle/>
        <a:p>
          <a:r>
            <a:rPr lang="en-US" sz="1800" noProof="0" dirty="0" smtClean="0"/>
            <a:t>Module</a:t>
          </a:r>
          <a:endParaRPr lang="en-US" sz="1800" noProof="0" dirty="0"/>
        </a:p>
      </dgm:t>
    </dgm:pt>
    <dgm:pt modelId="{6ADD3638-5427-4109-8AC8-98E25E7DD789}" type="parTrans" cxnId="{43F2DFF9-EA0D-4E27-BC46-70DEE735242E}">
      <dgm:prSet/>
      <dgm:spPr/>
      <dgm:t>
        <a:bodyPr/>
        <a:lstStyle/>
        <a:p>
          <a:endParaRPr lang="en-US" sz="1800" noProof="0"/>
        </a:p>
      </dgm:t>
    </dgm:pt>
    <dgm:pt modelId="{8E8FB20E-A0E1-41E4-A6AA-EAC48232717D}" type="sibTrans" cxnId="{43F2DFF9-EA0D-4E27-BC46-70DEE735242E}">
      <dgm:prSet/>
      <dgm:spPr/>
      <dgm:t>
        <a:bodyPr/>
        <a:lstStyle/>
        <a:p>
          <a:endParaRPr lang="en-US" sz="1800" noProof="0"/>
        </a:p>
      </dgm:t>
    </dgm:pt>
    <dgm:pt modelId="{8F1B6645-7223-4BEE-9C17-B60EC4C25CEC}" type="pres">
      <dgm:prSet presAssocID="{838D87D3-1C18-4991-9E70-8C8BC5671FCA}" presName="Name0" presStyleCnt="0">
        <dgm:presLayoutVars>
          <dgm:dir/>
          <dgm:animLvl val="lvl"/>
          <dgm:resizeHandles val="exact"/>
        </dgm:presLayoutVars>
      </dgm:prSet>
      <dgm:spPr/>
      <dgm:t>
        <a:bodyPr/>
        <a:lstStyle/>
        <a:p>
          <a:endParaRPr lang="en-US"/>
        </a:p>
      </dgm:t>
    </dgm:pt>
    <dgm:pt modelId="{3CB3EF1C-2E09-4867-9823-9141E2612F96}" type="pres">
      <dgm:prSet presAssocID="{89FE2645-BBE6-4933-AB88-1A94C8822BA5}" presName="linNode" presStyleCnt="0"/>
      <dgm:spPr/>
      <dgm:t>
        <a:bodyPr/>
        <a:lstStyle/>
        <a:p>
          <a:endParaRPr lang="en-GB"/>
        </a:p>
      </dgm:t>
    </dgm:pt>
    <dgm:pt modelId="{7670EC3F-8105-45DF-966A-7ECDA4569D8A}" type="pres">
      <dgm:prSet presAssocID="{89FE2645-BBE6-4933-AB88-1A94C8822BA5}" presName="parentText" presStyleLbl="node1" presStyleIdx="0" presStyleCnt="5">
        <dgm:presLayoutVars>
          <dgm:chMax val="1"/>
          <dgm:bulletEnabled val="1"/>
        </dgm:presLayoutVars>
      </dgm:prSet>
      <dgm:spPr/>
      <dgm:t>
        <a:bodyPr/>
        <a:lstStyle/>
        <a:p>
          <a:endParaRPr lang="en-US"/>
        </a:p>
      </dgm:t>
    </dgm:pt>
    <dgm:pt modelId="{8EE297B0-934F-40B6-B39E-653C94057B31}" type="pres">
      <dgm:prSet presAssocID="{C97FE166-AC37-4CC7-8C79-8DA02EF57453}" presName="sp" presStyleCnt="0"/>
      <dgm:spPr/>
      <dgm:t>
        <a:bodyPr/>
        <a:lstStyle/>
        <a:p>
          <a:endParaRPr lang="en-GB"/>
        </a:p>
      </dgm:t>
    </dgm:pt>
    <dgm:pt modelId="{11623AA1-E5C0-4E8F-8137-6130ECC8CE29}" type="pres">
      <dgm:prSet presAssocID="{8DB46347-28BB-4639-883A-B3206D34AA18}" presName="linNode" presStyleCnt="0"/>
      <dgm:spPr/>
      <dgm:t>
        <a:bodyPr/>
        <a:lstStyle/>
        <a:p>
          <a:endParaRPr lang="en-GB"/>
        </a:p>
      </dgm:t>
    </dgm:pt>
    <dgm:pt modelId="{09B2EBC9-1215-48AD-996B-D7E506284BB2}" type="pres">
      <dgm:prSet presAssocID="{8DB46347-28BB-4639-883A-B3206D34AA18}" presName="parentText" presStyleLbl="node1" presStyleIdx="1" presStyleCnt="5">
        <dgm:presLayoutVars>
          <dgm:chMax val="1"/>
          <dgm:bulletEnabled val="1"/>
        </dgm:presLayoutVars>
      </dgm:prSet>
      <dgm:spPr/>
      <dgm:t>
        <a:bodyPr/>
        <a:lstStyle/>
        <a:p>
          <a:endParaRPr lang="en-US"/>
        </a:p>
      </dgm:t>
    </dgm:pt>
    <dgm:pt modelId="{2DC1491E-0F4D-43FF-858F-D7C55CB71CE2}" type="pres">
      <dgm:prSet presAssocID="{29E90918-2140-479C-B560-AAB0CABF78A7}" presName="sp" presStyleCnt="0"/>
      <dgm:spPr/>
      <dgm:t>
        <a:bodyPr/>
        <a:lstStyle/>
        <a:p>
          <a:endParaRPr lang="en-GB"/>
        </a:p>
      </dgm:t>
    </dgm:pt>
    <dgm:pt modelId="{2F9E7997-F174-4DBE-9D80-C69E4EF2136E}" type="pres">
      <dgm:prSet presAssocID="{4685A60A-BCC8-48D5-A836-ED9757D7BE65}" presName="linNode" presStyleCnt="0"/>
      <dgm:spPr/>
      <dgm:t>
        <a:bodyPr/>
        <a:lstStyle/>
        <a:p>
          <a:endParaRPr lang="en-GB"/>
        </a:p>
      </dgm:t>
    </dgm:pt>
    <dgm:pt modelId="{5042F1B8-6237-4788-AC79-A37301897D13}" type="pres">
      <dgm:prSet presAssocID="{4685A60A-BCC8-48D5-A836-ED9757D7BE65}" presName="parentText" presStyleLbl="node1" presStyleIdx="2" presStyleCnt="5">
        <dgm:presLayoutVars>
          <dgm:chMax val="1"/>
          <dgm:bulletEnabled val="1"/>
        </dgm:presLayoutVars>
      </dgm:prSet>
      <dgm:spPr/>
      <dgm:t>
        <a:bodyPr/>
        <a:lstStyle/>
        <a:p>
          <a:endParaRPr lang="en-US"/>
        </a:p>
      </dgm:t>
    </dgm:pt>
    <dgm:pt modelId="{F91EEE93-8E89-4043-A5B3-C1C71E1B9301}" type="pres">
      <dgm:prSet presAssocID="{87ED8A7B-4C5A-461B-9685-BB72A866CB7E}" presName="sp" presStyleCnt="0"/>
      <dgm:spPr/>
      <dgm:t>
        <a:bodyPr/>
        <a:lstStyle/>
        <a:p>
          <a:endParaRPr lang="en-GB"/>
        </a:p>
      </dgm:t>
    </dgm:pt>
    <dgm:pt modelId="{CA592BA4-23E0-4889-9F40-E2265169C34B}" type="pres">
      <dgm:prSet presAssocID="{0DECEDB4-DF4B-494E-986D-1F51D99658B0}" presName="linNode" presStyleCnt="0"/>
      <dgm:spPr/>
      <dgm:t>
        <a:bodyPr/>
        <a:lstStyle/>
        <a:p>
          <a:endParaRPr lang="en-GB"/>
        </a:p>
      </dgm:t>
    </dgm:pt>
    <dgm:pt modelId="{D32A05F4-7DF4-4A87-AC97-693B810DC289}" type="pres">
      <dgm:prSet presAssocID="{0DECEDB4-DF4B-494E-986D-1F51D99658B0}" presName="parentText" presStyleLbl="node1" presStyleIdx="3" presStyleCnt="5">
        <dgm:presLayoutVars>
          <dgm:chMax val="1"/>
          <dgm:bulletEnabled val="1"/>
        </dgm:presLayoutVars>
      </dgm:prSet>
      <dgm:spPr/>
      <dgm:t>
        <a:bodyPr/>
        <a:lstStyle/>
        <a:p>
          <a:endParaRPr lang="en-US"/>
        </a:p>
      </dgm:t>
    </dgm:pt>
    <dgm:pt modelId="{F9EA8E1D-6E45-4C77-AEC5-992768611E2F}" type="pres">
      <dgm:prSet presAssocID="{190CB5E9-BB4A-4779-9D3E-DBED07DA4D90}" presName="sp" presStyleCnt="0"/>
      <dgm:spPr/>
      <dgm:t>
        <a:bodyPr/>
        <a:lstStyle/>
        <a:p>
          <a:endParaRPr lang="en-GB"/>
        </a:p>
      </dgm:t>
    </dgm:pt>
    <dgm:pt modelId="{D9E787C1-B59B-4912-84F9-93E5C9B1900D}" type="pres">
      <dgm:prSet presAssocID="{37967F2A-88EA-43CD-BF89-1999FAB984ED}" presName="linNode" presStyleCnt="0"/>
      <dgm:spPr/>
      <dgm:t>
        <a:bodyPr/>
        <a:lstStyle/>
        <a:p>
          <a:endParaRPr lang="en-GB"/>
        </a:p>
      </dgm:t>
    </dgm:pt>
    <dgm:pt modelId="{D0556B7F-177A-4ED8-A1CF-48DFC9B396D3}" type="pres">
      <dgm:prSet presAssocID="{37967F2A-88EA-43CD-BF89-1999FAB984ED}" presName="parentText" presStyleLbl="node1" presStyleIdx="4" presStyleCnt="5">
        <dgm:presLayoutVars>
          <dgm:chMax val="1"/>
          <dgm:bulletEnabled val="1"/>
        </dgm:presLayoutVars>
      </dgm:prSet>
      <dgm:spPr/>
      <dgm:t>
        <a:bodyPr/>
        <a:lstStyle/>
        <a:p>
          <a:endParaRPr lang="en-US"/>
        </a:p>
      </dgm:t>
    </dgm:pt>
  </dgm:ptLst>
  <dgm:cxnLst>
    <dgm:cxn modelId="{C5DC9C35-946A-4E7D-A0D1-9A53F213A991}" type="presOf" srcId="{37967F2A-88EA-43CD-BF89-1999FAB984ED}" destId="{D0556B7F-177A-4ED8-A1CF-48DFC9B396D3}" srcOrd="0" destOrd="0" presId="urn:microsoft.com/office/officeart/2005/8/layout/vList5"/>
    <dgm:cxn modelId="{2B7E4C65-1CB7-4EC1-9311-5E3C43043436}" srcId="{838D87D3-1C18-4991-9E70-8C8BC5671FCA}" destId="{89FE2645-BBE6-4933-AB88-1A94C8822BA5}" srcOrd="0" destOrd="0" parTransId="{882AD624-2B90-40ED-B378-3E8487A43EB5}" sibTransId="{C97FE166-AC37-4CC7-8C79-8DA02EF57453}"/>
    <dgm:cxn modelId="{10DBBD8C-2BC9-47F6-A116-4DD26A4F5412}" srcId="{838D87D3-1C18-4991-9E70-8C8BC5671FCA}" destId="{4685A60A-BCC8-48D5-A836-ED9757D7BE65}" srcOrd="2" destOrd="0" parTransId="{765095A2-0069-465E-9EFD-46095C1D5B18}" sibTransId="{87ED8A7B-4C5A-461B-9685-BB72A866CB7E}"/>
    <dgm:cxn modelId="{43F2DFF9-EA0D-4E27-BC46-70DEE735242E}" srcId="{838D87D3-1C18-4991-9E70-8C8BC5671FCA}" destId="{37967F2A-88EA-43CD-BF89-1999FAB984ED}" srcOrd="4" destOrd="0" parTransId="{6ADD3638-5427-4109-8AC8-98E25E7DD789}" sibTransId="{8E8FB20E-A0E1-41E4-A6AA-EAC48232717D}"/>
    <dgm:cxn modelId="{B66A4770-1783-424D-857E-6F9B79C54068}" srcId="{838D87D3-1C18-4991-9E70-8C8BC5671FCA}" destId="{0DECEDB4-DF4B-494E-986D-1F51D99658B0}" srcOrd="3" destOrd="0" parTransId="{21891DE7-87EE-49CC-AA6A-C8DBDE90226B}" sibTransId="{190CB5E9-BB4A-4779-9D3E-DBED07DA4D90}"/>
    <dgm:cxn modelId="{98CCC99E-232B-494A-AC9F-16B8FA5F4D93}" type="presOf" srcId="{8DB46347-28BB-4639-883A-B3206D34AA18}" destId="{09B2EBC9-1215-48AD-996B-D7E506284BB2}" srcOrd="0" destOrd="0" presId="urn:microsoft.com/office/officeart/2005/8/layout/vList5"/>
    <dgm:cxn modelId="{222B64AF-302C-44A8-8A5D-67274B1B9413}" type="presOf" srcId="{89FE2645-BBE6-4933-AB88-1A94C8822BA5}" destId="{7670EC3F-8105-45DF-966A-7ECDA4569D8A}" srcOrd="0" destOrd="0" presId="urn:microsoft.com/office/officeart/2005/8/layout/vList5"/>
    <dgm:cxn modelId="{98577A5E-DCFB-407B-9E7B-3265B5180C8C}" type="presOf" srcId="{0DECEDB4-DF4B-494E-986D-1F51D99658B0}" destId="{D32A05F4-7DF4-4A87-AC97-693B810DC289}" srcOrd="0" destOrd="0" presId="urn:microsoft.com/office/officeart/2005/8/layout/vList5"/>
    <dgm:cxn modelId="{1AC57F54-02AB-47D8-9B55-45D5C4ADFAD7}" type="presOf" srcId="{4685A60A-BCC8-48D5-A836-ED9757D7BE65}" destId="{5042F1B8-6237-4788-AC79-A37301897D13}" srcOrd="0" destOrd="0" presId="urn:microsoft.com/office/officeart/2005/8/layout/vList5"/>
    <dgm:cxn modelId="{D3A89DB7-EE1C-400D-9FAB-09940BE022FF}" srcId="{838D87D3-1C18-4991-9E70-8C8BC5671FCA}" destId="{8DB46347-28BB-4639-883A-B3206D34AA18}" srcOrd="1" destOrd="0" parTransId="{3F5BF2D7-1763-4EEE-BA48-D4BE2BB52535}" sibTransId="{29E90918-2140-479C-B560-AAB0CABF78A7}"/>
    <dgm:cxn modelId="{7674A031-85A8-450A-9A3E-D282A7F0A42E}" type="presOf" srcId="{838D87D3-1C18-4991-9E70-8C8BC5671FCA}" destId="{8F1B6645-7223-4BEE-9C17-B60EC4C25CEC}" srcOrd="0" destOrd="0" presId="urn:microsoft.com/office/officeart/2005/8/layout/vList5"/>
    <dgm:cxn modelId="{BEE36F1B-DD25-4DD0-B56B-3EAB08308ACD}" type="presParOf" srcId="{8F1B6645-7223-4BEE-9C17-B60EC4C25CEC}" destId="{3CB3EF1C-2E09-4867-9823-9141E2612F96}" srcOrd="0" destOrd="0" presId="urn:microsoft.com/office/officeart/2005/8/layout/vList5"/>
    <dgm:cxn modelId="{4145056C-D790-4174-A65E-C051B8800AC6}" type="presParOf" srcId="{3CB3EF1C-2E09-4867-9823-9141E2612F96}" destId="{7670EC3F-8105-45DF-966A-7ECDA4569D8A}" srcOrd="0" destOrd="0" presId="urn:microsoft.com/office/officeart/2005/8/layout/vList5"/>
    <dgm:cxn modelId="{D080C934-229F-4DDA-BF4B-600CD640D687}" type="presParOf" srcId="{8F1B6645-7223-4BEE-9C17-B60EC4C25CEC}" destId="{8EE297B0-934F-40B6-B39E-653C94057B31}" srcOrd="1" destOrd="0" presId="urn:microsoft.com/office/officeart/2005/8/layout/vList5"/>
    <dgm:cxn modelId="{5571E4CF-2850-4F09-9BFE-B7BFCF7235D1}" type="presParOf" srcId="{8F1B6645-7223-4BEE-9C17-B60EC4C25CEC}" destId="{11623AA1-E5C0-4E8F-8137-6130ECC8CE29}" srcOrd="2" destOrd="0" presId="urn:microsoft.com/office/officeart/2005/8/layout/vList5"/>
    <dgm:cxn modelId="{DF2BFBD6-7777-4011-A748-6A36D9546533}" type="presParOf" srcId="{11623AA1-E5C0-4E8F-8137-6130ECC8CE29}" destId="{09B2EBC9-1215-48AD-996B-D7E506284BB2}" srcOrd="0" destOrd="0" presId="urn:microsoft.com/office/officeart/2005/8/layout/vList5"/>
    <dgm:cxn modelId="{328B5FB5-538C-4DAB-9FCB-7B0A2E19F35E}" type="presParOf" srcId="{8F1B6645-7223-4BEE-9C17-B60EC4C25CEC}" destId="{2DC1491E-0F4D-43FF-858F-D7C55CB71CE2}" srcOrd="3" destOrd="0" presId="urn:microsoft.com/office/officeart/2005/8/layout/vList5"/>
    <dgm:cxn modelId="{E97F4462-71B2-4198-8112-0B47B8CB62FE}" type="presParOf" srcId="{8F1B6645-7223-4BEE-9C17-B60EC4C25CEC}" destId="{2F9E7997-F174-4DBE-9D80-C69E4EF2136E}" srcOrd="4" destOrd="0" presId="urn:microsoft.com/office/officeart/2005/8/layout/vList5"/>
    <dgm:cxn modelId="{4361E1DF-5BE1-4BA3-8C24-AEE9E4887622}" type="presParOf" srcId="{2F9E7997-F174-4DBE-9D80-C69E4EF2136E}" destId="{5042F1B8-6237-4788-AC79-A37301897D13}" srcOrd="0" destOrd="0" presId="urn:microsoft.com/office/officeart/2005/8/layout/vList5"/>
    <dgm:cxn modelId="{D5D4A7E0-1086-455B-97EE-AA6C78D71984}" type="presParOf" srcId="{8F1B6645-7223-4BEE-9C17-B60EC4C25CEC}" destId="{F91EEE93-8E89-4043-A5B3-C1C71E1B9301}" srcOrd="5" destOrd="0" presId="urn:microsoft.com/office/officeart/2005/8/layout/vList5"/>
    <dgm:cxn modelId="{FEB90370-3874-49B2-954A-97CDDD3D5A21}" type="presParOf" srcId="{8F1B6645-7223-4BEE-9C17-B60EC4C25CEC}" destId="{CA592BA4-23E0-4889-9F40-E2265169C34B}" srcOrd="6" destOrd="0" presId="urn:microsoft.com/office/officeart/2005/8/layout/vList5"/>
    <dgm:cxn modelId="{8479C5CE-500C-471A-A70E-E0F80920CC28}" type="presParOf" srcId="{CA592BA4-23E0-4889-9F40-E2265169C34B}" destId="{D32A05F4-7DF4-4A87-AC97-693B810DC289}" srcOrd="0" destOrd="0" presId="urn:microsoft.com/office/officeart/2005/8/layout/vList5"/>
    <dgm:cxn modelId="{F6C3E8BA-1AFD-4325-BABB-342A9435BE6A}" type="presParOf" srcId="{8F1B6645-7223-4BEE-9C17-B60EC4C25CEC}" destId="{F9EA8E1D-6E45-4C77-AEC5-992768611E2F}" srcOrd="7" destOrd="0" presId="urn:microsoft.com/office/officeart/2005/8/layout/vList5"/>
    <dgm:cxn modelId="{51813F8E-12CD-490E-AFDC-A832DC7CEDB7}" type="presParOf" srcId="{8F1B6645-7223-4BEE-9C17-B60EC4C25CEC}" destId="{D9E787C1-B59B-4912-84F9-93E5C9B1900D}" srcOrd="8" destOrd="0" presId="urn:microsoft.com/office/officeart/2005/8/layout/vList5"/>
    <dgm:cxn modelId="{410A7233-DF1D-48C2-B815-E6644BECBCEC}" type="presParOf" srcId="{D9E787C1-B59B-4912-84F9-93E5C9B1900D}" destId="{D0556B7F-177A-4ED8-A1CF-48DFC9B396D3}" srcOrd="0" destOrd="0" presId="urn:microsoft.com/office/officeart/2005/8/layout/vList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38D87D3-1C18-4991-9E70-8C8BC5671FCA}" type="doc">
      <dgm:prSet loTypeId="urn:microsoft.com/office/officeart/2005/8/layout/vList5" loCatId="list" qsTypeId="urn:microsoft.com/office/officeart/2005/8/quickstyle/simple1#2" qsCatId="simple" csTypeId="urn:microsoft.com/office/officeart/2005/8/colors/accent6_5" csCatId="accent6" phldr="1"/>
      <dgm:spPr/>
      <dgm:t>
        <a:bodyPr/>
        <a:lstStyle/>
        <a:p>
          <a:endParaRPr lang="en-US"/>
        </a:p>
      </dgm:t>
    </dgm:pt>
    <dgm:pt modelId="{89FE2645-BBE6-4933-AB88-1A94C8822BA5}">
      <dgm:prSet phldrT="[Text]" custT="1"/>
      <dgm:spPr/>
      <dgm:t>
        <a:bodyPr/>
        <a:lstStyle/>
        <a:p>
          <a:r>
            <a:rPr lang="en-US" sz="1400" noProof="0" dirty="0" smtClean="0"/>
            <a:t>Semi conductor material</a:t>
          </a:r>
          <a:endParaRPr lang="en-US" sz="1400" noProof="0" dirty="0"/>
        </a:p>
      </dgm:t>
    </dgm:pt>
    <dgm:pt modelId="{882AD624-2B90-40ED-B378-3E8487A43EB5}" type="parTrans" cxnId="{2B7E4C65-1CB7-4EC1-9311-5E3C43043436}">
      <dgm:prSet/>
      <dgm:spPr/>
      <dgm:t>
        <a:bodyPr/>
        <a:lstStyle/>
        <a:p>
          <a:endParaRPr lang="en-US" sz="1400" noProof="0"/>
        </a:p>
      </dgm:t>
    </dgm:pt>
    <dgm:pt modelId="{C97FE166-AC37-4CC7-8C79-8DA02EF57453}" type="sibTrans" cxnId="{2B7E4C65-1CB7-4EC1-9311-5E3C43043436}">
      <dgm:prSet/>
      <dgm:spPr/>
      <dgm:t>
        <a:bodyPr/>
        <a:lstStyle/>
        <a:p>
          <a:endParaRPr lang="en-US" sz="1400" noProof="0"/>
        </a:p>
      </dgm:t>
    </dgm:pt>
    <dgm:pt modelId="{8DB46347-28BB-4639-883A-B3206D34AA18}">
      <dgm:prSet phldrT="[Text]" custT="1"/>
      <dgm:spPr/>
      <dgm:t>
        <a:bodyPr/>
        <a:lstStyle/>
        <a:p>
          <a:r>
            <a:rPr lang="en-US" sz="1400" noProof="0" dirty="0" smtClean="0"/>
            <a:t>Substrate</a:t>
          </a:r>
          <a:endParaRPr lang="en-US" sz="1400" noProof="0" dirty="0"/>
        </a:p>
      </dgm:t>
    </dgm:pt>
    <dgm:pt modelId="{3F5BF2D7-1763-4EEE-BA48-D4BE2BB52535}" type="parTrans" cxnId="{D3A89DB7-EE1C-400D-9FAB-09940BE022FF}">
      <dgm:prSet/>
      <dgm:spPr/>
      <dgm:t>
        <a:bodyPr/>
        <a:lstStyle/>
        <a:p>
          <a:endParaRPr lang="en-US" sz="1400" noProof="0"/>
        </a:p>
      </dgm:t>
    </dgm:pt>
    <dgm:pt modelId="{29E90918-2140-479C-B560-AAB0CABF78A7}" type="sibTrans" cxnId="{D3A89DB7-EE1C-400D-9FAB-09940BE022FF}">
      <dgm:prSet/>
      <dgm:spPr/>
      <dgm:t>
        <a:bodyPr/>
        <a:lstStyle/>
        <a:p>
          <a:endParaRPr lang="en-US" sz="1400" noProof="0"/>
        </a:p>
      </dgm:t>
    </dgm:pt>
    <dgm:pt modelId="{4685A60A-BCC8-48D5-A836-ED9757D7BE65}">
      <dgm:prSet phldrT="[Text]" custT="1"/>
      <dgm:spPr/>
      <dgm:t>
        <a:bodyPr/>
        <a:lstStyle/>
        <a:p>
          <a:r>
            <a:rPr lang="en-US" sz="1400" noProof="0" dirty="0" smtClean="0"/>
            <a:t>Depositing of material</a:t>
          </a:r>
          <a:endParaRPr lang="en-US" sz="1400" noProof="0" dirty="0"/>
        </a:p>
      </dgm:t>
    </dgm:pt>
    <dgm:pt modelId="{765095A2-0069-465E-9EFD-46095C1D5B18}" type="parTrans" cxnId="{10DBBD8C-2BC9-47F6-A116-4DD26A4F5412}">
      <dgm:prSet/>
      <dgm:spPr/>
      <dgm:t>
        <a:bodyPr/>
        <a:lstStyle/>
        <a:p>
          <a:endParaRPr lang="en-US" sz="1400" noProof="0"/>
        </a:p>
      </dgm:t>
    </dgm:pt>
    <dgm:pt modelId="{87ED8A7B-4C5A-461B-9685-BB72A866CB7E}" type="sibTrans" cxnId="{10DBBD8C-2BC9-47F6-A116-4DD26A4F5412}">
      <dgm:prSet/>
      <dgm:spPr/>
      <dgm:t>
        <a:bodyPr/>
        <a:lstStyle/>
        <a:p>
          <a:endParaRPr lang="en-US" sz="1400" noProof="0"/>
        </a:p>
      </dgm:t>
    </dgm:pt>
    <dgm:pt modelId="{0DECEDB4-DF4B-494E-986D-1F51D99658B0}">
      <dgm:prSet phldrT="[Text]" custT="1"/>
      <dgm:spPr/>
      <dgm:t>
        <a:bodyPr/>
        <a:lstStyle/>
        <a:p>
          <a:r>
            <a:rPr lang="en-US" sz="1400" noProof="0" dirty="0" smtClean="0"/>
            <a:t>Module</a:t>
          </a:r>
          <a:endParaRPr lang="en-US" sz="1400" noProof="0" dirty="0"/>
        </a:p>
      </dgm:t>
    </dgm:pt>
    <dgm:pt modelId="{21891DE7-87EE-49CC-AA6A-C8DBDE90226B}" type="parTrans" cxnId="{B66A4770-1783-424D-857E-6F9B79C54068}">
      <dgm:prSet/>
      <dgm:spPr/>
      <dgm:t>
        <a:bodyPr/>
        <a:lstStyle/>
        <a:p>
          <a:endParaRPr lang="en-US" sz="1400" noProof="0"/>
        </a:p>
      </dgm:t>
    </dgm:pt>
    <dgm:pt modelId="{190CB5E9-BB4A-4779-9D3E-DBED07DA4D90}" type="sibTrans" cxnId="{B66A4770-1783-424D-857E-6F9B79C54068}">
      <dgm:prSet/>
      <dgm:spPr/>
      <dgm:t>
        <a:bodyPr/>
        <a:lstStyle/>
        <a:p>
          <a:endParaRPr lang="en-US" sz="1400" noProof="0"/>
        </a:p>
      </dgm:t>
    </dgm:pt>
    <dgm:pt modelId="{8F1B6645-7223-4BEE-9C17-B60EC4C25CEC}" type="pres">
      <dgm:prSet presAssocID="{838D87D3-1C18-4991-9E70-8C8BC5671FCA}" presName="Name0" presStyleCnt="0">
        <dgm:presLayoutVars>
          <dgm:dir/>
          <dgm:animLvl val="lvl"/>
          <dgm:resizeHandles val="exact"/>
        </dgm:presLayoutVars>
      </dgm:prSet>
      <dgm:spPr/>
      <dgm:t>
        <a:bodyPr/>
        <a:lstStyle/>
        <a:p>
          <a:endParaRPr lang="en-US"/>
        </a:p>
      </dgm:t>
    </dgm:pt>
    <dgm:pt modelId="{3CB3EF1C-2E09-4867-9823-9141E2612F96}" type="pres">
      <dgm:prSet presAssocID="{89FE2645-BBE6-4933-AB88-1A94C8822BA5}" presName="linNode" presStyleCnt="0"/>
      <dgm:spPr/>
      <dgm:t>
        <a:bodyPr/>
        <a:lstStyle/>
        <a:p>
          <a:endParaRPr lang="en-GB"/>
        </a:p>
      </dgm:t>
    </dgm:pt>
    <dgm:pt modelId="{7670EC3F-8105-45DF-966A-7ECDA4569D8A}" type="pres">
      <dgm:prSet presAssocID="{89FE2645-BBE6-4933-AB88-1A94C8822BA5}" presName="parentText" presStyleLbl="node1" presStyleIdx="0" presStyleCnt="4">
        <dgm:presLayoutVars>
          <dgm:chMax val="1"/>
          <dgm:bulletEnabled val="1"/>
        </dgm:presLayoutVars>
      </dgm:prSet>
      <dgm:spPr/>
      <dgm:t>
        <a:bodyPr/>
        <a:lstStyle/>
        <a:p>
          <a:endParaRPr lang="en-US"/>
        </a:p>
      </dgm:t>
    </dgm:pt>
    <dgm:pt modelId="{8EE297B0-934F-40B6-B39E-653C94057B31}" type="pres">
      <dgm:prSet presAssocID="{C97FE166-AC37-4CC7-8C79-8DA02EF57453}" presName="sp" presStyleCnt="0"/>
      <dgm:spPr/>
      <dgm:t>
        <a:bodyPr/>
        <a:lstStyle/>
        <a:p>
          <a:endParaRPr lang="en-GB"/>
        </a:p>
      </dgm:t>
    </dgm:pt>
    <dgm:pt modelId="{11623AA1-E5C0-4E8F-8137-6130ECC8CE29}" type="pres">
      <dgm:prSet presAssocID="{8DB46347-28BB-4639-883A-B3206D34AA18}" presName="linNode" presStyleCnt="0"/>
      <dgm:spPr/>
      <dgm:t>
        <a:bodyPr/>
        <a:lstStyle/>
        <a:p>
          <a:endParaRPr lang="en-GB"/>
        </a:p>
      </dgm:t>
    </dgm:pt>
    <dgm:pt modelId="{09B2EBC9-1215-48AD-996B-D7E506284BB2}" type="pres">
      <dgm:prSet presAssocID="{8DB46347-28BB-4639-883A-B3206D34AA18}" presName="parentText" presStyleLbl="node1" presStyleIdx="1" presStyleCnt="4">
        <dgm:presLayoutVars>
          <dgm:chMax val="1"/>
          <dgm:bulletEnabled val="1"/>
        </dgm:presLayoutVars>
      </dgm:prSet>
      <dgm:spPr/>
      <dgm:t>
        <a:bodyPr/>
        <a:lstStyle/>
        <a:p>
          <a:endParaRPr lang="en-US"/>
        </a:p>
      </dgm:t>
    </dgm:pt>
    <dgm:pt modelId="{2DC1491E-0F4D-43FF-858F-D7C55CB71CE2}" type="pres">
      <dgm:prSet presAssocID="{29E90918-2140-479C-B560-AAB0CABF78A7}" presName="sp" presStyleCnt="0"/>
      <dgm:spPr/>
      <dgm:t>
        <a:bodyPr/>
        <a:lstStyle/>
        <a:p>
          <a:endParaRPr lang="en-GB"/>
        </a:p>
      </dgm:t>
    </dgm:pt>
    <dgm:pt modelId="{2F9E7997-F174-4DBE-9D80-C69E4EF2136E}" type="pres">
      <dgm:prSet presAssocID="{4685A60A-BCC8-48D5-A836-ED9757D7BE65}" presName="linNode" presStyleCnt="0"/>
      <dgm:spPr/>
      <dgm:t>
        <a:bodyPr/>
        <a:lstStyle/>
        <a:p>
          <a:endParaRPr lang="en-GB"/>
        </a:p>
      </dgm:t>
    </dgm:pt>
    <dgm:pt modelId="{5042F1B8-6237-4788-AC79-A37301897D13}" type="pres">
      <dgm:prSet presAssocID="{4685A60A-BCC8-48D5-A836-ED9757D7BE65}" presName="parentText" presStyleLbl="node1" presStyleIdx="2" presStyleCnt="4">
        <dgm:presLayoutVars>
          <dgm:chMax val="1"/>
          <dgm:bulletEnabled val="1"/>
        </dgm:presLayoutVars>
      </dgm:prSet>
      <dgm:spPr/>
      <dgm:t>
        <a:bodyPr/>
        <a:lstStyle/>
        <a:p>
          <a:endParaRPr lang="en-US"/>
        </a:p>
      </dgm:t>
    </dgm:pt>
    <dgm:pt modelId="{F91EEE93-8E89-4043-A5B3-C1C71E1B9301}" type="pres">
      <dgm:prSet presAssocID="{87ED8A7B-4C5A-461B-9685-BB72A866CB7E}" presName="sp" presStyleCnt="0"/>
      <dgm:spPr/>
      <dgm:t>
        <a:bodyPr/>
        <a:lstStyle/>
        <a:p>
          <a:endParaRPr lang="en-GB"/>
        </a:p>
      </dgm:t>
    </dgm:pt>
    <dgm:pt modelId="{CA592BA4-23E0-4889-9F40-E2265169C34B}" type="pres">
      <dgm:prSet presAssocID="{0DECEDB4-DF4B-494E-986D-1F51D99658B0}" presName="linNode" presStyleCnt="0"/>
      <dgm:spPr/>
      <dgm:t>
        <a:bodyPr/>
        <a:lstStyle/>
        <a:p>
          <a:endParaRPr lang="en-GB"/>
        </a:p>
      </dgm:t>
    </dgm:pt>
    <dgm:pt modelId="{D32A05F4-7DF4-4A87-AC97-693B810DC289}" type="pres">
      <dgm:prSet presAssocID="{0DECEDB4-DF4B-494E-986D-1F51D99658B0}" presName="parentText" presStyleLbl="node1" presStyleIdx="3" presStyleCnt="4">
        <dgm:presLayoutVars>
          <dgm:chMax val="1"/>
          <dgm:bulletEnabled val="1"/>
        </dgm:presLayoutVars>
      </dgm:prSet>
      <dgm:spPr/>
      <dgm:t>
        <a:bodyPr/>
        <a:lstStyle/>
        <a:p>
          <a:endParaRPr lang="en-US"/>
        </a:p>
      </dgm:t>
    </dgm:pt>
  </dgm:ptLst>
  <dgm:cxnLst>
    <dgm:cxn modelId="{2B7E4C65-1CB7-4EC1-9311-5E3C43043436}" srcId="{838D87D3-1C18-4991-9E70-8C8BC5671FCA}" destId="{89FE2645-BBE6-4933-AB88-1A94C8822BA5}" srcOrd="0" destOrd="0" parTransId="{882AD624-2B90-40ED-B378-3E8487A43EB5}" sibTransId="{C97FE166-AC37-4CC7-8C79-8DA02EF57453}"/>
    <dgm:cxn modelId="{579BCD10-3EAC-4C25-B0A2-DECB72C21B85}" type="presOf" srcId="{838D87D3-1C18-4991-9E70-8C8BC5671FCA}" destId="{8F1B6645-7223-4BEE-9C17-B60EC4C25CEC}" srcOrd="0" destOrd="0" presId="urn:microsoft.com/office/officeart/2005/8/layout/vList5"/>
    <dgm:cxn modelId="{10DBBD8C-2BC9-47F6-A116-4DD26A4F5412}" srcId="{838D87D3-1C18-4991-9E70-8C8BC5671FCA}" destId="{4685A60A-BCC8-48D5-A836-ED9757D7BE65}" srcOrd="2" destOrd="0" parTransId="{765095A2-0069-465E-9EFD-46095C1D5B18}" sibTransId="{87ED8A7B-4C5A-461B-9685-BB72A866CB7E}"/>
    <dgm:cxn modelId="{B66A4770-1783-424D-857E-6F9B79C54068}" srcId="{838D87D3-1C18-4991-9E70-8C8BC5671FCA}" destId="{0DECEDB4-DF4B-494E-986D-1F51D99658B0}" srcOrd="3" destOrd="0" parTransId="{21891DE7-87EE-49CC-AA6A-C8DBDE90226B}" sibTransId="{190CB5E9-BB4A-4779-9D3E-DBED07DA4D90}"/>
    <dgm:cxn modelId="{D68C6787-7E3E-4CC8-9F91-C38C3983EE1D}" type="presOf" srcId="{8DB46347-28BB-4639-883A-B3206D34AA18}" destId="{09B2EBC9-1215-48AD-996B-D7E506284BB2}" srcOrd="0" destOrd="0" presId="urn:microsoft.com/office/officeart/2005/8/layout/vList5"/>
    <dgm:cxn modelId="{E3AD669E-DA8F-428C-B2CC-701023E52DD7}" type="presOf" srcId="{0DECEDB4-DF4B-494E-986D-1F51D99658B0}" destId="{D32A05F4-7DF4-4A87-AC97-693B810DC289}" srcOrd="0" destOrd="0" presId="urn:microsoft.com/office/officeart/2005/8/layout/vList5"/>
    <dgm:cxn modelId="{34F57533-7D03-460E-A4CF-E978C6421885}" type="presOf" srcId="{4685A60A-BCC8-48D5-A836-ED9757D7BE65}" destId="{5042F1B8-6237-4788-AC79-A37301897D13}" srcOrd="0" destOrd="0" presId="urn:microsoft.com/office/officeart/2005/8/layout/vList5"/>
    <dgm:cxn modelId="{9070E780-E6F9-45C5-8BA6-32003C5E385D}" type="presOf" srcId="{89FE2645-BBE6-4933-AB88-1A94C8822BA5}" destId="{7670EC3F-8105-45DF-966A-7ECDA4569D8A}" srcOrd="0" destOrd="0" presId="urn:microsoft.com/office/officeart/2005/8/layout/vList5"/>
    <dgm:cxn modelId="{D3A89DB7-EE1C-400D-9FAB-09940BE022FF}" srcId="{838D87D3-1C18-4991-9E70-8C8BC5671FCA}" destId="{8DB46347-28BB-4639-883A-B3206D34AA18}" srcOrd="1" destOrd="0" parTransId="{3F5BF2D7-1763-4EEE-BA48-D4BE2BB52535}" sibTransId="{29E90918-2140-479C-B560-AAB0CABF78A7}"/>
    <dgm:cxn modelId="{E5157450-BEA7-4C5A-8018-69AA43630532}" type="presParOf" srcId="{8F1B6645-7223-4BEE-9C17-B60EC4C25CEC}" destId="{3CB3EF1C-2E09-4867-9823-9141E2612F96}" srcOrd="0" destOrd="0" presId="urn:microsoft.com/office/officeart/2005/8/layout/vList5"/>
    <dgm:cxn modelId="{4B5ADB2D-F39F-4192-8D2A-73A79F722A12}" type="presParOf" srcId="{3CB3EF1C-2E09-4867-9823-9141E2612F96}" destId="{7670EC3F-8105-45DF-966A-7ECDA4569D8A}" srcOrd="0" destOrd="0" presId="urn:microsoft.com/office/officeart/2005/8/layout/vList5"/>
    <dgm:cxn modelId="{D3C37ED4-B45E-4548-B839-9FB22569BDBC}" type="presParOf" srcId="{8F1B6645-7223-4BEE-9C17-B60EC4C25CEC}" destId="{8EE297B0-934F-40B6-B39E-653C94057B31}" srcOrd="1" destOrd="0" presId="urn:microsoft.com/office/officeart/2005/8/layout/vList5"/>
    <dgm:cxn modelId="{73FFF5B6-130A-4494-9ADD-FDF21485CF56}" type="presParOf" srcId="{8F1B6645-7223-4BEE-9C17-B60EC4C25CEC}" destId="{11623AA1-E5C0-4E8F-8137-6130ECC8CE29}" srcOrd="2" destOrd="0" presId="urn:microsoft.com/office/officeart/2005/8/layout/vList5"/>
    <dgm:cxn modelId="{8D1FD7A3-D5AE-41D5-99CF-0ADA39011856}" type="presParOf" srcId="{11623AA1-E5C0-4E8F-8137-6130ECC8CE29}" destId="{09B2EBC9-1215-48AD-996B-D7E506284BB2}" srcOrd="0" destOrd="0" presId="urn:microsoft.com/office/officeart/2005/8/layout/vList5"/>
    <dgm:cxn modelId="{88EA6430-3B5D-4B37-AA8B-1D3B3C227837}" type="presParOf" srcId="{8F1B6645-7223-4BEE-9C17-B60EC4C25CEC}" destId="{2DC1491E-0F4D-43FF-858F-D7C55CB71CE2}" srcOrd="3" destOrd="0" presId="urn:microsoft.com/office/officeart/2005/8/layout/vList5"/>
    <dgm:cxn modelId="{29D2E4AE-D01D-4A04-A6D2-06FB1C795DF8}" type="presParOf" srcId="{8F1B6645-7223-4BEE-9C17-B60EC4C25CEC}" destId="{2F9E7997-F174-4DBE-9D80-C69E4EF2136E}" srcOrd="4" destOrd="0" presId="urn:microsoft.com/office/officeart/2005/8/layout/vList5"/>
    <dgm:cxn modelId="{CD1DAE28-832E-489B-BDC9-62A53F550E28}" type="presParOf" srcId="{2F9E7997-F174-4DBE-9D80-C69E4EF2136E}" destId="{5042F1B8-6237-4788-AC79-A37301897D13}" srcOrd="0" destOrd="0" presId="urn:microsoft.com/office/officeart/2005/8/layout/vList5"/>
    <dgm:cxn modelId="{B4ACB71F-2BC9-40E8-AF77-115DFCE92C07}" type="presParOf" srcId="{8F1B6645-7223-4BEE-9C17-B60EC4C25CEC}" destId="{F91EEE93-8E89-4043-A5B3-C1C71E1B9301}" srcOrd="5" destOrd="0" presId="urn:microsoft.com/office/officeart/2005/8/layout/vList5"/>
    <dgm:cxn modelId="{EA31A978-84FC-4CCC-95CE-8CF6224098BE}" type="presParOf" srcId="{8F1B6645-7223-4BEE-9C17-B60EC4C25CEC}" destId="{CA592BA4-23E0-4889-9F40-E2265169C34B}" srcOrd="6" destOrd="0" presId="urn:microsoft.com/office/officeart/2005/8/layout/vList5"/>
    <dgm:cxn modelId="{1DB7B696-BD65-4352-A859-5E6520565BCA}" type="presParOf" srcId="{CA592BA4-23E0-4889-9F40-E2265169C34B}" destId="{D32A05F4-7DF4-4A87-AC97-693B810DC289}" srcOrd="0" destOrd="0" presId="urn:microsoft.com/office/officeart/2005/8/layout/vList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670EC3F-8105-45DF-966A-7ECDA4569D8A}">
      <dsp:nvSpPr>
        <dsp:cNvPr id="0" name=""/>
        <dsp:cNvSpPr/>
      </dsp:nvSpPr>
      <dsp:spPr>
        <a:xfrm>
          <a:off x="1041721" y="2165"/>
          <a:ext cx="1171936" cy="946821"/>
        </a:xfrm>
        <a:prstGeom prst="roundRect">
          <a:avLst/>
        </a:prstGeom>
        <a:solidFill>
          <a:schemeClr val="accent6">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en-US" sz="1800" kern="1200" noProof="0" dirty="0" smtClean="0"/>
            <a:t>Silicon</a:t>
          </a:r>
          <a:endParaRPr lang="en-US" sz="1800" kern="1200" noProof="0" dirty="0"/>
        </a:p>
      </dsp:txBody>
      <dsp:txXfrm>
        <a:off x="1041721" y="2165"/>
        <a:ext cx="1171936" cy="946821"/>
      </dsp:txXfrm>
    </dsp:sp>
    <dsp:sp modelId="{09B2EBC9-1215-48AD-996B-D7E506284BB2}">
      <dsp:nvSpPr>
        <dsp:cNvPr id="0" name=""/>
        <dsp:cNvSpPr/>
      </dsp:nvSpPr>
      <dsp:spPr>
        <a:xfrm>
          <a:off x="1041721" y="996327"/>
          <a:ext cx="1171936" cy="946821"/>
        </a:xfrm>
        <a:prstGeom prst="roundRect">
          <a:avLst/>
        </a:prstGeom>
        <a:solidFill>
          <a:schemeClr val="accent6">
            <a:alpha val="90000"/>
            <a:hueOff val="0"/>
            <a:satOff val="0"/>
            <a:lumOff val="0"/>
            <a:alphaOff val="-1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en-US" sz="1800" kern="1200" noProof="0" dirty="0" smtClean="0"/>
            <a:t>Ingot</a:t>
          </a:r>
          <a:endParaRPr lang="en-US" sz="1800" kern="1200" noProof="0" dirty="0"/>
        </a:p>
      </dsp:txBody>
      <dsp:txXfrm>
        <a:off x="1041721" y="996327"/>
        <a:ext cx="1171936" cy="946821"/>
      </dsp:txXfrm>
    </dsp:sp>
    <dsp:sp modelId="{5042F1B8-6237-4788-AC79-A37301897D13}">
      <dsp:nvSpPr>
        <dsp:cNvPr id="0" name=""/>
        <dsp:cNvSpPr/>
      </dsp:nvSpPr>
      <dsp:spPr>
        <a:xfrm>
          <a:off x="1041721" y="1990489"/>
          <a:ext cx="1171936" cy="946821"/>
        </a:xfrm>
        <a:prstGeom prst="roundRect">
          <a:avLst/>
        </a:prstGeom>
        <a:solidFill>
          <a:schemeClr val="accent6">
            <a:alpha val="90000"/>
            <a:hueOff val="0"/>
            <a:satOff val="0"/>
            <a:lumOff val="0"/>
            <a:alphaOff val="-2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en-US" sz="1800" kern="1200" noProof="0" dirty="0" smtClean="0"/>
            <a:t>Wafer</a:t>
          </a:r>
          <a:endParaRPr lang="en-US" sz="1800" kern="1200" noProof="0" dirty="0"/>
        </a:p>
      </dsp:txBody>
      <dsp:txXfrm>
        <a:off x="1041721" y="1990489"/>
        <a:ext cx="1171936" cy="946821"/>
      </dsp:txXfrm>
    </dsp:sp>
    <dsp:sp modelId="{D32A05F4-7DF4-4A87-AC97-693B810DC289}">
      <dsp:nvSpPr>
        <dsp:cNvPr id="0" name=""/>
        <dsp:cNvSpPr/>
      </dsp:nvSpPr>
      <dsp:spPr>
        <a:xfrm>
          <a:off x="1041721" y="2984652"/>
          <a:ext cx="1171936" cy="946821"/>
        </a:xfrm>
        <a:prstGeom prst="roundRect">
          <a:avLst/>
        </a:prstGeom>
        <a:solidFill>
          <a:schemeClr val="accent6">
            <a:alpha val="90000"/>
            <a:hueOff val="0"/>
            <a:satOff val="0"/>
            <a:lumOff val="0"/>
            <a:alphaOff val="-3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en-US" sz="1800" kern="1200" noProof="0" dirty="0" smtClean="0"/>
            <a:t>Cell</a:t>
          </a:r>
          <a:endParaRPr lang="en-US" sz="1800" kern="1200" noProof="0" dirty="0"/>
        </a:p>
      </dsp:txBody>
      <dsp:txXfrm>
        <a:off x="1041721" y="2984652"/>
        <a:ext cx="1171936" cy="946821"/>
      </dsp:txXfrm>
    </dsp:sp>
    <dsp:sp modelId="{D0556B7F-177A-4ED8-A1CF-48DFC9B396D3}">
      <dsp:nvSpPr>
        <dsp:cNvPr id="0" name=""/>
        <dsp:cNvSpPr/>
      </dsp:nvSpPr>
      <dsp:spPr>
        <a:xfrm>
          <a:off x="1041721" y="3978814"/>
          <a:ext cx="1171936" cy="946821"/>
        </a:xfrm>
        <a:prstGeom prst="roundRect">
          <a:avLst/>
        </a:prstGeom>
        <a:solidFill>
          <a:schemeClr val="accent6">
            <a:alpha val="90000"/>
            <a:hueOff val="0"/>
            <a:satOff val="0"/>
            <a:lumOff val="0"/>
            <a:alpha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en-US" sz="1800" kern="1200" noProof="0" dirty="0" smtClean="0"/>
            <a:t>Module</a:t>
          </a:r>
          <a:endParaRPr lang="en-US" sz="1800" kern="1200" noProof="0" dirty="0"/>
        </a:p>
      </dsp:txBody>
      <dsp:txXfrm>
        <a:off x="1041721" y="3978814"/>
        <a:ext cx="1171936" cy="946821"/>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670EC3F-8105-45DF-966A-7ECDA4569D8A}">
      <dsp:nvSpPr>
        <dsp:cNvPr id="0" name=""/>
        <dsp:cNvSpPr/>
      </dsp:nvSpPr>
      <dsp:spPr>
        <a:xfrm>
          <a:off x="957131" y="2378"/>
          <a:ext cx="1076772" cy="1144089"/>
        </a:xfrm>
        <a:prstGeom prst="roundRect">
          <a:avLst/>
        </a:prstGeom>
        <a:solidFill>
          <a:schemeClr val="accent6">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lvl="0" algn="ctr" defTabSz="622300">
            <a:lnSpc>
              <a:spcPct val="90000"/>
            </a:lnSpc>
            <a:spcBef>
              <a:spcPct val="0"/>
            </a:spcBef>
            <a:spcAft>
              <a:spcPct val="35000"/>
            </a:spcAft>
          </a:pPr>
          <a:r>
            <a:rPr lang="en-US" sz="1400" kern="1200" noProof="0" dirty="0" smtClean="0"/>
            <a:t>Semi conductor material</a:t>
          </a:r>
          <a:endParaRPr lang="en-US" sz="1400" kern="1200" noProof="0" dirty="0"/>
        </a:p>
      </dsp:txBody>
      <dsp:txXfrm>
        <a:off x="957131" y="2378"/>
        <a:ext cx="1076772" cy="1144089"/>
      </dsp:txXfrm>
    </dsp:sp>
    <dsp:sp modelId="{09B2EBC9-1215-48AD-996B-D7E506284BB2}">
      <dsp:nvSpPr>
        <dsp:cNvPr id="0" name=""/>
        <dsp:cNvSpPr/>
      </dsp:nvSpPr>
      <dsp:spPr>
        <a:xfrm>
          <a:off x="957131" y="1203672"/>
          <a:ext cx="1076772" cy="1144089"/>
        </a:xfrm>
        <a:prstGeom prst="roundRect">
          <a:avLst/>
        </a:prstGeom>
        <a:solidFill>
          <a:schemeClr val="accent6">
            <a:alpha val="90000"/>
            <a:hueOff val="0"/>
            <a:satOff val="0"/>
            <a:lumOff val="0"/>
            <a:alphaOff val="-13333"/>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lvl="0" algn="ctr" defTabSz="622300">
            <a:lnSpc>
              <a:spcPct val="90000"/>
            </a:lnSpc>
            <a:spcBef>
              <a:spcPct val="0"/>
            </a:spcBef>
            <a:spcAft>
              <a:spcPct val="35000"/>
            </a:spcAft>
          </a:pPr>
          <a:r>
            <a:rPr lang="en-US" sz="1400" kern="1200" noProof="0" dirty="0" smtClean="0"/>
            <a:t>Substrate</a:t>
          </a:r>
          <a:endParaRPr lang="en-US" sz="1400" kern="1200" noProof="0" dirty="0"/>
        </a:p>
      </dsp:txBody>
      <dsp:txXfrm>
        <a:off x="957131" y="1203672"/>
        <a:ext cx="1076772" cy="1144089"/>
      </dsp:txXfrm>
    </dsp:sp>
    <dsp:sp modelId="{5042F1B8-6237-4788-AC79-A37301897D13}">
      <dsp:nvSpPr>
        <dsp:cNvPr id="0" name=""/>
        <dsp:cNvSpPr/>
      </dsp:nvSpPr>
      <dsp:spPr>
        <a:xfrm>
          <a:off x="957131" y="2404965"/>
          <a:ext cx="1076772" cy="1144089"/>
        </a:xfrm>
        <a:prstGeom prst="roundRect">
          <a:avLst/>
        </a:prstGeom>
        <a:solidFill>
          <a:schemeClr val="accent6">
            <a:alpha val="90000"/>
            <a:hueOff val="0"/>
            <a:satOff val="0"/>
            <a:lumOff val="0"/>
            <a:alphaOff val="-26667"/>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lvl="0" algn="ctr" defTabSz="622300">
            <a:lnSpc>
              <a:spcPct val="90000"/>
            </a:lnSpc>
            <a:spcBef>
              <a:spcPct val="0"/>
            </a:spcBef>
            <a:spcAft>
              <a:spcPct val="35000"/>
            </a:spcAft>
          </a:pPr>
          <a:r>
            <a:rPr lang="en-US" sz="1400" kern="1200" noProof="0" dirty="0" smtClean="0"/>
            <a:t>Depositing of material</a:t>
          </a:r>
          <a:endParaRPr lang="en-US" sz="1400" kern="1200" noProof="0" dirty="0"/>
        </a:p>
      </dsp:txBody>
      <dsp:txXfrm>
        <a:off x="957131" y="2404965"/>
        <a:ext cx="1076772" cy="1144089"/>
      </dsp:txXfrm>
    </dsp:sp>
    <dsp:sp modelId="{D32A05F4-7DF4-4A87-AC97-693B810DC289}">
      <dsp:nvSpPr>
        <dsp:cNvPr id="0" name=""/>
        <dsp:cNvSpPr/>
      </dsp:nvSpPr>
      <dsp:spPr>
        <a:xfrm>
          <a:off x="957131" y="3606259"/>
          <a:ext cx="1076772" cy="1144089"/>
        </a:xfrm>
        <a:prstGeom prst="roundRect">
          <a:avLst/>
        </a:prstGeom>
        <a:solidFill>
          <a:schemeClr val="accent6">
            <a:alpha val="90000"/>
            <a:hueOff val="0"/>
            <a:satOff val="0"/>
            <a:lumOff val="0"/>
            <a:alpha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lvl="0" algn="ctr" defTabSz="622300">
            <a:lnSpc>
              <a:spcPct val="90000"/>
            </a:lnSpc>
            <a:spcBef>
              <a:spcPct val="0"/>
            </a:spcBef>
            <a:spcAft>
              <a:spcPct val="35000"/>
            </a:spcAft>
          </a:pPr>
          <a:r>
            <a:rPr lang="en-US" sz="1400" kern="1200" noProof="0" dirty="0" smtClean="0"/>
            <a:t>Module</a:t>
          </a:r>
          <a:endParaRPr lang="en-US" sz="1400" kern="1200" noProof="0" dirty="0"/>
        </a:p>
      </dsp:txBody>
      <dsp:txXfrm>
        <a:off x="957131" y="3606259"/>
        <a:ext cx="1076772" cy="1144089"/>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8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cs typeface="Arial"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charset="0"/>
                <a:cs typeface="Arial" charset="0"/>
              </a:defRPr>
            </a:lvl1pPr>
          </a:lstStyle>
          <a:p>
            <a:pPr>
              <a:defRPr/>
            </a:pPr>
            <a:fld id="{BB161813-44D9-4021-9ADC-E052432287A0}" type="datetimeFigureOut">
              <a:rPr lang="en-US"/>
              <a:pPr>
                <a:defRPr/>
              </a:pPr>
              <a:t>5/9/2013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cs typeface="Arial"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charset="0"/>
                <a:cs typeface="Arial" charset="0"/>
              </a:defRPr>
            </a:lvl1pPr>
          </a:lstStyle>
          <a:p>
            <a:pPr>
              <a:defRPr/>
            </a:pPr>
            <a:fld id="{6D4A76C7-E44D-4D3E-9767-F12BE566C3B8}"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Slide Image Placeholder 1"/>
          <p:cNvSpPr>
            <a:spLocks noGrp="1" noRot="1" noChangeAspect="1" noTextEdit="1"/>
          </p:cNvSpPr>
          <p:nvPr>
            <p:ph type="sldImg"/>
          </p:nvPr>
        </p:nvSpPr>
        <p:spPr bwMode="auto">
          <a:noFill/>
          <a:ln>
            <a:solidFill>
              <a:srgbClr val="000000"/>
            </a:solidFill>
            <a:miter lim="800000"/>
            <a:headEnd/>
            <a:tailEnd/>
          </a:ln>
        </p:spPr>
      </p:sp>
      <p:sp>
        <p:nvSpPr>
          <p:cNvPr id="18125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18125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01AF559-6212-4E1A-A7FA-1170D42803E7}" type="slidenum">
              <a:rPr lang="en-GB" smtClean="0"/>
              <a:pPr/>
              <a:t>69</a:t>
            </a:fld>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Slide Image Placeholder 1"/>
          <p:cNvSpPr>
            <a:spLocks noGrp="1" noRot="1" noChangeAspect="1" noTextEdit="1"/>
          </p:cNvSpPr>
          <p:nvPr>
            <p:ph type="sldImg"/>
          </p:nvPr>
        </p:nvSpPr>
        <p:spPr bwMode="auto">
          <a:noFill/>
          <a:ln>
            <a:solidFill>
              <a:srgbClr val="000000"/>
            </a:solidFill>
            <a:miter lim="800000"/>
            <a:headEnd/>
            <a:tailEnd/>
          </a:ln>
        </p:spPr>
      </p:sp>
      <p:sp>
        <p:nvSpPr>
          <p:cNvPr id="182275"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Cell</a:t>
            </a:r>
          </a:p>
          <a:p>
            <a:r>
              <a:rPr lang="en-US" smtClean="0"/>
              <a:t>In c-Si, wafers typically undergo a process sequence of etching, diffusion, and screen-printing steps before they are tested and graded for incorporation into modules.</a:t>
            </a:r>
          </a:p>
          <a:p>
            <a:endParaRPr lang="en-US" smtClean="0"/>
          </a:p>
          <a:p>
            <a:r>
              <a:rPr lang="en-US" smtClean="0"/>
              <a:t>Module</a:t>
            </a:r>
          </a:p>
          <a:p>
            <a:r>
              <a:rPr lang="en-US" smtClean="0"/>
              <a:t>Frames are usually created to allow for mounting in the field. The laminates may also be separately integrated into a mounting system for a specific application, such as building integration.</a:t>
            </a:r>
          </a:p>
          <a:p>
            <a:endParaRPr lang="en-US" smtClean="0"/>
          </a:p>
          <a:p>
            <a:r>
              <a:rPr lang="en-US" smtClean="0"/>
              <a:t>Module vs cell: less IP, more easy process</a:t>
            </a:r>
          </a:p>
        </p:txBody>
      </p:sp>
      <p:sp>
        <p:nvSpPr>
          <p:cNvPr id="1822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8D00B61-5FD2-495C-AFE7-9269F7A17030}" type="slidenum">
              <a:rPr lang="en-GB" smtClean="0"/>
              <a:pPr/>
              <a:t>70</a:t>
            </a:fld>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3"/>
          <p:cNvSpPr>
            <a:spLocks noGrp="1" noChangeArrowheads="1"/>
          </p:cNvSpPr>
          <p:nvPr>
            <p:ph type="dt" sz="quarter" idx="1"/>
          </p:nvPr>
        </p:nvSpPr>
        <p:spPr bwMode="auto">
          <a:ln>
            <a:miter lim="800000"/>
            <a:headEnd/>
            <a:tailEnd/>
          </a:ln>
        </p:spPr>
        <p:txBody>
          <a:bodyPr wrap="square" numCol="1" anchor="t" anchorCtr="0" compatLnSpc="1">
            <a:prstTxWarp prst="textNoShape">
              <a:avLst/>
            </a:prstTxWarp>
          </a:bodyPr>
          <a:lstStyle/>
          <a:p>
            <a:pPr>
              <a:defRPr/>
            </a:pPr>
            <a:fld id="{D8938D69-421E-44E6-93C3-481993198277}" type="datetime1">
              <a:rPr lang="en-US" smtClean="0"/>
              <a:pPr>
                <a:defRPr/>
              </a:pPr>
              <a:t>5/9/2013</a:t>
            </a:fld>
            <a:endParaRPr lang="en-US" smtClean="0"/>
          </a:p>
        </p:txBody>
      </p:sp>
      <p:sp>
        <p:nvSpPr>
          <p:cNvPr id="141315" name="Rectangle 6"/>
          <p:cNvSpPr>
            <a:spLocks noGrp="1" noChangeArrowheads="1"/>
          </p:cNvSpPr>
          <p:nvPr>
            <p:ph type="ftr" sz="quarter" idx="4"/>
          </p:nvPr>
        </p:nvSpPr>
        <p:spPr bwMode="auto">
          <a:ln>
            <a:miter lim="800000"/>
            <a:headEnd/>
            <a:tailEnd/>
          </a:ln>
        </p:spPr>
        <p:txBody>
          <a:bodyPr wrap="square" numCol="1" anchorCtr="0" compatLnSpc="1">
            <a:prstTxWarp prst="textNoShape">
              <a:avLst/>
            </a:prstTxWarp>
          </a:bodyPr>
          <a:lstStyle/>
          <a:p>
            <a:pPr>
              <a:defRPr/>
            </a:pPr>
            <a:r>
              <a:rPr lang="en-US" smtClean="0"/>
              <a:t>Test</a:t>
            </a:r>
          </a:p>
        </p:txBody>
      </p:sp>
      <p:sp>
        <p:nvSpPr>
          <p:cNvPr id="141316"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a:defRPr/>
            </a:pPr>
            <a:fld id="{7A87EED7-3C74-40C3-81A5-311B2A839D88}" type="slidenum">
              <a:rPr lang="en-US" smtClean="0"/>
              <a:pPr>
                <a:defRPr/>
              </a:pPr>
              <a:t>195</a:t>
            </a:fld>
            <a:endParaRPr lang="en-US" smtClean="0"/>
          </a:p>
        </p:txBody>
      </p:sp>
      <p:sp>
        <p:nvSpPr>
          <p:cNvPr id="18637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8637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54D0DE06-B1A0-47CD-B3AB-B1F56A8D89B8}" type="slidenum">
              <a:rPr lang="de-DE" smtClean="0">
                <a:ea typeface="MS PGothic" pitchFamily="34" charset="-128"/>
                <a:cs typeface="Arial" charset="0"/>
              </a:rPr>
              <a:pPr/>
              <a:t>196</a:t>
            </a:fld>
            <a:endParaRPr lang="de-DE" smtClean="0">
              <a:ea typeface="MS PGothic" pitchFamily="34" charset="-128"/>
              <a:cs typeface="Arial" charset="0"/>
            </a:endParaRPr>
          </a:p>
        </p:txBody>
      </p:sp>
      <p:sp>
        <p:nvSpPr>
          <p:cNvPr id="187395" name="Rectangle 2"/>
          <p:cNvSpPr>
            <a:spLocks noGrp="1" noRot="1" noChangeAspect="1" noChangeArrowheads="1" noTextEdit="1"/>
          </p:cNvSpPr>
          <p:nvPr>
            <p:ph type="sldImg"/>
          </p:nvPr>
        </p:nvSpPr>
        <p:spPr bwMode="auto">
          <a:xfrm>
            <a:off x="1150938" y="687388"/>
            <a:ext cx="4565650" cy="3424237"/>
          </a:xfrm>
          <a:noFill/>
          <a:ln>
            <a:solidFill>
              <a:srgbClr val="000000"/>
            </a:solidFill>
            <a:miter lim="800000"/>
            <a:headEnd/>
            <a:tailEnd/>
          </a:ln>
        </p:spPr>
      </p:sp>
      <p:sp>
        <p:nvSpPr>
          <p:cNvPr id="187396" name="Rectangle 3"/>
          <p:cNvSpPr>
            <a:spLocks noGrp="1" noChangeArrowheads="1"/>
          </p:cNvSpPr>
          <p:nvPr>
            <p:ph type="body" idx="1"/>
          </p:nvPr>
        </p:nvSpPr>
        <p:spPr bwMode="auto">
          <a:xfrm>
            <a:off x="685800" y="4343400"/>
            <a:ext cx="5486400" cy="4113213"/>
          </a:xfrm>
          <a:noFill/>
        </p:spPr>
        <p:txBody>
          <a:bodyPr wrap="square" numCol="1" anchor="t" anchorCtr="0" compatLnSpc="1">
            <a:prstTxWarp prst="textNoShape">
              <a:avLst/>
            </a:prstTxWarp>
          </a:bodyPr>
          <a:lstStyle/>
          <a:p>
            <a:pPr eaLnBrk="1" hangingPunct="1">
              <a:spcBef>
                <a:spcPct val="0"/>
              </a:spcBef>
              <a:buFontTx/>
              <a:buChar char="•"/>
            </a:pPr>
            <a:r>
              <a:rPr lang="en-US" smtClean="0"/>
              <a:t>The Colorado River is 1450 miles long, starting in Colorado and running all the way to the border with Mexico.</a:t>
            </a:r>
          </a:p>
          <a:p>
            <a:pPr eaLnBrk="1" hangingPunct="1">
              <a:spcBef>
                <a:spcPct val="0"/>
              </a:spcBef>
              <a:buFontTx/>
              <a:buChar char="•"/>
            </a:pPr>
            <a:r>
              <a:rPr lang="en-US" smtClean="0"/>
              <a:t>The average “natural flow” at Lee Ferry is 15.1 million AF.</a:t>
            </a:r>
          </a:p>
          <a:p>
            <a:pPr eaLnBrk="1" hangingPunct="1">
              <a:spcBef>
                <a:spcPct val="0"/>
              </a:spcBef>
              <a:buFontTx/>
              <a:buChar char="•"/>
            </a:pPr>
            <a:r>
              <a:rPr lang="en-US" smtClean="0"/>
              <a:t>The basin has approximately 60 MAF of storage (4 times the average inflow)</a:t>
            </a:r>
          </a:p>
          <a:p>
            <a:pPr eaLnBrk="1" hangingPunct="1">
              <a:spcBef>
                <a:spcPct val="0"/>
              </a:spcBef>
              <a:buFontTx/>
              <a:buChar char="•"/>
            </a:pPr>
            <a:r>
              <a:rPr lang="en-US" smtClean="0"/>
              <a:t>16.5 MAF is allocated per year.  Currently, 14.5 maf is being used per year.</a:t>
            </a:r>
          </a:p>
          <a:p>
            <a:pPr eaLnBrk="1" hangingPunct="1">
              <a:spcBef>
                <a:spcPct val="0"/>
              </a:spcBef>
              <a:buFontTx/>
              <a:buChar char="•"/>
            </a:pPr>
            <a:r>
              <a:rPr lang="en-US" smtClean="0"/>
              <a:t>The Colorado River is used to irrigate 3 million acres and serves about 30 million people.</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7" descr="wind picture"/>
          <p:cNvPicPr>
            <a:picLocks noChangeAspect="1" noChangeArrowheads="1"/>
          </p:cNvPicPr>
          <p:nvPr userDrawn="1"/>
        </p:nvPicPr>
        <p:blipFill>
          <a:blip r:embed="rId2" cstate="print"/>
          <a:srcRect/>
          <a:stretch>
            <a:fillRect/>
          </a:stretch>
        </p:blipFill>
        <p:spPr bwMode="auto">
          <a:xfrm>
            <a:off x="-685800" y="0"/>
            <a:ext cx="10439400" cy="6908800"/>
          </a:xfrm>
          <a:prstGeom prst="rect">
            <a:avLst/>
          </a:prstGeom>
          <a:noFill/>
          <a:ln w="9525">
            <a:noFill/>
            <a:miter lim="800000"/>
            <a:headEnd/>
            <a:tailEnd/>
          </a:ln>
        </p:spPr>
      </p:pic>
      <p:sp>
        <p:nvSpPr>
          <p:cNvPr id="108546" name="Rectangle 2"/>
          <p:cNvSpPr>
            <a:spLocks noGrp="1" noChangeArrowheads="1"/>
          </p:cNvSpPr>
          <p:nvPr>
            <p:ph type="ctrTitle"/>
          </p:nvPr>
        </p:nvSpPr>
        <p:spPr>
          <a:xfrm>
            <a:off x="685800" y="2130425"/>
            <a:ext cx="7772400" cy="1470025"/>
          </a:xfrm>
        </p:spPr>
        <p:txBody>
          <a:bodyPr/>
          <a:lstStyle>
            <a:lvl1pPr>
              <a:defRPr sz="3200">
                <a:solidFill>
                  <a:srgbClr val="FFFF66"/>
                </a:solidFill>
              </a:defRPr>
            </a:lvl1pPr>
          </a:lstStyle>
          <a:p>
            <a:r>
              <a:rPr lang="en-US"/>
              <a:t>Click to edit Master title style</a:t>
            </a:r>
          </a:p>
        </p:txBody>
      </p:sp>
      <p:sp>
        <p:nvSpPr>
          <p:cNvPr id="108547"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en-US"/>
              <a:t>Click to edit Master subtitle style</a:t>
            </a:r>
          </a:p>
        </p:txBody>
      </p:sp>
      <p:sp>
        <p:nvSpPr>
          <p:cNvPr id="5" name="Rectangle 4"/>
          <p:cNvSpPr>
            <a:spLocks noGrp="1" noChangeArrowheads="1"/>
          </p:cNvSpPr>
          <p:nvPr>
            <p:ph type="dt" sz="half" idx="10"/>
          </p:nvPr>
        </p:nvSpPr>
        <p:spPr/>
        <p:txBody>
          <a:bodyPr/>
          <a:lstStyle>
            <a:lvl1pPr>
              <a:defRPr/>
            </a:lvl1pPr>
          </a:lstStyle>
          <a:p>
            <a:pPr>
              <a:defRPr/>
            </a:pPr>
            <a:fld id="{8775420A-62A5-4EA6-BDFE-CF2C8CDA7244}" type="datetime3">
              <a:rPr lang="en-US"/>
              <a:pPr>
                <a:defRPr/>
              </a:pPr>
              <a:t>9 May 2013</a:t>
            </a:fld>
            <a:endParaRPr lang="en-US"/>
          </a:p>
        </p:txBody>
      </p:sp>
      <p:sp>
        <p:nvSpPr>
          <p:cNvPr id="6" name="Rectangle 5"/>
          <p:cNvSpPr>
            <a:spLocks noGrp="1" noChangeArrowheads="1"/>
          </p:cNvSpPr>
          <p:nvPr>
            <p:ph type="ftr" sz="quarter" idx="11"/>
          </p:nvPr>
        </p:nvSpPr>
        <p:spPr/>
        <p:txBody>
          <a:bodyPr/>
          <a:lstStyle>
            <a:lvl1pPr>
              <a:defRPr/>
            </a:lvl1pPr>
          </a:lstStyle>
          <a:p>
            <a:pPr>
              <a:defRPr/>
            </a:pPr>
            <a:r>
              <a:rPr lang="en-US"/>
              <a:t>www.edbodmer.com</a:t>
            </a:r>
          </a:p>
        </p:txBody>
      </p:sp>
      <p:sp>
        <p:nvSpPr>
          <p:cNvPr id="7" name="Rectangle 6"/>
          <p:cNvSpPr>
            <a:spLocks noGrp="1" noChangeArrowheads="1"/>
          </p:cNvSpPr>
          <p:nvPr>
            <p:ph type="sldNum" sz="quarter" idx="12"/>
          </p:nvPr>
        </p:nvSpPr>
        <p:spPr/>
        <p:txBody>
          <a:bodyPr/>
          <a:lstStyle>
            <a:lvl1pPr>
              <a:defRPr/>
            </a:lvl1pPr>
          </a:lstStyle>
          <a:p>
            <a:pPr>
              <a:defRPr/>
            </a:pPr>
            <a:fld id="{D75B8C91-A70B-4319-AA71-3199EF8EB738}"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8D203BA0-9925-466F-A96E-2449977EE8DB}" type="datetime3">
              <a:rPr lang="en-US"/>
              <a:pPr>
                <a:defRPr/>
              </a:pPr>
              <a:t>9 May 2013</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www.edbodmer.com</a:t>
            </a:r>
          </a:p>
        </p:txBody>
      </p:sp>
      <p:sp>
        <p:nvSpPr>
          <p:cNvPr id="6" name="Rectangle 6"/>
          <p:cNvSpPr>
            <a:spLocks noGrp="1" noChangeArrowheads="1"/>
          </p:cNvSpPr>
          <p:nvPr>
            <p:ph type="sldNum" sz="quarter" idx="12"/>
          </p:nvPr>
        </p:nvSpPr>
        <p:spPr>
          <a:ln/>
        </p:spPr>
        <p:txBody>
          <a:bodyPr/>
          <a:lstStyle>
            <a:lvl1pPr>
              <a:defRPr/>
            </a:lvl1pPr>
          </a:lstStyle>
          <a:p>
            <a:pPr>
              <a:defRPr/>
            </a:pPr>
            <a:fld id="{905EA45A-5485-4EF9-911F-DDC0CBF16BE4}"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449ACE77-D2A7-4423-AFF7-BE85C38BB681}" type="datetime3">
              <a:rPr lang="en-US"/>
              <a:pPr>
                <a:defRPr/>
              </a:pPr>
              <a:t>9 May 2013</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www.edbodmer.com</a:t>
            </a:r>
          </a:p>
        </p:txBody>
      </p:sp>
      <p:sp>
        <p:nvSpPr>
          <p:cNvPr id="6" name="Rectangle 6"/>
          <p:cNvSpPr>
            <a:spLocks noGrp="1" noChangeArrowheads="1"/>
          </p:cNvSpPr>
          <p:nvPr>
            <p:ph type="sldNum" sz="quarter" idx="12"/>
          </p:nvPr>
        </p:nvSpPr>
        <p:spPr>
          <a:ln/>
        </p:spPr>
        <p:txBody>
          <a:bodyPr/>
          <a:lstStyle>
            <a:lvl1pPr>
              <a:defRPr/>
            </a:lvl1pPr>
          </a:lstStyle>
          <a:p>
            <a:pPr>
              <a:defRPr/>
            </a:pPr>
            <a:fld id="{21A655AD-1FFC-4A9E-AE11-025C7D530ABC}"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33400" y="274638"/>
            <a:ext cx="8077200" cy="715962"/>
          </a:xfrm>
        </p:spPr>
        <p:txBody>
          <a:bodyPr/>
          <a:lstStyle>
            <a:lvl1pPr>
              <a:defRPr sz="2400">
                <a:solidFill>
                  <a:srgbClr val="0070C0"/>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1143000"/>
            <a:ext cx="8229600" cy="4983163"/>
          </a:xfrm>
        </p:spPr>
        <p:txBody>
          <a:bodyPr/>
          <a:lstStyle>
            <a:lvl1pPr>
              <a:defRPr sz="2400"/>
            </a:lvl1pPr>
            <a:lvl2pPr>
              <a:defRPr sz="2000"/>
            </a:lvl2pPr>
            <a:lvl3pPr>
              <a:defRPr sz="1800"/>
            </a:lvl3pPr>
            <a:lvl4pPr>
              <a:defRPr sz="1600"/>
            </a:lvl4pPr>
            <a:lvl5pPr>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4"/>
          <p:cNvSpPr>
            <a:spLocks noGrp="1" noChangeArrowheads="1"/>
          </p:cNvSpPr>
          <p:nvPr>
            <p:ph type="dt" sz="half" idx="10"/>
          </p:nvPr>
        </p:nvSpPr>
        <p:spPr>
          <a:xfrm>
            <a:off x="595313" y="6245225"/>
            <a:ext cx="1857375" cy="476250"/>
          </a:xfrm>
        </p:spPr>
        <p:txBody>
          <a:bodyPr/>
          <a:lstStyle>
            <a:lvl1pPr>
              <a:defRPr/>
            </a:lvl1pPr>
          </a:lstStyle>
          <a:p>
            <a:pPr>
              <a:defRPr/>
            </a:pPr>
            <a:fld id="{B9EB000F-D9DC-4D00-BE0F-6A7F77830742}" type="datetime3">
              <a:rPr lang="en-US"/>
              <a:pPr>
                <a:defRPr/>
              </a:pPr>
              <a:t>9 May 2013</a:t>
            </a:fld>
            <a:endParaRPr lang="en-US" dirty="0"/>
          </a:p>
        </p:txBody>
      </p:sp>
      <p:sp>
        <p:nvSpPr>
          <p:cNvPr id="5" name="Rectangle 5"/>
          <p:cNvSpPr>
            <a:spLocks noGrp="1" noChangeArrowheads="1"/>
          </p:cNvSpPr>
          <p:nvPr>
            <p:ph type="ftr" sz="quarter" idx="11"/>
          </p:nvPr>
        </p:nvSpPr>
        <p:spPr/>
        <p:txBody>
          <a:bodyPr/>
          <a:lstStyle>
            <a:lvl1pPr>
              <a:defRPr/>
            </a:lvl1pPr>
          </a:lstStyle>
          <a:p>
            <a:pPr>
              <a:defRPr/>
            </a:pPr>
            <a:r>
              <a:rPr lang="en-US"/>
              <a:t>www.edbodmer.com</a:t>
            </a:r>
          </a:p>
        </p:txBody>
      </p:sp>
      <p:sp>
        <p:nvSpPr>
          <p:cNvPr id="6" name="Rectangle 6"/>
          <p:cNvSpPr>
            <a:spLocks noGrp="1" noChangeArrowheads="1"/>
          </p:cNvSpPr>
          <p:nvPr>
            <p:ph type="sldNum" sz="quarter" idx="12"/>
          </p:nvPr>
        </p:nvSpPr>
        <p:spPr/>
        <p:txBody>
          <a:bodyPr/>
          <a:lstStyle>
            <a:lvl1pPr>
              <a:defRPr/>
            </a:lvl1pPr>
          </a:lstStyle>
          <a:p>
            <a:pPr>
              <a:defRPr/>
            </a:pPr>
            <a:fld id="{B4F39711-CCF2-4A75-9DDA-0CAA1CF15CE8}"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20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4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p:txBody>
          <a:bodyPr/>
          <a:lstStyle>
            <a:lvl1pPr>
              <a:defRPr sz="1050"/>
            </a:lvl1pPr>
          </a:lstStyle>
          <a:p>
            <a:pPr>
              <a:defRPr/>
            </a:pPr>
            <a:fld id="{4761B418-C72C-4AC1-9F49-3AA4B50129D7}" type="datetime3">
              <a:rPr lang="en-US"/>
              <a:pPr>
                <a:defRPr/>
              </a:pPr>
              <a:t>9 May 2013</a:t>
            </a:fld>
            <a:endParaRPr lang="en-US"/>
          </a:p>
        </p:txBody>
      </p:sp>
      <p:sp>
        <p:nvSpPr>
          <p:cNvPr id="5" name="Rectangle 5"/>
          <p:cNvSpPr>
            <a:spLocks noGrp="1" noChangeArrowheads="1"/>
          </p:cNvSpPr>
          <p:nvPr>
            <p:ph type="ftr" sz="quarter" idx="11"/>
          </p:nvPr>
        </p:nvSpPr>
        <p:spPr/>
        <p:txBody>
          <a:bodyPr/>
          <a:lstStyle>
            <a:lvl1pPr>
              <a:defRPr sz="1050"/>
            </a:lvl1pPr>
          </a:lstStyle>
          <a:p>
            <a:pPr>
              <a:defRPr/>
            </a:pPr>
            <a:r>
              <a:rPr lang="en-US"/>
              <a:t>www.edbodmer.com</a:t>
            </a:r>
          </a:p>
        </p:txBody>
      </p:sp>
      <p:sp>
        <p:nvSpPr>
          <p:cNvPr id="6" name="Rectangle 6"/>
          <p:cNvSpPr>
            <a:spLocks noGrp="1" noChangeArrowheads="1"/>
          </p:cNvSpPr>
          <p:nvPr>
            <p:ph type="sldNum" sz="quarter" idx="12"/>
          </p:nvPr>
        </p:nvSpPr>
        <p:spPr/>
        <p:txBody>
          <a:bodyPr/>
          <a:lstStyle>
            <a:lvl1pPr>
              <a:defRPr sz="1050"/>
            </a:lvl1pPr>
          </a:lstStyle>
          <a:p>
            <a:pPr>
              <a:defRPr/>
            </a:pPr>
            <a:fld id="{6FABFB46-13DD-40E7-AD76-A5CEE36F5617}"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lvl1pPr>
              <a:defRPr>
                <a:solidFill>
                  <a:srgbClr val="0070C0"/>
                </a:solidFill>
              </a:defRPr>
            </a:lvl1pPr>
          </a:lstStyle>
          <a:p>
            <a:r>
              <a:rPr lang="en-US" smtClean="0"/>
              <a:t>Click to edit Master title style</a:t>
            </a:r>
            <a:endParaRPr lang="en-US"/>
          </a:p>
        </p:txBody>
      </p:sp>
      <p:sp>
        <p:nvSpPr>
          <p:cNvPr id="3" name="Content Placeholder 2"/>
          <p:cNvSpPr>
            <a:spLocks noGrp="1"/>
          </p:cNvSpPr>
          <p:nvPr>
            <p:ph sz="half" idx="1"/>
          </p:nvPr>
        </p:nvSpPr>
        <p:spPr>
          <a:xfrm>
            <a:off x="457200" y="1219200"/>
            <a:ext cx="4038600" cy="4906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19200"/>
            <a:ext cx="4038600" cy="4906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8E15C1F5-E852-4937-A6DA-9F400CD92630}" type="datetime3">
              <a:rPr lang="en-US"/>
              <a:pPr>
                <a:defRPr/>
              </a:pPr>
              <a:t>9 May 2013</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www.edbodmer.com</a:t>
            </a:r>
          </a:p>
        </p:txBody>
      </p:sp>
      <p:sp>
        <p:nvSpPr>
          <p:cNvPr id="7" name="Rectangle 6"/>
          <p:cNvSpPr>
            <a:spLocks noGrp="1" noChangeArrowheads="1"/>
          </p:cNvSpPr>
          <p:nvPr>
            <p:ph type="sldNum" sz="quarter" idx="12"/>
          </p:nvPr>
        </p:nvSpPr>
        <p:spPr>
          <a:ln/>
        </p:spPr>
        <p:txBody>
          <a:bodyPr/>
          <a:lstStyle>
            <a:lvl1pPr>
              <a:defRPr/>
            </a:lvl1pPr>
          </a:lstStyle>
          <a:p>
            <a:pPr>
              <a:defRPr/>
            </a:pPr>
            <a:fld id="{C096B019-F9AF-4BF2-8F57-6C88774C2959}"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153400" cy="868362"/>
          </a:xfrm>
        </p:spPr>
        <p:txBody>
          <a:bodyPr/>
          <a:lstStyle>
            <a:lvl1pPr>
              <a:defRPr sz="2400">
                <a:solidFill>
                  <a:srgbClr val="0070C0"/>
                </a:solidFill>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p:txBody>
          <a:bodyPr/>
          <a:lstStyle>
            <a:lvl1pPr>
              <a:defRPr sz="1200"/>
            </a:lvl1pPr>
          </a:lstStyle>
          <a:p>
            <a:pPr>
              <a:defRPr/>
            </a:pPr>
            <a:fld id="{366A784D-1A92-4905-A357-E4A20F8711DD}" type="datetime3">
              <a:rPr lang="en-US"/>
              <a:pPr>
                <a:defRPr/>
              </a:pPr>
              <a:t>9 May 2013</a:t>
            </a:fld>
            <a:endParaRPr lang="en-US"/>
          </a:p>
        </p:txBody>
      </p:sp>
      <p:sp>
        <p:nvSpPr>
          <p:cNvPr id="8" name="Rectangle 5"/>
          <p:cNvSpPr>
            <a:spLocks noGrp="1" noChangeArrowheads="1"/>
          </p:cNvSpPr>
          <p:nvPr>
            <p:ph type="ftr" sz="quarter" idx="11"/>
          </p:nvPr>
        </p:nvSpPr>
        <p:spPr/>
        <p:txBody>
          <a:bodyPr/>
          <a:lstStyle>
            <a:lvl1pPr>
              <a:defRPr sz="1200"/>
            </a:lvl1pPr>
          </a:lstStyle>
          <a:p>
            <a:pPr>
              <a:defRPr/>
            </a:pPr>
            <a:r>
              <a:rPr lang="en-US"/>
              <a:t>www.edbodmer.com</a:t>
            </a:r>
          </a:p>
        </p:txBody>
      </p:sp>
      <p:sp>
        <p:nvSpPr>
          <p:cNvPr id="9" name="Rectangle 6"/>
          <p:cNvSpPr>
            <a:spLocks noGrp="1" noChangeArrowheads="1"/>
          </p:cNvSpPr>
          <p:nvPr>
            <p:ph type="sldNum" sz="quarter" idx="12"/>
          </p:nvPr>
        </p:nvSpPr>
        <p:spPr/>
        <p:txBody>
          <a:bodyPr/>
          <a:lstStyle>
            <a:lvl1pPr>
              <a:defRPr sz="1200"/>
            </a:lvl1pPr>
          </a:lstStyle>
          <a:p>
            <a:pPr>
              <a:defRPr/>
            </a:pPr>
            <a:fld id="{E33CC303-6FAF-4FC8-A5A5-BA93C5F45970}"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lvl1pPr>
              <a:defRPr sz="2400">
                <a:solidFill>
                  <a:srgbClr val="0070C0"/>
                </a:solidFill>
              </a:defRPr>
            </a:lvl1pPr>
          </a:lstStyle>
          <a:p>
            <a:r>
              <a:rPr lang="en-US" dirty="0" smtClean="0"/>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pPr>
              <a:defRPr/>
            </a:pPr>
            <a:fld id="{A12AC645-704A-4EDC-8D12-BAF608D26A6A}" type="datetime3">
              <a:rPr lang="en-US"/>
              <a:pPr>
                <a:defRPr/>
              </a:pPr>
              <a:t>9 May 2013</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r>
              <a:rPr lang="en-US"/>
              <a:t>www.edbodmer.com</a:t>
            </a:r>
          </a:p>
        </p:txBody>
      </p:sp>
      <p:sp>
        <p:nvSpPr>
          <p:cNvPr id="5" name="Rectangle 6"/>
          <p:cNvSpPr>
            <a:spLocks noGrp="1" noChangeArrowheads="1"/>
          </p:cNvSpPr>
          <p:nvPr>
            <p:ph type="sldNum" sz="quarter" idx="12"/>
          </p:nvPr>
        </p:nvSpPr>
        <p:spPr>
          <a:ln/>
        </p:spPr>
        <p:txBody>
          <a:bodyPr/>
          <a:lstStyle>
            <a:lvl1pPr>
              <a:defRPr/>
            </a:lvl1pPr>
          </a:lstStyle>
          <a:p>
            <a:pPr>
              <a:defRPr/>
            </a:pPr>
            <a:fld id="{F2EE9056-99C6-4730-9C1D-78C3AF2330BB}"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18AB9090-30B1-4503-8B5E-E03B9D178D71}" type="datetime3">
              <a:rPr lang="en-US"/>
              <a:pPr>
                <a:defRPr/>
              </a:pPr>
              <a:t>9 May 2013</a:t>
            </a:fld>
            <a:endParaRPr lang="en-US"/>
          </a:p>
        </p:txBody>
      </p:sp>
      <p:sp>
        <p:nvSpPr>
          <p:cNvPr id="3" name="Rectangle 5"/>
          <p:cNvSpPr>
            <a:spLocks noGrp="1" noChangeArrowheads="1"/>
          </p:cNvSpPr>
          <p:nvPr>
            <p:ph type="ftr" sz="quarter" idx="11"/>
          </p:nvPr>
        </p:nvSpPr>
        <p:spPr>
          <a:ln/>
        </p:spPr>
        <p:txBody>
          <a:bodyPr/>
          <a:lstStyle>
            <a:lvl1pPr>
              <a:defRPr/>
            </a:lvl1pPr>
          </a:lstStyle>
          <a:p>
            <a:pPr>
              <a:defRPr/>
            </a:pPr>
            <a:r>
              <a:rPr lang="en-US"/>
              <a:t>www.edbodmer.com</a:t>
            </a:r>
          </a:p>
        </p:txBody>
      </p:sp>
      <p:sp>
        <p:nvSpPr>
          <p:cNvPr id="4" name="Rectangle 6"/>
          <p:cNvSpPr>
            <a:spLocks noGrp="1" noChangeArrowheads="1"/>
          </p:cNvSpPr>
          <p:nvPr>
            <p:ph type="sldNum" sz="quarter" idx="12"/>
          </p:nvPr>
        </p:nvSpPr>
        <p:spPr>
          <a:ln/>
        </p:spPr>
        <p:txBody>
          <a:bodyPr/>
          <a:lstStyle>
            <a:lvl1pPr>
              <a:defRPr/>
            </a:lvl1pPr>
          </a:lstStyle>
          <a:p>
            <a:pPr>
              <a:defRPr/>
            </a:pPr>
            <a:fld id="{1D4D5F06-8343-4365-8D08-0BBB5A7E3240}"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C278C17E-C270-4B54-8C6B-59322289F5CA}" type="datetime3">
              <a:rPr lang="en-US"/>
              <a:pPr>
                <a:defRPr/>
              </a:pPr>
              <a:t>9 May 2013</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www.edbodmer.com</a:t>
            </a:r>
          </a:p>
        </p:txBody>
      </p:sp>
      <p:sp>
        <p:nvSpPr>
          <p:cNvPr id="7" name="Rectangle 6"/>
          <p:cNvSpPr>
            <a:spLocks noGrp="1" noChangeArrowheads="1"/>
          </p:cNvSpPr>
          <p:nvPr>
            <p:ph type="sldNum" sz="quarter" idx="12"/>
          </p:nvPr>
        </p:nvSpPr>
        <p:spPr>
          <a:ln/>
        </p:spPr>
        <p:txBody>
          <a:bodyPr/>
          <a:lstStyle>
            <a:lvl1pPr>
              <a:defRPr/>
            </a:lvl1pPr>
          </a:lstStyle>
          <a:p>
            <a:pPr>
              <a:defRPr/>
            </a:pPr>
            <a:fld id="{02F41CC3-A7A7-49D7-A2E8-71F77D49BC8C}"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D9E1221E-E234-45F2-B262-DCC57AAE4607}" type="datetime3">
              <a:rPr lang="en-US"/>
              <a:pPr>
                <a:defRPr/>
              </a:pPr>
              <a:t>9 May 2013</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www.edbodmer.com</a:t>
            </a:r>
          </a:p>
        </p:txBody>
      </p:sp>
      <p:sp>
        <p:nvSpPr>
          <p:cNvPr id="7" name="Rectangle 6"/>
          <p:cNvSpPr>
            <a:spLocks noGrp="1" noChangeArrowheads="1"/>
          </p:cNvSpPr>
          <p:nvPr>
            <p:ph type="sldNum" sz="quarter" idx="12"/>
          </p:nvPr>
        </p:nvSpPr>
        <p:spPr>
          <a:ln/>
        </p:spPr>
        <p:txBody>
          <a:bodyPr/>
          <a:lstStyle>
            <a:lvl1pPr>
              <a:defRPr/>
            </a:lvl1pPr>
          </a:lstStyle>
          <a:p>
            <a:pPr>
              <a:defRPr/>
            </a:pPr>
            <a:fld id="{5518005A-2503-4251-A1A2-788DC35F2E09}"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7921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219200"/>
            <a:ext cx="8229600" cy="4906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cs typeface="Arial" charset="0"/>
              </a:defRPr>
            </a:lvl1pPr>
          </a:lstStyle>
          <a:p>
            <a:pPr>
              <a:defRPr/>
            </a:pPr>
            <a:fld id="{E6FA2EC4-461F-4F4B-8B8E-EC9C2504B8B5}" type="datetime3">
              <a:rPr lang="en-US"/>
              <a:pPr>
                <a:defRPr/>
              </a:pPr>
              <a:t>9 May 2013</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cs typeface="Arial" charset="0"/>
              </a:defRPr>
            </a:lvl1pPr>
          </a:lstStyle>
          <a:p>
            <a:pPr>
              <a:defRPr/>
            </a:pPr>
            <a:r>
              <a:rPr lang="en-US"/>
              <a:t>www.edbodmer.com</a:t>
            </a: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cs typeface="Arial" charset="0"/>
              </a:defRPr>
            </a:lvl1pPr>
          </a:lstStyle>
          <a:p>
            <a:pPr>
              <a:defRPr/>
            </a:pPr>
            <a:fld id="{15789B29-3C46-41F8-95BC-EDE08238924E}"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129" r:id="rId1"/>
    <p:sldLayoutId id="2147484130" r:id="rId2"/>
    <p:sldLayoutId id="2147484131" r:id="rId3"/>
    <p:sldLayoutId id="2147484122" r:id="rId4"/>
    <p:sldLayoutId id="2147484132" r:id="rId5"/>
    <p:sldLayoutId id="2147484123" r:id="rId6"/>
    <p:sldLayoutId id="2147484124" r:id="rId7"/>
    <p:sldLayoutId id="2147484125" r:id="rId8"/>
    <p:sldLayoutId id="2147484126" r:id="rId9"/>
    <p:sldLayoutId id="2147484127" r:id="rId10"/>
    <p:sldLayoutId id="2147484128" r:id="rId11"/>
  </p:sldLayoutIdLst>
  <p:hf hdr="0"/>
  <p:txStyles>
    <p:titleStyle>
      <a:lvl1pPr algn="ctr" rtl="0" eaLnBrk="0" fontAlgn="base" hangingPunct="0">
        <a:spcBef>
          <a:spcPct val="0"/>
        </a:spcBef>
        <a:spcAft>
          <a:spcPct val="0"/>
        </a:spcAft>
        <a:defRPr sz="2400" b="1">
          <a:solidFill>
            <a:srgbClr val="0070C0"/>
          </a:solidFill>
          <a:latin typeface="+mj-lt"/>
          <a:ea typeface="+mj-ea"/>
          <a:cs typeface="+mj-cs"/>
        </a:defRPr>
      </a:lvl1pPr>
      <a:lvl2pPr algn="ctr" rtl="0" eaLnBrk="0" fontAlgn="base" hangingPunct="0">
        <a:spcBef>
          <a:spcPct val="0"/>
        </a:spcBef>
        <a:spcAft>
          <a:spcPct val="0"/>
        </a:spcAft>
        <a:defRPr sz="2400" b="1">
          <a:solidFill>
            <a:srgbClr val="0070C0"/>
          </a:solidFill>
          <a:latin typeface="Arial" charset="0"/>
          <a:cs typeface="Arial" charset="0"/>
        </a:defRPr>
      </a:lvl2pPr>
      <a:lvl3pPr algn="ctr" rtl="0" eaLnBrk="0" fontAlgn="base" hangingPunct="0">
        <a:spcBef>
          <a:spcPct val="0"/>
        </a:spcBef>
        <a:spcAft>
          <a:spcPct val="0"/>
        </a:spcAft>
        <a:defRPr sz="2400" b="1">
          <a:solidFill>
            <a:srgbClr val="0070C0"/>
          </a:solidFill>
          <a:latin typeface="Arial" charset="0"/>
          <a:cs typeface="Arial" charset="0"/>
        </a:defRPr>
      </a:lvl3pPr>
      <a:lvl4pPr algn="ctr" rtl="0" eaLnBrk="0" fontAlgn="base" hangingPunct="0">
        <a:spcBef>
          <a:spcPct val="0"/>
        </a:spcBef>
        <a:spcAft>
          <a:spcPct val="0"/>
        </a:spcAft>
        <a:defRPr sz="2400" b="1">
          <a:solidFill>
            <a:srgbClr val="0070C0"/>
          </a:solidFill>
          <a:latin typeface="Arial" charset="0"/>
          <a:cs typeface="Arial" charset="0"/>
        </a:defRPr>
      </a:lvl4pPr>
      <a:lvl5pPr algn="ctr" rtl="0" eaLnBrk="0" fontAlgn="base" hangingPunct="0">
        <a:spcBef>
          <a:spcPct val="0"/>
        </a:spcBef>
        <a:spcAft>
          <a:spcPct val="0"/>
        </a:spcAft>
        <a:defRPr sz="2400" b="1">
          <a:solidFill>
            <a:srgbClr val="0070C0"/>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cs typeface="+mn-cs"/>
        </a:defRPr>
      </a:lvl2pPr>
      <a:lvl3pPr marL="1143000" indent="-228600" algn="l" rtl="0" eaLnBrk="0" fontAlgn="base" hangingPunct="0">
        <a:spcBef>
          <a:spcPct val="20000"/>
        </a:spcBef>
        <a:spcAft>
          <a:spcPct val="0"/>
        </a:spcAft>
        <a:buChar char="•"/>
        <a:defRPr>
          <a:solidFill>
            <a:schemeClr val="tx1"/>
          </a:solidFill>
          <a:latin typeface="+mn-lt"/>
          <a:cs typeface="+mn-cs"/>
        </a:defRPr>
      </a:lvl3pPr>
      <a:lvl4pPr marL="1600200" indent="-228600" algn="l" rtl="0" eaLnBrk="0" fontAlgn="base" hangingPunct="0">
        <a:spcBef>
          <a:spcPct val="20000"/>
        </a:spcBef>
        <a:spcAft>
          <a:spcPct val="0"/>
        </a:spcAft>
        <a:buChar char="–"/>
        <a:defRPr sz="1600">
          <a:solidFill>
            <a:schemeClr val="tx1"/>
          </a:solidFill>
          <a:latin typeface="+mn-lt"/>
          <a:cs typeface="+mn-cs"/>
        </a:defRPr>
      </a:lvl4pPr>
      <a:lvl5pPr marL="2057400" indent="-228600" algn="l" rtl="0" eaLnBrk="0" fontAlgn="base" hangingPunct="0">
        <a:spcBef>
          <a:spcPct val="20000"/>
        </a:spcBef>
        <a:spcAft>
          <a:spcPct val="0"/>
        </a:spcAft>
        <a:buChar char="»"/>
        <a:defRPr sz="16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89.gif"/><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90.emf"/><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91.emf"/><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105.png"/><Relationship Id="rId1" Type="http://schemas.openxmlformats.org/officeDocument/2006/relationships/slideLayout" Target="../slideLayouts/slideLayout2.xml"/><Relationship Id="rId4" Type="http://schemas.openxmlformats.org/officeDocument/2006/relationships/image" Target="../media/image107.emf"/></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112.pn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image" Target="../media/image115.emf"/><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1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4.xml"/></Relationships>
</file>

<file path=ppt/slides/_rels/slide131.xml.rels><?xml version="1.0" encoding="UTF-8" standalone="yes"?>
<Relationships xmlns="http://schemas.openxmlformats.org/package/2006/relationships"><Relationship Id="rId2" Type="http://schemas.openxmlformats.org/officeDocument/2006/relationships/image" Target="../media/image121.wmf"/><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image" Target="../media/image122.png"/><Relationship Id="rId1" Type="http://schemas.openxmlformats.org/officeDocument/2006/relationships/slideLayout" Target="../slideLayouts/slideLayout4.xml"/></Relationships>
</file>

<file path=ppt/slides/_rels/slide133.xml.rels><?xml version="1.0" encoding="UTF-8" standalone="yes"?>
<Relationships xmlns="http://schemas.openxmlformats.org/package/2006/relationships"><Relationship Id="rId2" Type="http://schemas.openxmlformats.org/officeDocument/2006/relationships/image" Target="../media/image124.png"/><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image" Target="../media/image125.wmf"/><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image" Target="../media/image126.emf"/><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image" Target="../media/image127.wmf"/><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129.emf"/><Relationship Id="rId2" Type="http://schemas.openxmlformats.org/officeDocument/2006/relationships/image" Target="../media/image128.wmf"/><Relationship Id="rId1" Type="http://schemas.openxmlformats.org/officeDocument/2006/relationships/slideLayout" Target="../slideLayouts/slideLayout2.xml"/><Relationship Id="rId4" Type="http://schemas.openxmlformats.org/officeDocument/2006/relationships/image" Target="../media/image130.emf"/></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3" Type="http://schemas.openxmlformats.org/officeDocument/2006/relationships/image" Target="../media/image131.wmf"/><Relationship Id="rId2" Type="http://schemas.openxmlformats.org/officeDocument/2006/relationships/image" Target="../media/image130.emf"/><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3" Type="http://schemas.openxmlformats.org/officeDocument/2006/relationships/image" Target="../media/image133.emf"/><Relationship Id="rId2" Type="http://schemas.openxmlformats.org/officeDocument/2006/relationships/image" Target="../media/image132.emf"/><Relationship Id="rId1" Type="http://schemas.openxmlformats.org/officeDocument/2006/relationships/slideLayout" Target="../slideLayouts/slideLayout2.xml"/><Relationship Id="rId4" Type="http://schemas.openxmlformats.org/officeDocument/2006/relationships/image" Target="../media/image134.emf"/></Relationships>
</file>

<file path=ppt/slides/_rels/slide144.xml.rels><?xml version="1.0" encoding="UTF-8" standalone="yes"?>
<Relationships xmlns="http://schemas.openxmlformats.org/package/2006/relationships"><Relationship Id="rId3" Type="http://schemas.openxmlformats.org/officeDocument/2006/relationships/image" Target="../media/image136.emf"/><Relationship Id="rId2" Type="http://schemas.openxmlformats.org/officeDocument/2006/relationships/image" Target="../media/image135.wmf"/><Relationship Id="rId1" Type="http://schemas.openxmlformats.org/officeDocument/2006/relationships/slideLayout" Target="../slideLayouts/slideLayout2.xml"/><Relationship Id="rId4" Type="http://schemas.openxmlformats.org/officeDocument/2006/relationships/image" Target="../media/image137.emf"/></Relationships>
</file>

<file path=ppt/slides/_rels/slide145.xml.rels><?xml version="1.0" encoding="UTF-8" standalone="yes"?>
<Relationships xmlns="http://schemas.openxmlformats.org/package/2006/relationships"><Relationship Id="rId2" Type="http://schemas.openxmlformats.org/officeDocument/2006/relationships/image" Target="../media/image138.wmf"/><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image" Target="../media/image139.png"/><Relationship Id="rId1" Type="http://schemas.openxmlformats.org/officeDocument/2006/relationships/slideLayout" Target="../slideLayouts/slideLayout1.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3" Type="http://schemas.openxmlformats.org/officeDocument/2006/relationships/image" Target="../media/image141.jpeg"/><Relationship Id="rId2" Type="http://schemas.openxmlformats.org/officeDocument/2006/relationships/image" Target="../media/image14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image" Target="../media/image142.emf"/><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image" Target="../media/image144.png"/><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image" Target="../media/image146.emf"/><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image" Target="../media/image147.emf"/><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2" Type="http://schemas.openxmlformats.org/officeDocument/2006/relationships/image" Target="../media/image148.emf"/><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image" Target="../media/image150.png"/><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image" Target="../media/image151.wmf"/><Relationship Id="rId1" Type="http://schemas.openxmlformats.org/officeDocument/2006/relationships/slideLayout" Target="../slideLayouts/slideLayout1.xml"/></Relationships>
</file>

<file path=ppt/slides/_rels/slide161.xml.rels><?xml version="1.0" encoding="UTF-8" standalone="yes"?>
<Relationships xmlns="http://schemas.openxmlformats.org/package/2006/relationships"><Relationship Id="rId2" Type="http://schemas.openxmlformats.org/officeDocument/2006/relationships/image" Target="../media/image152.wmf"/><Relationship Id="rId1" Type="http://schemas.openxmlformats.org/officeDocument/2006/relationships/slideLayout" Target="../slideLayouts/slideLayout1.xml"/></Relationships>
</file>

<file path=ppt/slides/_rels/slide162.xml.rels><?xml version="1.0" encoding="UTF-8" standalone="yes"?>
<Relationships xmlns="http://schemas.openxmlformats.org/package/2006/relationships"><Relationship Id="rId2" Type="http://schemas.openxmlformats.org/officeDocument/2006/relationships/image" Target="../media/image153.emf"/><Relationship Id="rId1" Type="http://schemas.openxmlformats.org/officeDocument/2006/relationships/slideLayout" Target="../slideLayouts/slideLayout4.xml"/></Relationships>
</file>

<file path=ppt/slides/_rels/slide163.xml.rels><?xml version="1.0" encoding="UTF-8" standalone="yes"?>
<Relationships xmlns="http://schemas.openxmlformats.org/package/2006/relationships"><Relationship Id="rId2" Type="http://schemas.openxmlformats.org/officeDocument/2006/relationships/image" Target="../media/image154.png"/><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2" Type="http://schemas.openxmlformats.org/officeDocument/2006/relationships/image" Target="../media/image155.wmf"/><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2" Type="http://schemas.openxmlformats.org/officeDocument/2006/relationships/hyperlink" Target="http://www.rechargenews.com/energy/wave_tidal_hydro/article263260.ece" TargetMode="External"/><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2" Type="http://schemas.openxmlformats.org/officeDocument/2006/relationships/hyperlink" Target="http://en.wikipedia.org/wiki/World_Commission_on_Dams" TargetMode="External"/><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3" Type="http://schemas.openxmlformats.org/officeDocument/2006/relationships/image" Target="../media/image157.wmf"/><Relationship Id="rId2" Type="http://schemas.openxmlformats.org/officeDocument/2006/relationships/image" Target="../media/image156.wmf"/><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3" Type="http://schemas.openxmlformats.org/officeDocument/2006/relationships/image" Target="../media/image159.wmf"/><Relationship Id="rId2" Type="http://schemas.openxmlformats.org/officeDocument/2006/relationships/image" Target="../media/image158.emf"/><Relationship Id="rId1" Type="http://schemas.openxmlformats.org/officeDocument/2006/relationships/slideLayout" Target="../slideLayouts/slideLayout2.xml"/><Relationship Id="rId4" Type="http://schemas.openxmlformats.org/officeDocument/2006/relationships/image" Target="../media/image160.wmf"/></Relationships>
</file>

<file path=ppt/slides/_rels/slide169.xml.rels><?xml version="1.0" encoding="UTF-8" standalone="yes"?>
<Relationships xmlns="http://schemas.openxmlformats.org/package/2006/relationships"><Relationship Id="rId2" Type="http://schemas.openxmlformats.org/officeDocument/2006/relationships/image" Target="../media/image161.w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2" Type="http://schemas.openxmlformats.org/officeDocument/2006/relationships/image" Target="../media/image162.png"/><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2" Type="http://schemas.openxmlformats.org/officeDocument/2006/relationships/image" Target="../media/image163.wmf"/><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2" Type="http://schemas.openxmlformats.org/officeDocument/2006/relationships/image" Target="../media/image164.png"/><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2" Type="http://schemas.openxmlformats.org/officeDocument/2006/relationships/image" Target="../media/image165.png"/><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2" Type="http://schemas.openxmlformats.org/officeDocument/2006/relationships/image" Target="../media/image166.emf"/><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2" Type="http://schemas.openxmlformats.org/officeDocument/2006/relationships/image" Target="../media/image167.png"/><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image" Target="../media/image168.wmf"/><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2" Type="http://schemas.openxmlformats.org/officeDocument/2006/relationships/image" Target="../media/image170.png"/><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2" Type="http://schemas.openxmlformats.org/officeDocument/2006/relationships/image" Target="../media/image171.png"/><Relationship Id="rId1" Type="http://schemas.openxmlformats.org/officeDocument/2006/relationships/slideLayout" Target="../slideLayouts/slideLayout7.xml"/></Relationships>
</file>

<file path=ppt/slides/_rels/slide182.xml.rels><?xml version="1.0" encoding="UTF-8" standalone="yes"?>
<Relationships xmlns="http://schemas.openxmlformats.org/package/2006/relationships"><Relationship Id="rId2" Type="http://schemas.openxmlformats.org/officeDocument/2006/relationships/image" Target="../media/image172.png"/><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2" Type="http://schemas.openxmlformats.org/officeDocument/2006/relationships/image" Target="../media/image173.png"/><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2" Type="http://schemas.openxmlformats.org/officeDocument/2006/relationships/image" Target="../media/image174.png"/><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2" Type="http://schemas.openxmlformats.org/officeDocument/2006/relationships/image" Target="../media/image175.png"/><Relationship Id="rId1" Type="http://schemas.openxmlformats.org/officeDocument/2006/relationships/slideLayout" Target="../slideLayouts/slideLayout7.xml"/></Relationships>
</file>

<file path=ppt/slides/_rels/slide186.xml.rels><?xml version="1.0" encoding="UTF-8" standalone="yes"?>
<Relationships xmlns="http://schemas.openxmlformats.org/package/2006/relationships"><Relationship Id="rId2" Type="http://schemas.openxmlformats.org/officeDocument/2006/relationships/image" Target="../media/image176.png"/><Relationship Id="rId1" Type="http://schemas.openxmlformats.org/officeDocument/2006/relationships/slideLayout" Target="../slideLayouts/slideLayout7.xml"/></Relationships>
</file>

<file path=ppt/slides/_rels/slide187.xml.rels><?xml version="1.0" encoding="UTF-8" standalone="yes"?>
<Relationships xmlns="http://schemas.openxmlformats.org/package/2006/relationships"><Relationship Id="rId2" Type="http://schemas.openxmlformats.org/officeDocument/2006/relationships/image" Target="../media/image177.png"/><Relationship Id="rId1" Type="http://schemas.openxmlformats.org/officeDocument/2006/relationships/slideLayout" Target="../slideLayouts/slideLayout7.xml"/></Relationships>
</file>

<file path=ppt/slides/_rels/slide188.xml.rels><?xml version="1.0" encoding="UTF-8" standalone="yes"?>
<Relationships xmlns="http://schemas.openxmlformats.org/package/2006/relationships"><Relationship Id="rId2" Type="http://schemas.openxmlformats.org/officeDocument/2006/relationships/image" Target="../media/image178.png"/><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2" Type="http://schemas.openxmlformats.org/officeDocument/2006/relationships/image" Target="../media/image179.png"/><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3" Type="http://schemas.openxmlformats.org/officeDocument/2006/relationships/image" Target="../media/image181.png"/><Relationship Id="rId2" Type="http://schemas.openxmlformats.org/officeDocument/2006/relationships/image" Target="../media/image180.wmf"/><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2" Type="http://schemas.openxmlformats.org/officeDocument/2006/relationships/image" Target="../media/image182.png"/><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2" Type="http://schemas.openxmlformats.org/officeDocument/2006/relationships/image" Target="../media/image183.wmf"/><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2" Type="http://schemas.openxmlformats.org/officeDocument/2006/relationships/image" Target="../media/image184.jpeg"/><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196.xml.rels><?xml version="1.0" encoding="UTF-8" standalone="yes"?>
<Relationships xmlns="http://schemas.openxmlformats.org/package/2006/relationships"><Relationship Id="rId3" Type="http://schemas.openxmlformats.org/officeDocument/2006/relationships/image" Target="../media/image186.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97.xml.rels><?xml version="1.0" encoding="UTF-8" standalone="yes"?>
<Relationships xmlns="http://schemas.openxmlformats.org/package/2006/relationships"><Relationship Id="rId3" Type="http://schemas.openxmlformats.org/officeDocument/2006/relationships/image" Target="../media/image188.jpeg"/><Relationship Id="rId2" Type="http://schemas.openxmlformats.org/officeDocument/2006/relationships/image" Target="../media/image187.png"/><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2" Type="http://schemas.openxmlformats.org/officeDocument/2006/relationships/image" Target="../media/image189.jpeg"/><Relationship Id="rId1" Type="http://schemas.openxmlformats.org/officeDocument/2006/relationships/slideLayout" Target="../slideLayouts/slideLayout1.xml"/></Relationships>
</file>

<file path=ppt/slides/_rels/slide199.xml.rels><?xml version="1.0" encoding="UTF-8" standalone="yes"?>
<Relationships xmlns="http://schemas.openxmlformats.org/package/2006/relationships"><Relationship Id="rId2" Type="http://schemas.openxmlformats.org/officeDocument/2006/relationships/image" Target="../media/image19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2" Type="http://schemas.openxmlformats.org/officeDocument/2006/relationships/image" Target="../media/image191.emf"/><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2" Type="http://schemas.openxmlformats.org/officeDocument/2006/relationships/image" Target="../media/image192.png"/><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3" Type="http://schemas.openxmlformats.org/officeDocument/2006/relationships/image" Target="../media/image194.png"/><Relationship Id="rId2" Type="http://schemas.openxmlformats.org/officeDocument/2006/relationships/image" Target="../media/image193.png"/><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2" Type="http://schemas.openxmlformats.org/officeDocument/2006/relationships/image" Target="../media/image195.emf"/><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2" Type="http://schemas.openxmlformats.org/officeDocument/2006/relationships/image" Target="../media/image196.png"/><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3" Type="http://schemas.openxmlformats.org/officeDocument/2006/relationships/image" Target="../media/image198.png"/><Relationship Id="rId2" Type="http://schemas.openxmlformats.org/officeDocument/2006/relationships/image" Target="../media/image197.emf"/><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0.xml.rels><?xml version="1.0" encoding="UTF-8" standalone="yes"?>
<Relationships xmlns="http://schemas.openxmlformats.org/package/2006/relationships"><Relationship Id="rId2" Type="http://schemas.openxmlformats.org/officeDocument/2006/relationships/image" Target="../media/image199.png"/><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3" Type="http://schemas.openxmlformats.org/officeDocument/2006/relationships/image" Target="../media/image201.png"/><Relationship Id="rId2" Type="http://schemas.openxmlformats.org/officeDocument/2006/relationships/image" Target="../media/image200.png"/><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3" Type="http://schemas.openxmlformats.org/officeDocument/2006/relationships/image" Target="../media/image203.emf"/><Relationship Id="rId2" Type="http://schemas.openxmlformats.org/officeDocument/2006/relationships/image" Target="../media/image202.png"/><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2" Type="http://schemas.openxmlformats.org/officeDocument/2006/relationships/image" Target="../media/image204.png"/><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2" Type="http://schemas.openxmlformats.org/officeDocument/2006/relationships/image" Target="../media/image205.png"/><Relationship Id="rId1" Type="http://schemas.openxmlformats.org/officeDocument/2006/relationships/slideLayout" Target="../slideLayouts/slideLayout2.xml"/></Relationships>
</file>

<file path=ppt/slides/_rels/slide215.xml.rels><?xml version="1.0" encoding="UTF-8" standalone="yes"?>
<Relationships xmlns="http://schemas.openxmlformats.org/package/2006/relationships"><Relationship Id="rId2" Type="http://schemas.openxmlformats.org/officeDocument/2006/relationships/image" Target="../media/image206.png"/><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2" Type="http://schemas.openxmlformats.org/officeDocument/2006/relationships/image" Target="../media/image207.png"/><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2" Type="http://schemas.openxmlformats.org/officeDocument/2006/relationships/image" Target="../media/image208.wmf"/><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2" Type="http://schemas.openxmlformats.org/officeDocument/2006/relationships/image" Target="../media/image209.png"/><Relationship Id="rId1" Type="http://schemas.openxmlformats.org/officeDocument/2006/relationships/slideLayout" Target="../slideLayouts/slideLayout2.xml"/></Relationships>
</file>

<file path=ppt/slides/_rels/slide219.xml.rels><?xml version="1.0" encoding="UTF-8" standalone="yes"?>
<Relationships xmlns="http://schemas.openxmlformats.org/package/2006/relationships"><Relationship Id="rId2" Type="http://schemas.openxmlformats.org/officeDocument/2006/relationships/image" Target="../media/image21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8.wmf"/><Relationship Id="rId1"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2" Type="http://schemas.openxmlformats.org/officeDocument/2006/relationships/image" Target="../media/image211.png"/><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5.xml.rels><?xml version="1.0" encoding="UTF-8" standalone="yes"?>
<Relationships xmlns="http://schemas.openxmlformats.org/package/2006/relationships"><Relationship Id="rId3" Type="http://schemas.openxmlformats.org/officeDocument/2006/relationships/image" Target="../media/image213.png"/><Relationship Id="rId2" Type="http://schemas.openxmlformats.org/officeDocument/2006/relationships/image" Target="../media/image212.wmf"/><Relationship Id="rId1" Type="http://schemas.openxmlformats.org/officeDocument/2006/relationships/slideLayout" Target="../slideLayouts/slideLayout2.xml"/><Relationship Id="rId4" Type="http://schemas.openxmlformats.org/officeDocument/2006/relationships/image" Target="../media/image214.png"/></Relationships>
</file>

<file path=ppt/slides/_rels/slide226.xml.rels><?xml version="1.0" encoding="UTF-8" standalone="yes"?>
<Relationships xmlns="http://schemas.openxmlformats.org/package/2006/relationships"><Relationship Id="rId3" Type="http://schemas.openxmlformats.org/officeDocument/2006/relationships/image" Target="../media/image216.png"/><Relationship Id="rId2" Type="http://schemas.openxmlformats.org/officeDocument/2006/relationships/image" Target="../media/image215.png"/><Relationship Id="rId1" Type="http://schemas.openxmlformats.org/officeDocument/2006/relationships/slideLayout" Target="../slideLayouts/slideLayout2.xml"/></Relationships>
</file>

<file path=ppt/slides/_rels/slide227.xml.rels><?xml version="1.0" encoding="UTF-8" standalone="yes"?>
<Relationships xmlns="http://schemas.openxmlformats.org/package/2006/relationships"><Relationship Id="rId2" Type="http://schemas.openxmlformats.org/officeDocument/2006/relationships/image" Target="../media/image217.emf"/><Relationship Id="rId1" Type="http://schemas.openxmlformats.org/officeDocument/2006/relationships/slideLayout" Target="../slideLayouts/slideLayout2.xml"/></Relationships>
</file>

<file path=ppt/slides/_rels/slide228.xml.rels><?xml version="1.0" encoding="UTF-8" standalone="yes"?>
<Relationships xmlns="http://schemas.openxmlformats.org/package/2006/relationships"><Relationship Id="rId2" Type="http://schemas.openxmlformats.org/officeDocument/2006/relationships/image" Target="../media/image218.emf"/><Relationship Id="rId1" Type="http://schemas.openxmlformats.org/officeDocument/2006/relationships/slideLayout" Target="../slideLayouts/slideLayout2.xml"/></Relationships>
</file>

<file path=ppt/slides/_rels/slide229.xml.rels><?xml version="1.0" encoding="UTF-8" standalone="yes"?>
<Relationships xmlns="http://schemas.openxmlformats.org/package/2006/relationships"><Relationship Id="rId2" Type="http://schemas.openxmlformats.org/officeDocument/2006/relationships/image" Target="../media/image21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0.xml.rels><?xml version="1.0" encoding="UTF-8" standalone="yes"?>
<Relationships xmlns="http://schemas.openxmlformats.org/package/2006/relationships"><Relationship Id="rId2" Type="http://schemas.openxmlformats.org/officeDocument/2006/relationships/image" Target="../media/image220.png"/><Relationship Id="rId1" Type="http://schemas.openxmlformats.org/officeDocument/2006/relationships/slideLayout" Target="../slideLayouts/slideLayout2.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2.xml.rels><?xml version="1.0" encoding="UTF-8" standalone="yes"?>
<Relationships xmlns="http://schemas.openxmlformats.org/package/2006/relationships"><Relationship Id="rId2" Type="http://schemas.openxmlformats.org/officeDocument/2006/relationships/image" Target="../media/image221.png"/><Relationship Id="rId1" Type="http://schemas.openxmlformats.org/officeDocument/2006/relationships/slideLayout" Target="../slideLayouts/slideLayout2.xml"/></Relationships>
</file>

<file path=ppt/slides/_rels/slide233.xml.rels><?xml version="1.0" encoding="UTF-8" standalone="yes"?>
<Relationships xmlns="http://schemas.openxmlformats.org/package/2006/relationships"><Relationship Id="rId2" Type="http://schemas.openxmlformats.org/officeDocument/2006/relationships/image" Target="../media/image222.png"/><Relationship Id="rId1" Type="http://schemas.openxmlformats.org/officeDocument/2006/relationships/slideLayout" Target="../slideLayouts/slideLayout1.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7.xml.rels><?xml version="1.0" encoding="UTF-8" standalone="yes"?>
<Relationships xmlns="http://schemas.openxmlformats.org/package/2006/relationships"><Relationship Id="rId2" Type="http://schemas.openxmlformats.org/officeDocument/2006/relationships/image" Target="../media/image223.emf"/><Relationship Id="rId1" Type="http://schemas.openxmlformats.org/officeDocument/2006/relationships/slideLayout" Target="../slideLayouts/slideLayout2.xml"/></Relationships>
</file>

<file path=ppt/slides/_rels/slide238.xml.rels><?xml version="1.0" encoding="UTF-8" standalone="yes"?>
<Relationships xmlns="http://schemas.openxmlformats.org/package/2006/relationships"><Relationship Id="rId2" Type="http://schemas.openxmlformats.org/officeDocument/2006/relationships/image" Target="../media/image224.png"/><Relationship Id="rId1" Type="http://schemas.openxmlformats.org/officeDocument/2006/relationships/slideLayout" Target="../slideLayouts/slideLayout2.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2.xm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2.xml.rels><?xml version="1.0" encoding="UTF-8" standalone="yes"?>
<Relationships xmlns="http://schemas.openxmlformats.org/package/2006/relationships"><Relationship Id="rId2" Type="http://schemas.openxmlformats.org/officeDocument/2006/relationships/image" Target="../media/image225.png"/><Relationship Id="rId1" Type="http://schemas.openxmlformats.org/officeDocument/2006/relationships/slideLayout" Target="../slideLayouts/slideLayout2.xml"/></Relationships>
</file>

<file path=ppt/slides/_rels/slide243.xml.rels><?xml version="1.0" encoding="UTF-8" standalone="yes"?>
<Relationships xmlns="http://schemas.openxmlformats.org/package/2006/relationships"><Relationship Id="rId2" Type="http://schemas.openxmlformats.org/officeDocument/2006/relationships/image" Target="../media/image226.wmf"/><Relationship Id="rId1" Type="http://schemas.openxmlformats.org/officeDocument/2006/relationships/slideLayout" Target="../slideLayouts/slideLayout2.xm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8.xml.rels><?xml version="1.0" encoding="UTF-8" standalone="yes"?>
<Relationships xmlns="http://schemas.openxmlformats.org/package/2006/relationships"><Relationship Id="rId2" Type="http://schemas.openxmlformats.org/officeDocument/2006/relationships/image" Target="../media/image227.png"/><Relationship Id="rId1" Type="http://schemas.openxmlformats.org/officeDocument/2006/relationships/slideLayout" Target="../slideLayouts/slideLayout2.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50.xml.rels><?xml version="1.0" encoding="UTF-8" standalone="yes"?>
<Relationships xmlns="http://schemas.openxmlformats.org/package/2006/relationships"><Relationship Id="rId2" Type="http://schemas.openxmlformats.org/officeDocument/2006/relationships/image" Target="../media/image228.emf"/><Relationship Id="rId1" Type="http://schemas.openxmlformats.org/officeDocument/2006/relationships/slideLayout" Target="../slideLayouts/slideLayout2.xml"/></Relationships>
</file>

<file path=ppt/slides/_rels/slide251.xml.rels><?xml version="1.0" encoding="UTF-8" standalone="yes"?>
<Relationships xmlns="http://schemas.openxmlformats.org/package/2006/relationships"><Relationship Id="rId3" Type="http://schemas.openxmlformats.org/officeDocument/2006/relationships/hyperlink" Target="http://www.rechargenews.com/" TargetMode="External"/><Relationship Id="rId2" Type="http://schemas.openxmlformats.org/officeDocument/2006/relationships/hyperlink" Target="http://www.4coffshore.com/windfarms/"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em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image" Target="../media/image36.emf"/><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hyperlink" Target="http://www.sinovel.com/en/index.aspx" TargetMode="External"/><Relationship Id="rId2" Type="http://schemas.openxmlformats.org/officeDocument/2006/relationships/hyperlink" Target="http://vestavindoffshore.no/om-selskapet/" TargetMode="External"/><Relationship Id="rId1" Type="http://schemas.openxmlformats.org/officeDocument/2006/relationships/slideLayout" Target="../slideLayouts/slideLayout2.xml"/><Relationship Id="rId4" Type="http://schemas.openxmlformats.org/officeDocument/2006/relationships/hyperlink" Target="http://www.rechargenews.com/energy/wind/article279565.ece" TargetMode="External"/></Relationships>
</file>

<file path=ppt/slides/_rels/slide48.xml.rels><?xml version="1.0" encoding="UTF-8" standalone="yes"?>
<Relationships xmlns="http://schemas.openxmlformats.org/package/2006/relationships"><Relationship Id="rId2" Type="http://schemas.openxmlformats.org/officeDocument/2006/relationships/hyperlink" Target="http://www.mywind.com.cn/en/" TargetMode="Externa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53.emf"/><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60.emf"/><Relationship Id="rId2" Type="http://schemas.openxmlformats.org/officeDocument/2006/relationships/image" Target="../media/image59.wmf"/><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65.jpeg"/><Relationship Id="rId5" Type="http://schemas.openxmlformats.org/officeDocument/2006/relationships/image" Target="../media/image64.png"/><Relationship Id="rId4" Type="http://schemas.openxmlformats.org/officeDocument/2006/relationships/image" Target="../media/image63.png"/></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8" Type="http://schemas.openxmlformats.org/officeDocument/2006/relationships/image" Target="../media/image66.jpeg"/><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image" Target="../media/image70.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image" Target="../media/image69.jpeg"/><Relationship Id="rId5" Type="http://schemas.openxmlformats.org/officeDocument/2006/relationships/diagramQuickStyle" Target="../diagrams/quickStyle1.xml"/><Relationship Id="rId10" Type="http://schemas.openxmlformats.org/officeDocument/2006/relationships/image" Target="../media/image68.png"/><Relationship Id="rId4" Type="http://schemas.openxmlformats.org/officeDocument/2006/relationships/diagramLayout" Target="../diagrams/layout1.xml"/><Relationship Id="rId9" Type="http://schemas.openxmlformats.org/officeDocument/2006/relationships/image" Target="../media/image67.jpeg"/></Relationships>
</file>

<file path=ppt/slides/_rels/slide71.xml.rels><?xml version="1.0" encoding="UTF-8" standalone="yes"?>
<Relationships xmlns="http://schemas.openxmlformats.org/package/2006/relationships"><Relationship Id="rId2" Type="http://schemas.openxmlformats.org/officeDocument/2006/relationships/image" Target="../media/image71.wmf"/><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8" Type="http://schemas.openxmlformats.org/officeDocument/2006/relationships/image" Target="../media/image73.jpeg"/><Relationship Id="rId3" Type="http://schemas.openxmlformats.org/officeDocument/2006/relationships/diagramLayout" Target="../diagrams/layout2.xml"/><Relationship Id="rId7" Type="http://schemas.openxmlformats.org/officeDocument/2006/relationships/image" Target="../media/image72.pn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11" Type="http://schemas.openxmlformats.org/officeDocument/2006/relationships/image" Target="../media/image70.jpeg"/><Relationship Id="rId5" Type="http://schemas.openxmlformats.org/officeDocument/2006/relationships/diagramColors" Target="../diagrams/colors2.xml"/><Relationship Id="rId10" Type="http://schemas.openxmlformats.org/officeDocument/2006/relationships/image" Target="../media/image74.jpeg"/><Relationship Id="rId4" Type="http://schemas.openxmlformats.org/officeDocument/2006/relationships/diagramQuickStyle" Target="../diagrams/quickStyle2.xml"/><Relationship Id="rId9" Type="http://schemas.openxmlformats.org/officeDocument/2006/relationships/hyperlink" Target="http://upload.wikimedia.org/wikipedia/commons/8/8b/CdTe.jpg" TargetMode="Externa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51" name="Picture 7" descr="Wind1"/>
          <p:cNvPicPr>
            <a:picLocks noChangeAspect="1" noChangeArrowheads="1"/>
          </p:cNvPicPr>
          <p:nvPr/>
        </p:nvPicPr>
        <p:blipFill>
          <a:blip r:embed="rId2" cstate="print"/>
          <a:srcRect/>
          <a:stretch>
            <a:fillRect/>
          </a:stretch>
        </p:blipFill>
        <p:spPr bwMode="auto">
          <a:xfrm>
            <a:off x="-685800" y="0"/>
            <a:ext cx="10439400" cy="6954838"/>
          </a:xfrm>
          <a:prstGeom prst="rect">
            <a:avLst/>
          </a:prstGeom>
          <a:noFill/>
        </p:spPr>
      </p:pic>
      <p:sp>
        <p:nvSpPr>
          <p:cNvPr id="6146" name="Rectangle 2"/>
          <p:cNvSpPr>
            <a:spLocks noGrp="1" noChangeArrowheads="1"/>
          </p:cNvSpPr>
          <p:nvPr>
            <p:ph type="ctrTitle"/>
          </p:nvPr>
        </p:nvSpPr>
        <p:spPr/>
        <p:txBody>
          <a:bodyPr/>
          <a:lstStyle/>
          <a:p>
            <a:pPr eaLnBrk="1" hangingPunct="1"/>
            <a:r>
              <a:rPr lang="en-US" dirty="0" smtClean="0"/>
              <a:t>On-Shore Wind</a:t>
            </a:r>
          </a:p>
        </p:txBody>
      </p:sp>
      <p:sp>
        <p:nvSpPr>
          <p:cNvPr id="6147" name="Date Placeholder 1"/>
          <p:cNvSpPr>
            <a:spLocks noGrp="1"/>
          </p:cNvSpPr>
          <p:nvPr>
            <p:ph type="dt" sz="quarter" idx="10"/>
          </p:nvPr>
        </p:nvSpPr>
        <p:spPr>
          <a:noFill/>
        </p:spPr>
        <p:txBody>
          <a:bodyPr/>
          <a:lstStyle/>
          <a:p>
            <a:fld id="{4E29098B-6125-403D-8D90-F6032EB69917}" type="datetime3">
              <a:rPr lang="en-US" smtClean="0"/>
              <a:pPr/>
              <a:t>9 May 2013</a:t>
            </a:fld>
            <a:endParaRPr lang="en-US" dirty="0" smtClean="0"/>
          </a:p>
        </p:txBody>
      </p:sp>
      <p:sp>
        <p:nvSpPr>
          <p:cNvPr id="6148" name="Footer Placeholder 2"/>
          <p:cNvSpPr>
            <a:spLocks noGrp="1"/>
          </p:cNvSpPr>
          <p:nvPr>
            <p:ph type="ftr" sz="quarter" idx="11"/>
          </p:nvPr>
        </p:nvSpPr>
        <p:spPr>
          <a:noFill/>
        </p:spPr>
        <p:txBody>
          <a:bodyPr/>
          <a:lstStyle/>
          <a:p>
            <a:r>
              <a:rPr lang="en-US" dirty="0" smtClean="0"/>
              <a:t>www.edbodmer.com</a:t>
            </a:r>
          </a:p>
        </p:txBody>
      </p:sp>
      <p:sp>
        <p:nvSpPr>
          <p:cNvPr id="6149" name="Slide Number Placeholder 3"/>
          <p:cNvSpPr>
            <a:spLocks noGrp="1"/>
          </p:cNvSpPr>
          <p:nvPr>
            <p:ph type="sldNum" sz="quarter" idx="12"/>
          </p:nvPr>
        </p:nvSpPr>
        <p:spPr>
          <a:noFill/>
        </p:spPr>
        <p:txBody>
          <a:bodyPr/>
          <a:lstStyle/>
          <a:p>
            <a:fld id="{8845D1A4-B79A-4FD7-8B0E-16B5F8875081}" type="slidenum">
              <a:rPr lang="en-US" smtClean="0"/>
              <a:pPr/>
              <a:t>1</a:t>
            </a:fld>
            <a:endParaRPr lang="en-US"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smtClean="0"/>
              <a:t>Trends in Gamesa Wind</a:t>
            </a:r>
          </a:p>
        </p:txBody>
      </p:sp>
      <p:sp>
        <p:nvSpPr>
          <p:cNvPr id="14339" name="Date Placeholder 3"/>
          <p:cNvSpPr>
            <a:spLocks noGrp="1"/>
          </p:cNvSpPr>
          <p:nvPr>
            <p:ph type="dt" sz="quarter" idx="10"/>
          </p:nvPr>
        </p:nvSpPr>
        <p:spPr>
          <a:noFill/>
        </p:spPr>
        <p:txBody>
          <a:bodyPr/>
          <a:lstStyle/>
          <a:p>
            <a:fld id="{206D174A-BAFD-4E9F-B59D-2598654EC75D}" type="datetime3">
              <a:rPr lang="en-US" smtClean="0"/>
              <a:pPr/>
              <a:t>9 May 2013</a:t>
            </a:fld>
            <a:endParaRPr lang="en-US" smtClean="0"/>
          </a:p>
        </p:txBody>
      </p:sp>
      <p:sp>
        <p:nvSpPr>
          <p:cNvPr id="14340" name="Footer Placeholder 4"/>
          <p:cNvSpPr>
            <a:spLocks noGrp="1"/>
          </p:cNvSpPr>
          <p:nvPr>
            <p:ph type="ftr" sz="quarter" idx="11"/>
          </p:nvPr>
        </p:nvSpPr>
        <p:spPr>
          <a:noFill/>
        </p:spPr>
        <p:txBody>
          <a:bodyPr/>
          <a:lstStyle/>
          <a:p>
            <a:r>
              <a:rPr lang="en-US" smtClean="0"/>
              <a:t>www.edbodmer.com</a:t>
            </a:r>
          </a:p>
        </p:txBody>
      </p:sp>
      <p:sp>
        <p:nvSpPr>
          <p:cNvPr id="14341" name="Slide Number Placeholder 5"/>
          <p:cNvSpPr>
            <a:spLocks noGrp="1"/>
          </p:cNvSpPr>
          <p:nvPr>
            <p:ph type="sldNum" sz="quarter" idx="12"/>
          </p:nvPr>
        </p:nvSpPr>
        <p:spPr>
          <a:noFill/>
        </p:spPr>
        <p:txBody>
          <a:bodyPr/>
          <a:lstStyle/>
          <a:p>
            <a:fld id="{2C5F8AD6-1D93-4431-AF32-3457BE7EA4B5}" type="slidenum">
              <a:rPr lang="en-US" smtClean="0"/>
              <a:pPr/>
              <a:t>10</a:t>
            </a:fld>
            <a:endParaRPr lang="en-US" smtClean="0"/>
          </a:p>
        </p:txBody>
      </p:sp>
      <p:pic>
        <p:nvPicPr>
          <p:cNvPr id="14342" name="Picture 7"/>
          <p:cNvPicPr>
            <a:picLocks noChangeAspect="1" noChangeArrowheads="1"/>
          </p:cNvPicPr>
          <p:nvPr/>
        </p:nvPicPr>
        <p:blipFill>
          <a:blip r:embed="rId2" cstate="print"/>
          <a:srcRect/>
          <a:stretch>
            <a:fillRect/>
          </a:stretch>
        </p:blipFill>
        <p:spPr bwMode="auto">
          <a:xfrm>
            <a:off x="1066800" y="1066800"/>
            <a:ext cx="6700838" cy="4876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Cost Components of Solar Roof Top</a:t>
            </a:r>
            <a:endParaRPr lang="en-US" dirty="0"/>
          </a:p>
        </p:txBody>
      </p:sp>
      <p:sp>
        <p:nvSpPr>
          <p:cNvPr id="4" name="Date Placeholder 3"/>
          <p:cNvSpPr>
            <a:spLocks noGrp="1"/>
          </p:cNvSpPr>
          <p:nvPr>
            <p:ph type="dt" sz="half" idx="10"/>
          </p:nvPr>
        </p:nvSpPr>
        <p:spPr/>
        <p:txBody>
          <a:bodyPr/>
          <a:lstStyle/>
          <a:p>
            <a:pPr>
              <a:defRPr/>
            </a:pPr>
            <a:fld id="{B9EB000F-D9DC-4D00-BE0F-6A7F77830742}" type="datetime3">
              <a:rPr lang="en-US" smtClean="0"/>
              <a:pPr>
                <a:defRPr/>
              </a:pPr>
              <a:t>9 May 2013</a:t>
            </a:fld>
            <a:endParaRPr lang="en-US" dirty="0"/>
          </a:p>
        </p:txBody>
      </p:sp>
      <p:sp>
        <p:nvSpPr>
          <p:cNvPr id="5" name="Footer Placeholder 4"/>
          <p:cNvSpPr>
            <a:spLocks noGrp="1"/>
          </p:cNvSpPr>
          <p:nvPr>
            <p:ph type="ftr" sz="quarter" idx="11"/>
          </p:nvPr>
        </p:nvSpPr>
        <p:spPr/>
        <p:txBody>
          <a:bodyPr/>
          <a:lstStyle/>
          <a:p>
            <a:pPr>
              <a:defRPr/>
            </a:pPr>
            <a:r>
              <a:rPr lang="en-US" smtClean="0"/>
              <a:t>www.edbodmer.com</a:t>
            </a:r>
            <a:endParaRPr lang="en-US"/>
          </a:p>
        </p:txBody>
      </p:sp>
      <p:sp>
        <p:nvSpPr>
          <p:cNvPr id="6" name="Slide Number Placeholder 5"/>
          <p:cNvSpPr>
            <a:spLocks noGrp="1"/>
          </p:cNvSpPr>
          <p:nvPr>
            <p:ph type="sldNum" sz="quarter" idx="12"/>
          </p:nvPr>
        </p:nvSpPr>
        <p:spPr/>
        <p:txBody>
          <a:bodyPr/>
          <a:lstStyle/>
          <a:p>
            <a:pPr>
              <a:defRPr/>
            </a:pPr>
            <a:fld id="{B4F39711-CCF2-4A75-9DDA-0CAA1CF15CE8}" type="slidenum">
              <a:rPr lang="en-US" smtClean="0"/>
              <a:pPr>
                <a:defRPr/>
              </a:pPr>
              <a:t>100</a:t>
            </a:fld>
            <a:endParaRPr lang="en-US"/>
          </a:p>
        </p:txBody>
      </p:sp>
      <p:pic>
        <p:nvPicPr>
          <p:cNvPr id="207874" name="Picture 2"/>
          <p:cNvPicPr>
            <a:picLocks noGrp="1" noChangeAspect="1" noChangeArrowheads="1"/>
          </p:cNvPicPr>
          <p:nvPr>
            <p:ph idx="1"/>
          </p:nvPr>
        </p:nvPicPr>
        <p:blipFill>
          <a:blip r:embed="rId2" cstate="print"/>
          <a:srcRect/>
          <a:stretch>
            <a:fillRect/>
          </a:stretch>
        </p:blipFill>
        <p:spPr bwMode="auto">
          <a:xfrm>
            <a:off x="739505" y="1371600"/>
            <a:ext cx="6880495" cy="414539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p:cNvSpPr>
            <a:spLocks noGrp="1"/>
          </p:cNvSpPr>
          <p:nvPr>
            <p:ph type="title"/>
          </p:nvPr>
        </p:nvSpPr>
        <p:spPr/>
        <p:txBody>
          <a:bodyPr/>
          <a:lstStyle/>
          <a:p>
            <a:r>
              <a:rPr lang="en-US" smtClean="0"/>
              <a:t>System Prices in China</a:t>
            </a:r>
          </a:p>
        </p:txBody>
      </p:sp>
      <p:sp>
        <p:nvSpPr>
          <p:cNvPr id="77827" name="Date Placeholder 3"/>
          <p:cNvSpPr>
            <a:spLocks noGrp="1"/>
          </p:cNvSpPr>
          <p:nvPr>
            <p:ph type="dt" sz="quarter" idx="10"/>
          </p:nvPr>
        </p:nvSpPr>
        <p:spPr>
          <a:noFill/>
        </p:spPr>
        <p:txBody>
          <a:bodyPr/>
          <a:lstStyle/>
          <a:p>
            <a:fld id="{F0732D04-BE06-43F8-9E4E-2693EC19C988}" type="datetime3">
              <a:rPr lang="en-US" smtClean="0"/>
              <a:pPr/>
              <a:t>9 May 2013</a:t>
            </a:fld>
            <a:endParaRPr lang="en-US" smtClean="0"/>
          </a:p>
        </p:txBody>
      </p:sp>
      <p:sp>
        <p:nvSpPr>
          <p:cNvPr id="77828" name="Footer Placeholder 4"/>
          <p:cNvSpPr>
            <a:spLocks noGrp="1"/>
          </p:cNvSpPr>
          <p:nvPr>
            <p:ph type="ftr" sz="quarter" idx="11"/>
          </p:nvPr>
        </p:nvSpPr>
        <p:spPr>
          <a:noFill/>
        </p:spPr>
        <p:txBody>
          <a:bodyPr/>
          <a:lstStyle/>
          <a:p>
            <a:r>
              <a:rPr lang="en-US" smtClean="0"/>
              <a:t>www.edbodmer.com</a:t>
            </a:r>
          </a:p>
        </p:txBody>
      </p:sp>
      <p:sp>
        <p:nvSpPr>
          <p:cNvPr id="77829" name="Slide Number Placeholder 5"/>
          <p:cNvSpPr>
            <a:spLocks noGrp="1"/>
          </p:cNvSpPr>
          <p:nvPr>
            <p:ph type="sldNum" sz="quarter" idx="12"/>
          </p:nvPr>
        </p:nvSpPr>
        <p:spPr>
          <a:noFill/>
        </p:spPr>
        <p:txBody>
          <a:bodyPr/>
          <a:lstStyle/>
          <a:p>
            <a:fld id="{26C07E69-9882-4990-AC18-39189C0D88F1}" type="slidenum">
              <a:rPr lang="en-US" smtClean="0"/>
              <a:pPr/>
              <a:t>101</a:t>
            </a:fld>
            <a:endParaRPr lang="en-US" smtClean="0"/>
          </a:p>
        </p:txBody>
      </p:sp>
      <p:pic>
        <p:nvPicPr>
          <p:cNvPr id="77830" name="Picture 3"/>
          <p:cNvPicPr>
            <a:picLocks noGrp="1" noChangeAspect="1" noChangeArrowheads="1"/>
          </p:cNvPicPr>
          <p:nvPr>
            <p:ph idx="1"/>
          </p:nvPr>
        </p:nvPicPr>
        <p:blipFill>
          <a:blip r:embed="rId2" cstate="print"/>
          <a:srcRect/>
          <a:stretch>
            <a:fillRect/>
          </a:stretch>
        </p:blipFill>
        <p:spPr>
          <a:xfrm>
            <a:off x="211138" y="1676400"/>
            <a:ext cx="8628062" cy="3506788"/>
          </a:xfrm>
        </p:spPr>
      </p:pic>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p:nvPr>
        </p:nvSpPr>
        <p:spPr/>
        <p:txBody>
          <a:bodyPr/>
          <a:lstStyle/>
          <a:p>
            <a:r>
              <a:rPr lang="en-US" smtClean="0"/>
              <a:t>Database of Solar Recent Solar PV Projects</a:t>
            </a:r>
          </a:p>
        </p:txBody>
      </p:sp>
      <p:sp>
        <p:nvSpPr>
          <p:cNvPr id="78851" name="Date Placeholder 3"/>
          <p:cNvSpPr>
            <a:spLocks noGrp="1"/>
          </p:cNvSpPr>
          <p:nvPr>
            <p:ph type="dt" sz="quarter" idx="10"/>
          </p:nvPr>
        </p:nvSpPr>
        <p:spPr>
          <a:noFill/>
        </p:spPr>
        <p:txBody>
          <a:bodyPr/>
          <a:lstStyle/>
          <a:p>
            <a:fld id="{DC37882D-FC33-470C-B960-7B09A9D93566}" type="datetime3">
              <a:rPr lang="en-US" smtClean="0"/>
              <a:pPr/>
              <a:t>9 May 2013</a:t>
            </a:fld>
            <a:endParaRPr lang="en-US" smtClean="0"/>
          </a:p>
        </p:txBody>
      </p:sp>
      <p:sp>
        <p:nvSpPr>
          <p:cNvPr id="78852" name="Footer Placeholder 4"/>
          <p:cNvSpPr>
            <a:spLocks noGrp="1"/>
          </p:cNvSpPr>
          <p:nvPr>
            <p:ph type="ftr" sz="quarter" idx="11"/>
          </p:nvPr>
        </p:nvSpPr>
        <p:spPr>
          <a:noFill/>
        </p:spPr>
        <p:txBody>
          <a:bodyPr/>
          <a:lstStyle/>
          <a:p>
            <a:r>
              <a:rPr lang="en-US" smtClean="0"/>
              <a:t>www.edbodmer.com</a:t>
            </a:r>
          </a:p>
        </p:txBody>
      </p:sp>
      <p:sp>
        <p:nvSpPr>
          <p:cNvPr id="78853" name="Slide Number Placeholder 5"/>
          <p:cNvSpPr>
            <a:spLocks noGrp="1"/>
          </p:cNvSpPr>
          <p:nvPr>
            <p:ph type="sldNum" sz="quarter" idx="12"/>
          </p:nvPr>
        </p:nvSpPr>
        <p:spPr>
          <a:noFill/>
        </p:spPr>
        <p:txBody>
          <a:bodyPr/>
          <a:lstStyle/>
          <a:p>
            <a:fld id="{8EC6E866-8718-45BA-A051-62B040E21962}" type="slidenum">
              <a:rPr lang="en-US" smtClean="0"/>
              <a:pPr/>
              <a:t>102</a:t>
            </a:fld>
            <a:endParaRPr lang="en-US" smtClean="0"/>
          </a:p>
        </p:txBody>
      </p:sp>
      <p:pic>
        <p:nvPicPr>
          <p:cNvPr id="78854" name="Picture 3"/>
          <p:cNvPicPr>
            <a:picLocks noChangeAspect="1" noChangeArrowheads="1"/>
          </p:cNvPicPr>
          <p:nvPr/>
        </p:nvPicPr>
        <p:blipFill>
          <a:blip r:embed="rId2" cstate="print"/>
          <a:srcRect/>
          <a:stretch>
            <a:fillRect/>
          </a:stretch>
        </p:blipFill>
        <p:spPr bwMode="auto">
          <a:xfrm>
            <a:off x="457200" y="1382713"/>
            <a:ext cx="7772400" cy="47990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p:cNvSpPr>
            <a:spLocks noGrp="1"/>
          </p:cNvSpPr>
          <p:nvPr>
            <p:ph type="title"/>
          </p:nvPr>
        </p:nvSpPr>
        <p:spPr/>
        <p:txBody>
          <a:bodyPr/>
          <a:lstStyle/>
          <a:p>
            <a:r>
              <a:rPr lang="en-US" smtClean="0"/>
              <a:t>Installed Cost for Selected Project Cost Published in 2011-2012</a:t>
            </a:r>
          </a:p>
        </p:txBody>
      </p:sp>
      <p:sp>
        <p:nvSpPr>
          <p:cNvPr id="79875" name="Date Placeholder 3"/>
          <p:cNvSpPr>
            <a:spLocks noGrp="1"/>
          </p:cNvSpPr>
          <p:nvPr>
            <p:ph type="dt" sz="quarter" idx="10"/>
          </p:nvPr>
        </p:nvSpPr>
        <p:spPr>
          <a:noFill/>
        </p:spPr>
        <p:txBody>
          <a:bodyPr/>
          <a:lstStyle/>
          <a:p>
            <a:fld id="{A912621A-40E2-4240-8EA3-9B3FA93F07E3}" type="datetime3">
              <a:rPr lang="en-US" smtClean="0"/>
              <a:pPr/>
              <a:t>9 May 2013</a:t>
            </a:fld>
            <a:endParaRPr lang="en-US" smtClean="0"/>
          </a:p>
        </p:txBody>
      </p:sp>
      <p:sp>
        <p:nvSpPr>
          <p:cNvPr id="79876" name="Footer Placeholder 4"/>
          <p:cNvSpPr>
            <a:spLocks noGrp="1"/>
          </p:cNvSpPr>
          <p:nvPr>
            <p:ph type="ftr" sz="quarter" idx="11"/>
          </p:nvPr>
        </p:nvSpPr>
        <p:spPr>
          <a:noFill/>
        </p:spPr>
        <p:txBody>
          <a:bodyPr/>
          <a:lstStyle/>
          <a:p>
            <a:r>
              <a:rPr lang="en-US" smtClean="0"/>
              <a:t>www.edbodmer.com</a:t>
            </a:r>
          </a:p>
        </p:txBody>
      </p:sp>
      <p:sp>
        <p:nvSpPr>
          <p:cNvPr id="79877" name="Slide Number Placeholder 5"/>
          <p:cNvSpPr>
            <a:spLocks noGrp="1"/>
          </p:cNvSpPr>
          <p:nvPr>
            <p:ph type="sldNum" sz="quarter" idx="12"/>
          </p:nvPr>
        </p:nvSpPr>
        <p:spPr>
          <a:noFill/>
        </p:spPr>
        <p:txBody>
          <a:bodyPr/>
          <a:lstStyle/>
          <a:p>
            <a:fld id="{87F40192-2D7C-4ED7-8822-A826B46A85E2}" type="slidenum">
              <a:rPr lang="en-US" smtClean="0"/>
              <a:pPr/>
              <a:t>103</a:t>
            </a:fld>
            <a:endParaRPr lang="en-US" smtClean="0"/>
          </a:p>
        </p:txBody>
      </p:sp>
      <p:pic>
        <p:nvPicPr>
          <p:cNvPr id="79878" name="Picture 2"/>
          <p:cNvPicPr>
            <a:picLocks noGrp="1" noChangeAspect="1" noChangeArrowheads="1"/>
          </p:cNvPicPr>
          <p:nvPr>
            <p:ph idx="1"/>
          </p:nvPr>
        </p:nvPicPr>
        <p:blipFill>
          <a:blip r:embed="rId2" cstate="print"/>
          <a:srcRect/>
          <a:stretch>
            <a:fillRect/>
          </a:stretch>
        </p:blipFill>
        <p:spPr>
          <a:xfrm>
            <a:off x="1144588" y="1143000"/>
            <a:ext cx="6854825" cy="4983163"/>
          </a:xfrm>
        </p:spPr>
      </p:pic>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p:cNvSpPr>
            <a:spLocks noGrp="1"/>
          </p:cNvSpPr>
          <p:nvPr>
            <p:ph type="title"/>
          </p:nvPr>
        </p:nvSpPr>
        <p:spPr/>
        <p:txBody>
          <a:bodyPr/>
          <a:lstStyle/>
          <a:p>
            <a:r>
              <a:rPr lang="en-US" smtClean="0"/>
              <a:t>First Solar and Suntech Price and Cost of PV Modules</a:t>
            </a:r>
          </a:p>
        </p:txBody>
      </p:sp>
      <p:sp>
        <p:nvSpPr>
          <p:cNvPr id="80899" name="Date Placeholder 3"/>
          <p:cNvSpPr>
            <a:spLocks noGrp="1"/>
          </p:cNvSpPr>
          <p:nvPr>
            <p:ph type="dt" sz="quarter" idx="10"/>
          </p:nvPr>
        </p:nvSpPr>
        <p:spPr>
          <a:noFill/>
        </p:spPr>
        <p:txBody>
          <a:bodyPr/>
          <a:lstStyle/>
          <a:p>
            <a:fld id="{2D0CC2F8-D9D2-49C7-BA3C-8AED2EFBC75B}" type="datetime3">
              <a:rPr lang="en-US" smtClean="0"/>
              <a:pPr/>
              <a:t>9 May 2013</a:t>
            </a:fld>
            <a:endParaRPr lang="en-US" smtClean="0"/>
          </a:p>
        </p:txBody>
      </p:sp>
      <p:sp>
        <p:nvSpPr>
          <p:cNvPr id="80900" name="Footer Placeholder 4"/>
          <p:cNvSpPr>
            <a:spLocks noGrp="1"/>
          </p:cNvSpPr>
          <p:nvPr>
            <p:ph type="ftr" sz="quarter" idx="11"/>
          </p:nvPr>
        </p:nvSpPr>
        <p:spPr>
          <a:noFill/>
        </p:spPr>
        <p:txBody>
          <a:bodyPr/>
          <a:lstStyle/>
          <a:p>
            <a:r>
              <a:rPr lang="en-US" smtClean="0"/>
              <a:t>www.edbodmer.com</a:t>
            </a:r>
          </a:p>
        </p:txBody>
      </p:sp>
      <p:sp>
        <p:nvSpPr>
          <p:cNvPr id="80901" name="Slide Number Placeholder 5"/>
          <p:cNvSpPr>
            <a:spLocks noGrp="1"/>
          </p:cNvSpPr>
          <p:nvPr>
            <p:ph type="sldNum" sz="quarter" idx="12"/>
          </p:nvPr>
        </p:nvSpPr>
        <p:spPr>
          <a:noFill/>
        </p:spPr>
        <p:txBody>
          <a:bodyPr/>
          <a:lstStyle/>
          <a:p>
            <a:fld id="{D88500D0-BC17-47CD-9FDE-E829E5BEBC3E}" type="slidenum">
              <a:rPr lang="en-US" smtClean="0"/>
              <a:pPr/>
              <a:t>104</a:t>
            </a:fld>
            <a:endParaRPr lang="en-US" smtClean="0"/>
          </a:p>
        </p:txBody>
      </p:sp>
      <p:pic>
        <p:nvPicPr>
          <p:cNvPr id="80902" name="Picture 7"/>
          <p:cNvPicPr>
            <a:picLocks noChangeAspect="1" noChangeArrowheads="1"/>
          </p:cNvPicPr>
          <p:nvPr/>
        </p:nvPicPr>
        <p:blipFill>
          <a:blip r:embed="rId2" cstate="print"/>
          <a:srcRect/>
          <a:stretch>
            <a:fillRect/>
          </a:stretch>
        </p:blipFill>
        <p:spPr bwMode="auto">
          <a:xfrm>
            <a:off x="1524000" y="3581400"/>
            <a:ext cx="5638800" cy="2917825"/>
          </a:xfrm>
          <a:prstGeom prst="rect">
            <a:avLst/>
          </a:prstGeom>
          <a:noFill/>
          <a:ln w="9525">
            <a:noFill/>
            <a:miter lim="800000"/>
            <a:headEnd/>
            <a:tailEnd/>
          </a:ln>
        </p:spPr>
      </p:pic>
      <p:pic>
        <p:nvPicPr>
          <p:cNvPr id="80903" name="Picture 10"/>
          <p:cNvPicPr>
            <a:picLocks noGrp="1" noChangeAspect="1" noChangeArrowheads="1"/>
          </p:cNvPicPr>
          <p:nvPr>
            <p:ph idx="1"/>
          </p:nvPr>
        </p:nvPicPr>
        <p:blipFill>
          <a:blip r:embed="rId3" cstate="print"/>
          <a:srcRect/>
          <a:stretch>
            <a:fillRect/>
          </a:stretch>
        </p:blipFill>
        <p:spPr>
          <a:xfrm>
            <a:off x="1524000" y="1066800"/>
            <a:ext cx="5699125" cy="2362200"/>
          </a:xfrm>
        </p:spPr>
      </p:pic>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p:cNvSpPr>
            <a:spLocks noGrp="1"/>
          </p:cNvSpPr>
          <p:nvPr>
            <p:ph type="title"/>
          </p:nvPr>
        </p:nvSpPr>
        <p:spPr/>
        <p:txBody>
          <a:bodyPr/>
          <a:lstStyle/>
          <a:p>
            <a:r>
              <a:rPr lang="en-US" smtClean="0"/>
              <a:t>Downward Trends in Revenue per kW for PV Modules</a:t>
            </a:r>
          </a:p>
        </p:txBody>
      </p:sp>
      <p:sp>
        <p:nvSpPr>
          <p:cNvPr id="81923" name="Date Placeholder 3"/>
          <p:cNvSpPr>
            <a:spLocks noGrp="1"/>
          </p:cNvSpPr>
          <p:nvPr>
            <p:ph type="dt" sz="quarter" idx="10"/>
          </p:nvPr>
        </p:nvSpPr>
        <p:spPr>
          <a:noFill/>
        </p:spPr>
        <p:txBody>
          <a:bodyPr/>
          <a:lstStyle/>
          <a:p>
            <a:fld id="{170A5D9B-DF63-4976-97BB-F0CD3FCDF7C3}" type="datetime3">
              <a:rPr lang="en-US" smtClean="0"/>
              <a:pPr/>
              <a:t>9 May 2013</a:t>
            </a:fld>
            <a:endParaRPr lang="en-US" smtClean="0"/>
          </a:p>
        </p:txBody>
      </p:sp>
      <p:sp>
        <p:nvSpPr>
          <p:cNvPr id="81924" name="Footer Placeholder 4"/>
          <p:cNvSpPr>
            <a:spLocks noGrp="1"/>
          </p:cNvSpPr>
          <p:nvPr>
            <p:ph type="ftr" sz="quarter" idx="11"/>
          </p:nvPr>
        </p:nvSpPr>
        <p:spPr>
          <a:noFill/>
        </p:spPr>
        <p:txBody>
          <a:bodyPr/>
          <a:lstStyle/>
          <a:p>
            <a:r>
              <a:rPr lang="en-US" smtClean="0"/>
              <a:t>www.edbodmer.com</a:t>
            </a:r>
          </a:p>
        </p:txBody>
      </p:sp>
      <p:sp>
        <p:nvSpPr>
          <p:cNvPr id="81925" name="Slide Number Placeholder 5"/>
          <p:cNvSpPr>
            <a:spLocks noGrp="1"/>
          </p:cNvSpPr>
          <p:nvPr>
            <p:ph type="sldNum" sz="quarter" idx="12"/>
          </p:nvPr>
        </p:nvSpPr>
        <p:spPr>
          <a:noFill/>
        </p:spPr>
        <p:txBody>
          <a:bodyPr/>
          <a:lstStyle/>
          <a:p>
            <a:fld id="{0D6C27A3-5E3E-44A9-9BE3-A639DF1906C7}" type="slidenum">
              <a:rPr lang="en-US" smtClean="0"/>
              <a:pPr/>
              <a:t>105</a:t>
            </a:fld>
            <a:endParaRPr lang="en-US" smtClean="0"/>
          </a:p>
        </p:txBody>
      </p:sp>
      <p:pic>
        <p:nvPicPr>
          <p:cNvPr id="81926" name="Picture 2"/>
          <p:cNvPicPr>
            <a:picLocks noGrp="1" noChangeAspect="1" noChangeArrowheads="1"/>
          </p:cNvPicPr>
          <p:nvPr>
            <p:ph idx="1"/>
          </p:nvPr>
        </p:nvPicPr>
        <p:blipFill>
          <a:blip r:embed="rId2" cstate="print"/>
          <a:srcRect/>
          <a:stretch>
            <a:fillRect/>
          </a:stretch>
        </p:blipFill>
        <p:spPr>
          <a:xfrm>
            <a:off x="762000" y="1295400"/>
            <a:ext cx="7239000" cy="4500563"/>
          </a:xfrm>
        </p:spPr>
      </p:pic>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p:cNvSpPr>
            <a:spLocks noGrp="1"/>
          </p:cNvSpPr>
          <p:nvPr>
            <p:ph type="title"/>
          </p:nvPr>
        </p:nvSpPr>
        <p:spPr/>
        <p:txBody>
          <a:bodyPr/>
          <a:lstStyle/>
          <a:p>
            <a:r>
              <a:rPr lang="en-US" smtClean="0"/>
              <a:t>Recent Prices of Solar Modules</a:t>
            </a:r>
          </a:p>
        </p:txBody>
      </p:sp>
      <p:sp>
        <p:nvSpPr>
          <p:cNvPr id="82947" name="Date Placeholder 3"/>
          <p:cNvSpPr>
            <a:spLocks noGrp="1"/>
          </p:cNvSpPr>
          <p:nvPr>
            <p:ph type="dt" sz="quarter" idx="10"/>
          </p:nvPr>
        </p:nvSpPr>
        <p:spPr>
          <a:noFill/>
        </p:spPr>
        <p:txBody>
          <a:bodyPr/>
          <a:lstStyle/>
          <a:p>
            <a:fld id="{41EEF2F3-BDBC-4219-B313-9AB07E1FBE11}" type="datetime3">
              <a:rPr lang="en-US" smtClean="0"/>
              <a:pPr/>
              <a:t>9 May 2013</a:t>
            </a:fld>
            <a:endParaRPr lang="en-US" smtClean="0"/>
          </a:p>
        </p:txBody>
      </p:sp>
      <p:sp>
        <p:nvSpPr>
          <p:cNvPr id="82948" name="Footer Placeholder 4"/>
          <p:cNvSpPr>
            <a:spLocks noGrp="1"/>
          </p:cNvSpPr>
          <p:nvPr>
            <p:ph type="ftr" sz="quarter" idx="11"/>
          </p:nvPr>
        </p:nvSpPr>
        <p:spPr>
          <a:noFill/>
        </p:spPr>
        <p:txBody>
          <a:bodyPr/>
          <a:lstStyle/>
          <a:p>
            <a:r>
              <a:rPr lang="en-US" smtClean="0"/>
              <a:t>www.edbodmer.com</a:t>
            </a:r>
          </a:p>
        </p:txBody>
      </p:sp>
      <p:sp>
        <p:nvSpPr>
          <p:cNvPr id="82949" name="Slide Number Placeholder 5"/>
          <p:cNvSpPr>
            <a:spLocks noGrp="1"/>
          </p:cNvSpPr>
          <p:nvPr>
            <p:ph type="sldNum" sz="quarter" idx="12"/>
          </p:nvPr>
        </p:nvSpPr>
        <p:spPr>
          <a:noFill/>
        </p:spPr>
        <p:txBody>
          <a:bodyPr/>
          <a:lstStyle/>
          <a:p>
            <a:fld id="{702727C4-9826-4131-95F1-7FC39E179A3E}" type="slidenum">
              <a:rPr lang="en-US" smtClean="0"/>
              <a:pPr/>
              <a:t>106</a:t>
            </a:fld>
            <a:endParaRPr lang="en-US" smtClean="0"/>
          </a:p>
        </p:txBody>
      </p:sp>
      <p:pic>
        <p:nvPicPr>
          <p:cNvPr id="82950" name="Picture 9"/>
          <p:cNvPicPr>
            <a:picLocks noGrp="1" noChangeAspect="1" noChangeArrowheads="1"/>
          </p:cNvPicPr>
          <p:nvPr>
            <p:ph idx="1"/>
          </p:nvPr>
        </p:nvPicPr>
        <p:blipFill>
          <a:blip r:embed="rId2" cstate="print"/>
          <a:srcRect/>
          <a:stretch>
            <a:fillRect/>
          </a:stretch>
        </p:blipFill>
        <p:spPr>
          <a:xfrm>
            <a:off x="457200" y="1165225"/>
            <a:ext cx="8229600" cy="4938713"/>
          </a:xfrm>
          <a:noFill/>
        </p:spPr>
      </p:pic>
      <p:sp>
        <p:nvSpPr>
          <p:cNvPr id="82951" name="TextBox 7"/>
          <p:cNvSpPr txBox="1">
            <a:spLocks noChangeArrowheads="1"/>
          </p:cNvSpPr>
          <p:nvPr/>
        </p:nvSpPr>
        <p:spPr bwMode="auto">
          <a:xfrm>
            <a:off x="228600" y="1066800"/>
            <a:ext cx="2667000" cy="5078413"/>
          </a:xfrm>
          <a:prstGeom prst="rect">
            <a:avLst/>
          </a:prstGeom>
          <a:solidFill>
            <a:schemeClr val="bg1"/>
          </a:solidFill>
          <a:ln w="9525">
            <a:noFill/>
            <a:miter lim="800000"/>
            <a:headEnd/>
            <a:tailEnd/>
          </a:ln>
        </p:spPr>
        <p:txBody>
          <a:bodyPr>
            <a:spAutoFit/>
          </a:bodyPr>
          <a:lstStyle/>
          <a:p>
            <a:endParaRPr lang="en-US"/>
          </a:p>
          <a:p>
            <a:endParaRPr lang="en-US"/>
          </a:p>
          <a:p>
            <a:endParaRPr lang="en-US"/>
          </a:p>
          <a:p>
            <a:endParaRPr lang="en-US"/>
          </a:p>
          <a:p>
            <a:endParaRPr lang="en-US"/>
          </a:p>
          <a:p>
            <a:endParaRPr lang="en-US"/>
          </a:p>
          <a:p>
            <a:endParaRPr lang="en-US"/>
          </a:p>
          <a:p>
            <a:endParaRPr lang="en-US"/>
          </a:p>
          <a:p>
            <a:endParaRPr lang="en-US"/>
          </a:p>
          <a:p>
            <a:endParaRPr lang="en-US"/>
          </a:p>
          <a:p>
            <a:endParaRPr lang="en-US"/>
          </a:p>
          <a:p>
            <a:endParaRPr lang="en-US"/>
          </a:p>
          <a:p>
            <a:endParaRPr lang="en-US"/>
          </a:p>
          <a:p>
            <a:endParaRPr lang="en-US"/>
          </a:p>
          <a:p>
            <a:endParaRPr lang="en-US"/>
          </a:p>
          <a:p>
            <a:endParaRPr lang="en-US"/>
          </a:p>
          <a:p>
            <a:endParaRPr lang="en-US"/>
          </a:p>
          <a:p>
            <a:endParaRPr lang="en-US"/>
          </a:p>
        </p:txBody>
      </p:sp>
      <p:sp>
        <p:nvSpPr>
          <p:cNvPr id="8" name="TextBox 7"/>
          <p:cNvSpPr txBox="1"/>
          <p:nvPr/>
        </p:nvSpPr>
        <p:spPr>
          <a:xfrm>
            <a:off x="381000" y="2057400"/>
            <a:ext cx="2514600" cy="3693319"/>
          </a:xfrm>
          <a:prstGeom prst="rect">
            <a:avLst/>
          </a:prstGeom>
          <a:solidFill>
            <a:srgbClr val="FFFF00"/>
          </a:solidFill>
        </p:spPr>
        <p:txBody>
          <a:bodyPr wrap="square" rtlCol="0">
            <a:spAutoFit/>
          </a:bodyPr>
          <a:lstStyle/>
          <a:p>
            <a:r>
              <a:rPr lang="en-US" dirty="0" smtClean="0"/>
              <a:t>Cost of Chinese modules fell to about 600 Euro per kW.  Using 700 USD per kW.</a:t>
            </a:r>
          </a:p>
          <a:p>
            <a:endParaRPr lang="en-US" dirty="0"/>
          </a:p>
          <a:p>
            <a:r>
              <a:rPr lang="en-US" dirty="0" smtClean="0"/>
              <a:t>Premium of EU </a:t>
            </a:r>
            <a:r>
              <a:rPr lang="en-US" dirty="0" err="1" smtClean="0"/>
              <a:t>vs</a:t>
            </a:r>
            <a:r>
              <a:rPr lang="en-US" dirty="0" smtClean="0"/>
              <a:t> Chinese is 25%.</a:t>
            </a:r>
          </a:p>
          <a:p>
            <a:endParaRPr lang="en-US" dirty="0"/>
          </a:p>
          <a:p>
            <a:r>
              <a:rPr lang="en-US" dirty="0" smtClean="0"/>
              <a:t>Big difference between financing a solar module and a wind turbine</a:t>
            </a:r>
            <a:endParaRPr lang="en-US" dirty="0"/>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9"/>
          <p:cNvPicPr>
            <a:picLocks noChangeAspect="1" noChangeArrowheads="1"/>
          </p:cNvPicPr>
          <p:nvPr/>
        </p:nvPicPr>
        <p:blipFill>
          <a:blip r:embed="rId2" cstate="print"/>
          <a:srcRect/>
          <a:stretch>
            <a:fillRect/>
          </a:stretch>
        </p:blipFill>
        <p:spPr bwMode="auto">
          <a:xfrm>
            <a:off x="304800" y="914400"/>
            <a:ext cx="8361363" cy="4700588"/>
          </a:xfrm>
          <a:prstGeom prst="rect">
            <a:avLst/>
          </a:prstGeom>
          <a:noFill/>
          <a:ln w="9525">
            <a:noFill/>
            <a:miter lim="800000"/>
            <a:headEnd/>
            <a:tailEnd/>
          </a:ln>
        </p:spPr>
      </p:pic>
      <p:sp>
        <p:nvSpPr>
          <p:cNvPr id="83971" name="Title 1"/>
          <p:cNvSpPr>
            <a:spLocks noGrp="1"/>
          </p:cNvSpPr>
          <p:nvPr>
            <p:ph type="title"/>
          </p:nvPr>
        </p:nvSpPr>
        <p:spPr>
          <a:xfrm>
            <a:off x="533400" y="304800"/>
            <a:ext cx="8077200" cy="715963"/>
          </a:xfrm>
        </p:spPr>
        <p:txBody>
          <a:bodyPr/>
          <a:lstStyle/>
          <a:p>
            <a:r>
              <a:rPr lang="en-US" smtClean="0"/>
              <a:t>Price Declines in 2011</a:t>
            </a:r>
          </a:p>
        </p:txBody>
      </p:sp>
      <p:sp>
        <p:nvSpPr>
          <p:cNvPr id="83972" name="Date Placeholder 3"/>
          <p:cNvSpPr>
            <a:spLocks noGrp="1"/>
          </p:cNvSpPr>
          <p:nvPr>
            <p:ph type="dt" sz="quarter" idx="10"/>
          </p:nvPr>
        </p:nvSpPr>
        <p:spPr>
          <a:noFill/>
        </p:spPr>
        <p:txBody>
          <a:bodyPr/>
          <a:lstStyle/>
          <a:p>
            <a:fld id="{BB585FE3-D41C-473A-B971-E7FA435A2179}" type="datetime3">
              <a:rPr lang="en-US" smtClean="0"/>
              <a:pPr/>
              <a:t>9 May 2013</a:t>
            </a:fld>
            <a:endParaRPr lang="en-US" smtClean="0"/>
          </a:p>
        </p:txBody>
      </p:sp>
      <p:sp>
        <p:nvSpPr>
          <p:cNvPr id="83973" name="Footer Placeholder 4"/>
          <p:cNvSpPr>
            <a:spLocks noGrp="1"/>
          </p:cNvSpPr>
          <p:nvPr>
            <p:ph type="ftr" sz="quarter" idx="11"/>
          </p:nvPr>
        </p:nvSpPr>
        <p:spPr>
          <a:noFill/>
        </p:spPr>
        <p:txBody>
          <a:bodyPr/>
          <a:lstStyle/>
          <a:p>
            <a:r>
              <a:rPr lang="en-US" smtClean="0"/>
              <a:t>www.edbodmer.com</a:t>
            </a:r>
          </a:p>
        </p:txBody>
      </p:sp>
      <p:sp>
        <p:nvSpPr>
          <p:cNvPr id="83974" name="TextBox 10"/>
          <p:cNvSpPr txBox="1">
            <a:spLocks noChangeArrowheads="1"/>
          </p:cNvSpPr>
          <p:nvPr/>
        </p:nvSpPr>
        <p:spPr bwMode="auto">
          <a:xfrm>
            <a:off x="7162800" y="2819400"/>
            <a:ext cx="1371600" cy="369888"/>
          </a:xfrm>
          <a:prstGeom prst="rect">
            <a:avLst/>
          </a:prstGeom>
          <a:noFill/>
          <a:ln w="9525">
            <a:noFill/>
            <a:miter lim="800000"/>
            <a:headEnd/>
            <a:tailEnd/>
          </a:ln>
        </p:spPr>
        <p:txBody>
          <a:bodyPr>
            <a:spAutoFit/>
          </a:bodyPr>
          <a:lstStyle/>
          <a:p>
            <a:endParaRPr lang="en-US"/>
          </a:p>
        </p:txBody>
      </p:sp>
      <p:sp>
        <p:nvSpPr>
          <p:cNvPr id="83975" name="Rectangle 11"/>
          <p:cNvSpPr>
            <a:spLocks noChangeArrowheads="1"/>
          </p:cNvSpPr>
          <p:nvPr/>
        </p:nvSpPr>
        <p:spPr bwMode="auto">
          <a:xfrm>
            <a:off x="4724400" y="5410200"/>
            <a:ext cx="4038600" cy="738188"/>
          </a:xfrm>
          <a:prstGeom prst="rect">
            <a:avLst/>
          </a:prstGeom>
          <a:solidFill>
            <a:srgbClr val="FFFF00"/>
          </a:solidFill>
          <a:ln w="9525">
            <a:noFill/>
            <a:miter lim="800000"/>
            <a:headEnd/>
            <a:tailEnd/>
          </a:ln>
        </p:spPr>
        <p:txBody>
          <a:bodyPr>
            <a:spAutoFit/>
          </a:bodyPr>
          <a:lstStyle/>
          <a:p>
            <a:r>
              <a:rPr lang="en-JM" sz="1400"/>
              <a:t>Pressures from oversupply will continue during the first half, warns Sunergy, with prices set to fall another 10% -15%. </a:t>
            </a:r>
          </a:p>
        </p:txBody>
      </p:sp>
      <p:sp>
        <p:nvSpPr>
          <p:cNvPr id="83976" name="Rectangle 12"/>
          <p:cNvSpPr>
            <a:spLocks noChangeArrowheads="1"/>
          </p:cNvSpPr>
          <p:nvPr/>
        </p:nvSpPr>
        <p:spPr bwMode="auto">
          <a:xfrm>
            <a:off x="228600" y="5562600"/>
            <a:ext cx="4191000" cy="954088"/>
          </a:xfrm>
          <a:prstGeom prst="rect">
            <a:avLst/>
          </a:prstGeom>
          <a:solidFill>
            <a:srgbClr val="00B0F0"/>
          </a:solidFill>
          <a:ln w="9525">
            <a:noFill/>
            <a:miter lim="800000"/>
            <a:headEnd/>
            <a:tailEnd/>
          </a:ln>
        </p:spPr>
        <p:txBody>
          <a:bodyPr>
            <a:spAutoFit/>
          </a:bodyPr>
          <a:lstStyle/>
          <a:p>
            <a:r>
              <a:rPr lang="en-JM" sz="1400"/>
              <a:t>Polysilicon prices have fallen to $23 per kilogram on the spot market, down from $30 at the beginning of this year, a faster decline than the module selling prices. </a:t>
            </a: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p:txBody>
          <a:bodyPr/>
          <a:lstStyle/>
          <a:p>
            <a:r>
              <a:rPr lang="en-US" smtClean="0"/>
              <a:t>Components of Production Module Cost</a:t>
            </a:r>
          </a:p>
        </p:txBody>
      </p:sp>
      <p:sp>
        <p:nvSpPr>
          <p:cNvPr id="84995" name="Date Placeholder 3"/>
          <p:cNvSpPr>
            <a:spLocks noGrp="1"/>
          </p:cNvSpPr>
          <p:nvPr>
            <p:ph type="dt" sz="quarter" idx="10"/>
          </p:nvPr>
        </p:nvSpPr>
        <p:spPr>
          <a:noFill/>
        </p:spPr>
        <p:txBody>
          <a:bodyPr/>
          <a:lstStyle/>
          <a:p>
            <a:fld id="{219BAA2C-AB8B-437E-86B1-0BE2D34A646F}" type="datetime3">
              <a:rPr lang="en-US" smtClean="0"/>
              <a:pPr/>
              <a:t>9 May 2013</a:t>
            </a:fld>
            <a:endParaRPr lang="en-US" smtClean="0"/>
          </a:p>
        </p:txBody>
      </p:sp>
      <p:sp>
        <p:nvSpPr>
          <p:cNvPr id="84996" name="Footer Placeholder 4"/>
          <p:cNvSpPr>
            <a:spLocks noGrp="1"/>
          </p:cNvSpPr>
          <p:nvPr>
            <p:ph type="ftr" sz="quarter" idx="11"/>
          </p:nvPr>
        </p:nvSpPr>
        <p:spPr>
          <a:noFill/>
        </p:spPr>
        <p:txBody>
          <a:bodyPr/>
          <a:lstStyle/>
          <a:p>
            <a:r>
              <a:rPr lang="en-US" smtClean="0"/>
              <a:t>www.edbodmer.com</a:t>
            </a:r>
          </a:p>
        </p:txBody>
      </p:sp>
      <p:sp>
        <p:nvSpPr>
          <p:cNvPr id="84997" name="Slide Number Placeholder 5"/>
          <p:cNvSpPr>
            <a:spLocks noGrp="1"/>
          </p:cNvSpPr>
          <p:nvPr>
            <p:ph type="sldNum" sz="quarter" idx="12"/>
          </p:nvPr>
        </p:nvSpPr>
        <p:spPr>
          <a:noFill/>
        </p:spPr>
        <p:txBody>
          <a:bodyPr/>
          <a:lstStyle/>
          <a:p>
            <a:fld id="{4AFEB518-8AFE-402B-B5C9-F5965AA692B5}" type="slidenum">
              <a:rPr lang="en-US" smtClean="0"/>
              <a:pPr/>
              <a:t>108</a:t>
            </a:fld>
            <a:endParaRPr lang="en-US" smtClean="0"/>
          </a:p>
        </p:txBody>
      </p:sp>
      <p:pic>
        <p:nvPicPr>
          <p:cNvPr id="84998" name="Picture 7"/>
          <p:cNvPicPr>
            <a:picLocks noChangeAspect="1" noChangeArrowheads="1"/>
          </p:cNvPicPr>
          <p:nvPr/>
        </p:nvPicPr>
        <p:blipFill>
          <a:blip r:embed="rId2" cstate="print"/>
          <a:srcRect/>
          <a:stretch>
            <a:fillRect/>
          </a:stretch>
        </p:blipFill>
        <p:spPr bwMode="auto">
          <a:xfrm>
            <a:off x="0" y="838200"/>
            <a:ext cx="8945563" cy="5029200"/>
          </a:xfrm>
          <a:prstGeom prst="rect">
            <a:avLst/>
          </a:prstGeom>
          <a:noFill/>
          <a:ln w="9525">
            <a:noFill/>
            <a:miter lim="800000"/>
            <a:headEnd/>
            <a:tailEnd/>
          </a:ln>
        </p:spPr>
      </p:pic>
      <p:sp>
        <p:nvSpPr>
          <p:cNvPr id="84999" name="Rectangle 6"/>
          <p:cNvSpPr>
            <a:spLocks noChangeArrowheads="1"/>
          </p:cNvSpPr>
          <p:nvPr/>
        </p:nvSpPr>
        <p:spPr bwMode="auto">
          <a:xfrm>
            <a:off x="2438400" y="5486400"/>
            <a:ext cx="6324600" cy="1200150"/>
          </a:xfrm>
          <a:prstGeom prst="rect">
            <a:avLst/>
          </a:prstGeom>
          <a:solidFill>
            <a:srgbClr val="FFFF00"/>
          </a:solidFill>
          <a:ln w="9525">
            <a:noFill/>
            <a:miter lim="800000"/>
            <a:headEnd/>
            <a:tailEnd/>
          </a:ln>
        </p:spPr>
        <p:txBody>
          <a:bodyPr>
            <a:spAutoFit/>
          </a:bodyPr>
          <a:lstStyle/>
          <a:p>
            <a:r>
              <a:rPr lang="en-US" sz="1200"/>
              <a:t>First Solar makes its panels out of cadmium telluride. Most of its competitors make panels out of polysilicon. Last summer, thanks to generous subsidies around the world, especially in Spain, the price of polysilicon shot up to $450 per kg. At such a high price, First Solar had an advantage on the competition.   However, the price has crashed to $60 per kg, and might fall even further, thus wiping out First Solar's advantage. First Solar had told investors not to worry, that it could compete with lowered polysilicon prices. </a:t>
            </a: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itle 1"/>
          <p:cNvSpPr>
            <a:spLocks noGrp="1"/>
          </p:cNvSpPr>
          <p:nvPr>
            <p:ph type="title"/>
          </p:nvPr>
        </p:nvSpPr>
        <p:spPr/>
        <p:txBody>
          <a:bodyPr/>
          <a:lstStyle/>
          <a:p>
            <a:r>
              <a:rPr lang="en-US" smtClean="0"/>
              <a:t>Financial Performance of Polysilicon Producers</a:t>
            </a:r>
          </a:p>
        </p:txBody>
      </p:sp>
      <p:sp>
        <p:nvSpPr>
          <p:cNvPr id="86019" name="Date Placeholder 3"/>
          <p:cNvSpPr>
            <a:spLocks noGrp="1"/>
          </p:cNvSpPr>
          <p:nvPr>
            <p:ph type="dt" sz="quarter" idx="10"/>
          </p:nvPr>
        </p:nvSpPr>
        <p:spPr>
          <a:noFill/>
        </p:spPr>
        <p:txBody>
          <a:bodyPr/>
          <a:lstStyle/>
          <a:p>
            <a:fld id="{770E8B08-F2D4-4CE5-BE13-B87ECD818168}" type="datetime3">
              <a:rPr lang="en-US" smtClean="0"/>
              <a:pPr/>
              <a:t>9 May 2013</a:t>
            </a:fld>
            <a:endParaRPr lang="en-US" smtClean="0"/>
          </a:p>
        </p:txBody>
      </p:sp>
      <p:sp>
        <p:nvSpPr>
          <p:cNvPr id="86020" name="Footer Placeholder 4"/>
          <p:cNvSpPr>
            <a:spLocks noGrp="1"/>
          </p:cNvSpPr>
          <p:nvPr>
            <p:ph type="ftr" sz="quarter" idx="11"/>
          </p:nvPr>
        </p:nvSpPr>
        <p:spPr>
          <a:noFill/>
        </p:spPr>
        <p:txBody>
          <a:bodyPr/>
          <a:lstStyle/>
          <a:p>
            <a:r>
              <a:rPr lang="en-US" smtClean="0"/>
              <a:t>www.edbodmer.com</a:t>
            </a:r>
          </a:p>
        </p:txBody>
      </p:sp>
      <p:sp>
        <p:nvSpPr>
          <p:cNvPr id="86021" name="Slide Number Placeholder 5"/>
          <p:cNvSpPr>
            <a:spLocks noGrp="1"/>
          </p:cNvSpPr>
          <p:nvPr>
            <p:ph type="sldNum" sz="quarter" idx="12"/>
          </p:nvPr>
        </p:nvSpPr>
        <p:spPr>
          <a:noFill/>
        </p:spPr>
        <p:txBody>
          <a:bodyPr/>
          <a:lstStyle/>
          <a:p>
            <a:fld id="{CB429043-CD47-4E54-A4C2-37E707A74F2B}" type="slidenum">
              <a:rPr lang="en-US" smtClean="0"/>
              <a:pPr/>
              <a:t>109</a:t>
            </a:fld>
            <a:endParaRPr lang="en-US" smtClean="0"/>
          </a:p>
        </p:txBody>
      </p:sp>
      <p:pic>
        <p:nvPicPr>
          <p:cNvPr id="86022" name="Picture 2"/>
          <p:cNvPicPr>
            <a:picLocks noChangeAspect="1" noChangeArrowheads="1"/>
          </p:cNvPicPr>
          <p:nvPr/>
        </p:nvPicPr>
        <p:blipFill>
          <a:blip r:embed="rId2" cstate="print"/>
          <a:srcRect/>
          <a:stretch>
            <a:fillRect/>
          </a:stretch>
        </p:blipFill>
        <p:spPr bwMode="auto">
          <a:xfrm>
            <a:off x="1066800" y="1143000"/>
            <a:ext cx="6777038" cy="49323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4"/>
          <p:cNvSpPr>
            <a:spLocks noGrp="1"/>
          </p:cNvSpPr>
          <p:nvPr>
            <p:ph type="title"/>
          </p:nvPr>
        </p:nvSpPr>
        <p:spPr/>
        <p:txBody>
          <a:bodyPr/>
          <a:lstStyle/>
          <a:p>
            <a:r>
              <a:rPr lang="en-US" smtClean="0"/>
              <a:t>Market Share of Suppliers in 2011</a:t>
            </a:r>
          </a:p>
        </p:txBody>
      </p:sp>
      <p:sp>
        <p:nvSpPr>
          <p:cNvPr id="15363" name="Date Placeholder 1"/>
          <p:cNvSpPr>
            <a:spLocks noGrp="1"/>
          </p:cNvSpPr>
          <p:nvPr>
            <p:ph type="dt" sz="quarter" idx="10"/>
          </p:nvPr>
        </p:nvSpPr>
        <p:spPr>
          <a:noFill/>
        </p:spPr>
        <p:txBody>
          <a:bodyPr/>
          <a:lstStyle/>
          <a:p>
            <a:fld id="{309891AE-56E2-4A5E-87AC-3B7B44EA6124}" type="datetime3">
              <a:rPr lang="en-US" smtClean="0"/>
              <a:pPr/>
              <a:t>9 May 2013</a:t>
            </a:fld>
            <a:endParaRPr lang="en-US" smtClean="0"/>
          </a:p>
        </p:txBody>
      </p:sp>
      <p:sp>
        <p:nvSpPr>
          <p:cNvPr id="15364" name="Footer Placeholder 2"/>
          <p:cNvSpPr>
            <a:spLocks noGrp="1"/>
          </p:cNvSpPr>
          <p:nvPr>
            <p:ph type="ftr" sz="quarter" idx="11"/>
          </p:nvPr>
        </p:nvSpPr>
        <p:spPr>
          <a:noFill/>
        </p:spPr>
        <p:txBody>
          <a:bodyPr/>
          <a:lstStyle/>
          <a:p>
            <a:r>
              <a:rPr lang="en-US" smtClean="0"/>
              <a:t>www.edbodmer.com</a:t>
            </a:r>
          </a:p>
        </p:txBody>
      </p:sp>
      <p:sp>
        <p:nvSpPr>
          <p:cNvPr id="15365" name="Slide Number Placeholder 3"/>
          <p:cNvSpPr>
            <a:spLocks noGrp="1"/>
          </p:cNvSpPr>
          <p:nvPr>
            <p:ph type="sldNum" sz="quarter" idx="12"/>
          </p:nvPr>
        </p:nvSpPr>
        <p:spPr>
          <a:noFill/>
        </p:spPr>
        <p:txBody>
          <a:bodyPr/>
          <a:lstStyle/>
          <a:p>
            <a:fld id="{C3E6FA8D-E1A5-41D7-9BA1-F42E50F78DF1}" type="slidenum">
              <a:rPr lang="en-US" smtClean="0"/>
              <a:pPr/>
              <a:t>11</a:t>
            </a:fld>
            <a:endParaRPr lang="en-US" smtClean="0"/>
          </a:p>
        </p:txBody>
      </p:sp>
      <p:pic>
        <p:nvPicPr>
          <p:cNvPr id="15366" name="Picture 7"/>
          <p:cNvPicPr>
            <a:picLocks noGrp="1" noChangeAspect="1" noChangeArrowheads="1"/>
          </p:cNvPicPr>
          <p:nvPr>
            <p:ph idx="1"/>
          </p:nvPr>
        </p:nvPicPr>
        <p:blipFill>
          <a:blip r:embed="rId2" cstate="print"/>
          <a:srcRect/>
          <a:stretch>
            <a:fillRect/>
          </a:stretch>
        </p:blipFill>
        <p:spPr>
          <a:xfrm>
            <a:off x="1047750" y="2185988"/>
            <a:ext cx="7048500" cy="2895600"/>
          </a:xfrm>
          <a:noFill/>
        </p:spPr>
      </p:pic>
      <p:sp>
        <p:nvSpPr>
          <p:cNvPr id="7" name="TextBox 6"/>
          <p:cNvSpPr txBox="1"/>
          <p:nvPr/>
        </p:nvSpPr>
        <p:spPr>
          <a:xfrm>
            <a:off x="228600" y="5715000"/>
            <a:ext cx="3581400" cy="369332"/>
          </a:xfrm>
          <a:prstGeom prst="rect">
            <a:avLst/>
          </a:prstGeom>
          <a:solidFill>
            <a:srgbClr val="FFC000"/>
          </a:solidFill>
        </p:spPr>
        <p:txBody>
          <a:bodyPr wrap="square" rtlCol="0">
            <a:spAutoFit/>
          </a:bodyPr>
          <a:lstStyle/>
          <a:p>
            <a:r>
              <a:rPr lang="en-US" dirty="0" smtClean="0"/>
              <a:t>Source: Current Topics</a:t>
            </a:r>
            <a:endParaRPr lang="en-US" dirty="0"/>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le 1"/>
          <p:cNvSpPr>
            <a:spLocks noGrp="1"/>
          </p:cNvSpPr>
          <p:nvPr>
            <p:ph type="title"/>
          </p:nvPr>
        </p:nvSpPr>
        <p:spPr/>
        <p:txBody>
          <a:bodyPr/>
          <a:lstStyle/>
          <a:p>
            <a:r>
              <a:rPr lang="en-US" smtClean="0"/>
              <a:t>Production Costs for Different Companies</a:t>
            </a:r>
          </a:p>
        </p:txBody>
      </p:sp>
      <p:sp>
        <p:nvSpPr>
          <p:cNvPr id="87043" name="Date Placeholder 3"/>
          <p:cNvSpPr>
            <a:spLocks noGrp="1"/>
          </p:cNvSpPr>
          <p:nvPr>
            <p:ph type="dt" sz="quarter" idx="10"/>
          </p:nvPr>
        </p:nvSpPr>
        <p:spPr>
          <a:noFill/>
        </p:spPr>
        <p:txBody>
          <a:bodyPr/>
          <a:lstStyle/>
          <a:p>
            <a:fld id="{301EE45E-1665-478F-BB65-DD2150BA69EE}" type="datetime3">
              <a:rPr lang="en-US" smtClean="0"/>
              <a:pPr/>
              <a:t>9 May 2013</a:t>
            </a:fld>
            <a:endParaRPr lang="en-US" smtClean="0"/>
          </a:p>
        </p:txBody>
      </p:sp>
      <p:sp>
        <p:nvSpPr>
          <p:cNvPr id="87044" name="Footer Placeholder 4"/>
          <p:cNvSpPr>
            <a:spLocks noGrp="1"/>
          </p:cNvSpPr>
          <p:nvPr>
            <p:ph type="ftr" sz="quarter" idx="11"/>
          </p:nvPr>
        </p:nvSpPr>
        <p:spPr>
          <a:noFill/>
        </p:spPr>
        <p:txBody>
          <a:bodyPr/>
          <a:lstStyle/>
          <a:p>
            <a:r>
              <a:rPr lang="en-US" smtClean="0"/>
              <a:t>www.edbodmer.com</a:t>
            </a:r>
          </a:p>
        </p:txBody>
      </p:sp>
      <p:sp>
        <p:nvSpPr>
          <p:cNvPr id="87045" name="Slide Number Placeholder 5"/>
          <p:cNvSpPr>
            <a:spLocks noGrp="1"/>
          </p:cNvSpPr>
          <p:nvPr>
            <p:ph type="sldNum" sz="quarter" idx="12"/>
          </p:nvPr>
        </p:nvSpPr>
        <p:spPr>
          <a:noFill/>
        </p:spPr>
        <p:txBody>
          <a:bodyPr/>
          <a:lstStyle/>
          <a:p>
            <a:fld id="{ACF8580E-C2B1-46D5-99FB-67CE17BCEC3E}" type="slidenum">
              <a:rPr lang="en-US" smtClean="0"/>
              <a:pPr/>
              <a:t>110</a:t>
            </a:fld>
            <a:endParaRPr lang="en-US" smtClean="0"/>
          </a:p>
        </p:txBody>
      </p:sp>
      <p:pic>
        <p:nvPicPr>
          <p:cNvPr id="87046" name="Picture 2"/>
          <p:cNvPicPr>
            <a:picLocks noGrp="1" noChangeAspect="1" noChangeArrowheads="1"/>
          </p:cNvPicPr>
          <p:nvPr>
            <p:ph idx="1"/>
          </p:nvPr>
        </p:nvPicPr>
        <p:blipFill>
          <a:blip r:embed="rId2" cstate="print"/>
          <a:srcRect/>
          <a:stretch>
            <a:fillRect/>
          </a:stretch>
        </p:blipFill>
        <p:spPr>
          <a:xfrm>
            <a:off x="2249488" y="1143000"/>
            <a:ext cx="4913312" cy="5270500"/>
          </a:xfrm>
        </p:spPr>
      </p:pic>
      <p:sp>
        <p:nvSpPr>
          <p:cNvPr id="87047" name="TextBox 6"/>
          <p:cNvSpPr txBox="1">
            <a:spLocks noChangeArrowheads="1"/>
          </p:cNvSpPr>
          <p:nvPr/>
        </p:nvSpPr>
        <p:spPr bwMode="auto">
          <a:xfrm>
            <a:off x="457200" y="2286000"/>
            <a:ext cx="1828800" cy="646113"/>
          </a:xfrm>
          <a:prstGeom prst="rect">
            <a:avLst/>
          </a:prstGeom>
          <a:noFill/>
          <a:ln w="9525">
            <a:noFill/>
            <a:miter lim="800000"/>
            <a:headEnd/>
            <a:tailEnd/>
          </a:ln>
        </p:spPr>
        <p:txBody>
          <a:bodyPr>
            <a:spAutoFit/>
          </a:bodyPr>
          <a:lstStyle/>
          <a:p>
            <a:r>
              <a:rPr lang="en-US"/>
              <a:t>USD/Watt</a:t>
            </a:r>
          </a:p>
          <a:p>
            <a:r>
              <a:rPr lang="en-US"/>
              <a:t>USD 000/kW</a:t>
            </a:r>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le 1"/>
          <p:cNvSpPr>
            <a:spLocks noGrp="1"/>
          </p:cNvSpPr>
          <p:nvPr>
            <p:ph type="title"/>
          </p:nvPr>
        </p:nvSpPr>
        <p:spPr/>
        <p:txBody>
          <a:bodyPr/>
          <a:lstStyle/>
          <a:p>
            <a:r>
              <a:rPr lang="en-US" smtClean="0"/>
              <a:t>Return on Invested Capital Comparison</a:t>
            </a:r>
          </a:p>
        </p:txBody>
      </p:sp>
      <p:sp>
        <p:nvSpPr>
          <p:cNvPr id="88067" name="Date Placeholder 3"/>
          <p:cNvSpPr>
            <a:spLocks noGrp="1"/>
          </p:cNvSpPr>
          <p:nvPr>
            <p:ph type="dt" sz="quarter" idx="10"/>
          </p:nvPr>
        </p:nvSpPr>
        <p:spPr>
          <a:noFill/>
        </p:spPr>
        <p:txBody>
          <a:bodyPr/>
          <a:lstStyle/>
          <a:p>
            <a:fld id="{49108E8E-1DDB-4616-8480-DF1410F8DBDA}" type="datetime3">
              <a:rPr lang="en-US" smtClean="0"/>
              <a:pPr/>
              <a:t>9 May 2013</a:t>
            </a:fld>
            <a:endParaRPr lang="en-US" smtClean="0"/>
          </a:p>
        </p:txBody>
      </p:sp>
      <p:sp>
        <p:nvSpPr>
          <p:cNvPr id="88068" name="Footer Placeholder 4"/>
          <p:cNvSpPr>
            <a:spLocks noGrp="1"/>
          </p:cNvSpPr>
          <p:nvPr>
            <p:ph type="ftr" sz="quarter" idx="11"/>
          </p:nvPr>
        </p:nvSpPr>
        <p:spPr>
          <a:noFill/>
        </p:spPr>
        <p:txBody>
          <a:bodyPr/>
          <a:lstStyle/>
          <a:p>
            <a:r>
              <a:rPr lang="en-US" smtClean="0"/>
              <a:t>www.edbodmer.com</a:t>
            </a:r>
          </a:p>
        </p:txBody>
      </p:sp>
      <p:sp>
        <p:nvSpPr>
          <p:cNvPr id="88069" name="Slide Number Placeholder 5"/>
          <p:cNvSpPr>
            <a:spLocks noGrp="1"/>
          </p:cNvSpPr>
          <p:nvPr>
            <p:ph type="sldNum" sz="quarter" idx="12"/>
          </p:nvPr>
        </p:nvSpPr>
        <p:spPr>
          <a:noFill/>
        </p:spPr>
        <p:txBody>
          <a:bodyPr/>
          <a:lstStyle/>
          <a:p>
            <a:fld id="{914C87E9-87DB-4081-897F-1B37D6FA45E7}" type="slidenum">
              <a:rPr lang="en-US" smtClean="0"/>
              <a:pPr/>
              <a:t>111</a:t>
            </a:fld>
            <a:endParaRPr lang="en-US" smtClean="0"/>
          </a:p>
        </p:txBody>
      </p:sp>
      <p:pic>
        <p:nvPicPr>
          <p:cNvPr id="88070" name="Picture 2"/>
          <p:cNvPicPr>
            <a:picLocks noGrp="1" noChangeAspect="1" noChangeArrowheads="1"/>
          </p:cNvPicPr>
          <p:nvPr>
            <p:ph idx="1"/>
          </p:nvPr>
        </p:nvPicPr>
        <p:blipFill>
          <a:blip r:embed="rId2" cstate="print"/>
          <a:srcRect/>
          <a:stretch>
            <a:fillRect/>
          </a:stretch>
        </p:blipFill>
        <p:spPr>
          <a:xfrm>
            <a:off x="228600" y="2209800"/>
            <a:ext cx="4297363" cy="3124200"/>
          </a:xfrm>
        </p:spPr>
      </p:pic>
      <p:pic>
        <p:nvPicPr>
          <p:cNvPr id="88071" name="Picture 3"/>
          <p:cNvPicPr>
            <a:picLocks noChangeAspect="1" noChangeArrowheads="1"/>
          </p:cNvPicPr>
          <p:nvPr/>
        </p:nvPicPr>
        <p:blipFill>
          <a:blip r:embed="rId3" cstate="print"/>
          <a:srcRect/>
          <a:stretch>
            <a:fillRect/>
          </a:stretch>
        </p:blipFill>
        <p:spPr bwMode="auto">
          <a:xfrm>
            <a:off x="4648200" y="2209800"/>
            <a:ext cx="4314825" cy="3136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1"/>
          <p:cNvSpPr>
            <a:spLocks noGrp="1"/>
          </p:cNvSpPr>
          <p:nvPr>
            <p:ph type="title"/>
          </p:nvPr>
        </p:nvSpPr>
        <p:spPr/>
        <p:txBody>
          <a:bodyPr/>
          <a:lstStyle/>
          <a:p>
            <a:r>
              <a:rPr lang="en-US" smtClean="0"/>
              <a:t>Trends in ROE</a:t>
            </a:r>
          </a:p>
        </p:txBody>
      </p:sp>
      <p:sp>
        <p:nvSpPr>
          <p:cNvPr id="89091" name="Date Placeholder 3"/>
          <p:cNvSpPr>
            <a:spLocks noGrp="1"/>
          </p:cNvSpPr>
          <p:nvPr>
            <p:ph type="dt" sz="quarter" idx="10"/>
          </p:nvPr>
        </p:nvSpPr>
        <p:spPr>
          <a:noFill/>
        </p:spPr>
        <p:txBody>
          <a:bodyPr/>
          <a:lstStyle/>
          <a:p>
            <a:fld id="{E44B4CEE-59C0-419F-862F-6881F445DBD8}" type="datetime3">
              <a:rPr lang="en-US" smtClean="0"/>
              <a:pPr/>
              <a:t>9 May 2013</a:t>
            </a:fld>
            <a:endParaRPr lang="en-US" smtClean="0"/>
          </a:p>
        </p:txBody>
      </p:sp>
      <p:sp>
        <p:nvSpPr>
          <p:cNvPr id="89092" name="Footer Placeholder 4"/>
          <p:cNvSpPr>
            <a:spLocks noGrp="1"/>
          </p:cNvSpPr>
          <p:nvPr>
            <p:ph type="ftr" sz="quarter" idx="11"/>
          </p:nvPr>
        </p:nvSpPr>
        <p:spPr>
          <a:noFill/>
        </p:spPr>
        <p:txBody>
          <a:bodyPr/>
          <a:lstStyle/>
          <a:p>
            <a:r>
              <a:rPr lang="en-US" smtClean="0"/>
              <a:t>www.edbodmer.com</a:t>
            </a:r>
          </a:p>
        </p:txBody>
      </p:sp>
      <p:sp>
        <p:nvSpPr>
          <p:cNvPr id="89093" name="Slide Number Placeholder 5"/>
          <p:cNvSpPr>
            <a:spLocks noGrp="1"/>
          </p:cNvSpPr>
          <p:nvPr>
            <p:ph type="sldNum" sz="quarter" idx="12"/>
          </p:nvPr>
        </p:nvSpPr>
        <p:spPr>
          <a:noFill/>
        </p:spPr>
        <p:txBody>
          <a:bodyPr/>
          <a:lstStyle/>
          <a:p>
            <a:fld id="{2F2BCA4E-732A-41F1-AF60-8B1095C7A8C6}" type="slidenum">
              <a:rPr lang="en-US" smtClean="0"/>
              <a:pPr/>
              <a:t>112</a:t>
            </a:fld>
            <a:endParaRPr lang="en-US" smtClean="0"/>
          </a:p>
        </p:txBody>
      </p:sp>
      <p:pic>
        <p:nvPicPr>
          <p:cNvPr id="89094" name="Picture 2"/>
          <p:cNvPicPr>
            <a:picLocks noGrp="1" noChangeAspect="1" noChangeArrowheads="1"/>
          </p:cNvPicPr>
          <p:nvPr>
            <p:ph idx="1"/>
          </p:nvPr>
        </p:nvPicPr>
        <p:blipFill>
          <a:blip r:embed="rId2" cstate="print"/>
          <a:srcRect/>
          <a:stretch>
            <a:fillRect/>
          </a:stretch>
        </p:blipFill>
        <p:spPr>
          <a:xfrm>
            <a:off x="914400" y="2438400"/>
            <a:ext cx="7445375" cy="1981200"/>
          </a:xfrm>
        </p:spPr>
      </p:pic>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p:cNvSpPr>
            <a:spLocks noGrp="1"/>
          </p:cNvSpPr>
          <p:nvPr>
            <p:ph type="title"/>
          </p:nvPr>
        </p:nvSpPr>
        <p:spPr/>
        <p:txBody>
          <a:bodyPr/>
          <a:lstStyle/>
          <a:p>
            <a:r>
              <a:rPr lang="en-US" smtClean="0"/>
              <a:t>Yield of Modules – kWh/kW</a:t>
            </a:r>
          </a:p>
        </p:txBody>
      </p:sp>
      <p:sp>
        <p:nvSpPr>
          <p:cNvPr id="90115" name="Date Placeholder 3"/>
          <p:cNvSpPr>
            <a:spLocks noGrp="1"/>
          </p:cNvSpPr>
          <p:nvPr>
            <p:ph type="dt" sz="quarter" idx="10"/>
          </p:nvPr>
        </p:nvSpPr>
        <p:spPr>
          <a:noFill/>
        </p:spPr>
        <p:txBody>
          <a:bodyPr/>
          <a:lstStyle/>
          <a:p>
            <a:fld id="{1514FC1B-0926-4DE3-98A8-04502990189C}" type="datetime3">
              <a:rPr lang="en-US" smtClean="0"/>
              <a:pPr/>
              <a:t>9 May 2013</a:t>
            </a:fld>
            <a:endParaRPr lang="en-US" smtClean="0"/>
          </a:p>
        </p:txBody>
      </p:sp>
      <p:sp>
        <p:nvSpPr>
          <p:cNvPr id="90116" name="Footer Placeholder 4"/>
          <p:cNvSpPr>
            <a:spLocks noGrp="1"/>
          </p:cNvSpPr>
          <p:nvPr>
            <p:ph type="ftr" sz="quarter" idx="11"/>
          </p:nvPr>
        </p:nvSpPr>
        <p:spPr>
          <a:noFill/>
        </p:spPr>
        <p:txBody>
          <a:bodyPr/>
          <a:lstStyle/>
          <a:p>
            <a:r>
              <a:rPr lang="en-US" smtClean="0"/>
              <a:t>www.edbodmer.com</a:t>
            </a:r>
          </a:p>
        </p:txBody>
      </p:sp>
      <p:sp>
        <p:nvSpPr>
          <p:cNvPr id="90117" name="Slide Number Placeholder 5"/>
          <p:cNvSpPr>
            <a:spLocks noGrp="1"/>
          </p:cNvSpPr>
          <p:nvPr>
            <p:ph type="sldNum" sz="quarter" idx="12"/>
          </p:nvPr>
        </p:nvSpPr>
        <p:spPr>
          <a:noFill/>
        </p:spPr>
        <p:txBody>
          <a:bodyPr/>
          <a:lstStyle/>
          <a:p>
            <a:fld id="{2095E658-818E-4F38-BE8C-E1EE737C0F02}" type="slidenum">
              <a:rPr lang="en-US" smtClean="0"/>
              <a:pPr/>
              <a:t>113</a:t>
            </a:fld>
            <a:endParaRPr lang="en-US" smtClean="0"/>
          </a:p>
        </p:txBody>
      </p:sp>
      <p:pic>
        <p:nvPicPr>
          <p:cNvPr id="90118" name="Picture 2"/>
          <p:cNvPicPr>
            <a:picLocks noChangeAspect="1" noChangeArrowheads="1"/>
          </p:cNvPicPr>
          <p:nvPr/>
        </p:nvPicPr>
        <p:blipFill>
          <a:blip r:embed="rId2" cstate="print"/>
          <a:srcRect/>
          <a:stretch>
            <a:fillRect/>
          </a:stretch>
        </p:blipFill>
        <p:spPr bwMode="auto">
          <a:xfrm>
            <a:off x="381000" y="1219200"/>
            <a:ext cx="8539163" cy="4800600"/>
          </a:xfrm>
          <a:prstGeom prst="rect">
            <a:avLst/>
          </a:prstGeom>
          <a:noFill/>
          <a:ln w="9525">
            <a:noFill/>
            <a:miter lim="800000"/>
            <a:headEnd/>
            <a:tailEnd/>
          </a:ln>
        </p:spPr>
      </p:pic>
      <p:sp>
        <p:nvSpPr>
          <p:cNvPr id="90119" name="TextBox 8"/>
          <p:cNvSpPr txBox="1">
            <a:spLocks noChangeArrowheads="1"/>
          </p:cNvSpPr>
          <p:nvPr/>
        </p:nvSpPr>
        <p:spPr bwMode="auto">
          <a:xfrm>
            <a:off x="6400800" y="1295400"/>
            <a:ext cx="2743200" cy="2862263"/>
          </a:xfrm>
          <a:prstGeom prst="rect">
            <a:avLst/>
          </a:prstGeom>
          <a:solidFill>
            <a:schemeClr val="bg1"/>
          </a:solidFill>
          <a:ln w="9525">
            <a:noFill/>
            <a:miter lim="800000"/>
            <a:headEnd/>
            <a:tailEnd/>
          </a:ln>
        </p:spPr>
        <p:txBody>
          <a:bodyPr>
            <a:spAutoFit/>
          </a:bodyPr>
          <a:lstStyle/>
          <a:p>
            <a:endParaRPr lang="en-US"/>
          </a:p>
          <a:p>
            <a:endParaRPr lang="en-US"/>
          </a:p>
          <a:p>
            <a:endParaRPr lang="en-US"/>
          </a:p>
          <a:p>
            <a:endParaRPr lang="en-US"/>
          </a:p>
          <a:p>
            <a:endParaRPr lang="en-US"/>
          </a:p>
          <a:p>
            <a:endParaRPr lang="en-US"/>
          </a:p>
          <a:p>
            <a:endParaRPr lang="en-US"/>
          </a:p>
          <a:p>
            <a:endParaRPr lang="en-US"/>
          </a:p>
          <a:p>
            <a:endParaRPr lang="en-US"/>
          </a:p>
          <a:p>
            <a:endParaRPr lang="en-US"/>
          </a:p>
        </p:txBody>
      </p:sp>
      <p:sp>
        <p:nvSpPr>
          <p:cNvPr id="90120" name="TextBox 9"/>
          <p:cNvSpPr txBox="1">
            <a:spLocks noChangeArrowheads="1"/>
          </p:cNvSpPr>
          <p:nvPr/>
        </p:nvSpPr>
        <p:spPr bwMode="auto">
          <a:xfrm>
            <a:off x="6248400" y="2667000"/>
            <a:ext cx="2438400" cy="1477963"/>
          </a:xfrm>
          <a:prstGeom prst="rect">
            <a:avLst/>
          </a:prstGeom>
          <a:noFill/>
          <a:ln w="9525">
            <a:noFill/>
            <a:miter lim="800000"/>
            <a:headEnd/>
            <a:tailEnd/>
          </a:ln>
        </p:spPr>
        <p:txBody>
          <a:bodyPr>
            <a:spAutoFit/>
          </a:bodyPr>
          <a:lstStyle/>
          <a:p>
            <a:r>
              <a:rPr lang="en-US"/>
              <a:t>Difference in efficiency  must be accounted for when comparing the cost of PV modules</a:t>
            </a:r>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1"/>
          <p:cNvSpPr>
            <a:spLocks noGrp="1"/>
          </p:cNvSpPr>
          <p:nvPr>
            <p:ph type="title"/>
          </p:nvPr>
        </p:nvSpPr>
        <p:spPr/>
        <p:txBody>
          <a:bodyPr/>
          <a:lstStyle/>
          <a:p>
            <a:r>
              <a:rPr lang="en-US" smtClean="0"/>
              <a:t>Capital Expenditures per kW of New Capacity</a:t>
            </a:r>
          </a:p>
        </p:txBody>
      </p:sp>
      <p:sp>
        <p:nvSpPr>
          <p:cNvPr id="91139" name="Date Placeholder 3"/>
          <p:cNvSpPr>
            <a:spLocks noGrp="1"/>
          </p:cNvSpPr>
          <p:nvPr>
            <p:ph type="dt" sz="quarter" idx="10"/>
          </p:nvPr>
        </p:nvSpPr>
        <p:spPr>
          <a:noFill/>
        </p:spPr>
        <p:txBody>
          <a:bodyPr/>
          <a:lstStyle/>
          <a:p>
            <a:fld id="{A79A0E5B-7D1F-4296-8D62-705EB02040A9}" type="datetime3">
              <a:rPr lang="en-US" smtClean="0"/>
              <a:pPr/>
              <a:t>9 May 2013</a:t>
            </a:fld>
            <a:endParaRPr lang="en-US" smtClean="0"/>
          </a:p>
        </p:txBody>
      </p:sp>
      <p:sp>
        <p:nvSpPr>
          <p:cNvPr id="91140" name="Footer Placeholder 4"/>
          <p:cNvSpPr>
            <a:spLocks noGrp="1"/>
          </p:cNvSpPr>
          <p:nvPr>
            <p:ph type="ftr" sz="quarter" idx="11"/>
          </p:nvPr>
        </p:nvSpPr>
        <p:spPr>
          <a:noFill/>
        </p:spPr>
        <p:txBody>
          <a:bodyPr/>
          <a:lstStyle/>
          <a:p>
            <a:r>
              <a:rPr lang="en-US" smtClean="0"/>
              <a:t>www.edbodmer.com</a:t>
            </a:r>
          </a:p>
        </p:txBody>
      </p:sp>
      <p:sp>
        <p:nvSpPr>
          <p:cNvPr id="91141" name="Slide Number Placeholder 5"/>
          <p:cNvSpPr>
            <a:spLocks noGrp="1"/>
          </p:cNvSpPr>
          <p:nvPr>
            <p:ph type="sldNum" sz="quarter" idx="12"/>
          </p:nvPr>
        </p:nvSpPr>
        <p:spPr>
          <a:noFill/>
        </p:spPr>
        <p:txBody>
          <a:bodyPr/>
          <a:lstStyle/>
          <a:p>
            <a:fld id="{29B1FAFB-FF48-4A82-8587-1FDB0F317ED7}" type="slidenum">
              <a:rPr lang="en-US" smtClean="0"/>
              <a:pPr/>
              <a:t>114</a:t>
            </a:fld>
            <a:endParaRPr lang="en-US" smtClean="0"/>
          </a:p>
        </p:txBody>
      </p:sp>
      <p:pic>
        <p:nvPicPr>
          <p:cNvPr id="91142" name="Picture 2"/>
          <p:cNvPicPr>
            <a:picLocks noGrp="1" noChangeAspect="1" noChangeArrowheads="1"/>
          </p:cNvPicPr>
          <p:nvPr>
            <p:ph idx="1"/>
          </p:nvPr>
        </p:nvPicPr>
        <p:blipFill>
          <a:blip r:embed="rId2" cstate="print"/>
          <a:srcRect/>
          <a:stretch>
            <a:fillRect/>
          </a:stretch>
        </p:blipFill>
        <p:spPr>
          <a:xfrm>
            <a:off x="457200" y="1981200"/>
            <a:ext cx="3886200" cy="2825750"/>
          </a:xfrm>
        </p:spPr>
      </p:pic>
      <p:pic>
        <p:nvPicPr>
          <p:cNvPr id="91143" name="Picture 3"/>
          <p:cNvPicPr>
            <a:picLocks noChangeAspect="1" noChangeArrowheads="1"/>
          </p:cNvPicPr>
          <p:nvPr/>
        </p:nvPicPr>
        <p:blipFill>
          <a:blip r:embed="rId3" cstate="print"/>
          <a:srcRect/>
          <a:stretch>
            <a:fillRect/>
          </a:stretch>
        </p:blipFill>
        <p:spPr bwMode="auto">
          <a:xfrm>
            <a:off x="4876800" y="1981200"/>
            <a:ext cx="3810000" cy="2770188"/>
          </a:xfrm>
          <a:prstGeom prst="rect">
            <a:avLst/>
          </a:prstGeom>
          <a:noFill/>
          <a:ln w="9525">
            <a:noFill/>
            <a:miter lim="800000"/>
            <a:headEnd/>
            <a:tailEnd/>
          </a:ln>
        </p:spPr>
      </p:pic>
      <p:sp>
        <p:nvSpPr>
          <p:cNvPr id="91144" name="TextBox 8"/>
          <p:cNvSpPr txBox="1">
            <a:spLocks noChangeArrowheads="1"/>
          </p:cNvSpPr>
          <p:nvPr/>
        </p:nvSpPr>
        <p:spPr bwMode="auto">
          <a:xfrm>
            <a:off x="6705600" y="4953000"/>
            <a:ext cx="1828800" cy="1016000"/>
          </a:xfrm>
          <a:prstGeom prst="rect">
            <a:avLst/>
          </a:prstGeom>
          <a:solidFill>
            <a:srgbClr val="FFFF00"/>
          </a:solidFill>
          <a:ln w="9525">
            <a:noFill/>
            <a:miter lim="800000"/>
            <a:headEnd/>
            <a:tailEnd/>
          </a:ln>
        </p:spPr>
        <p:txBody>
          <a:bodyPr>
            <a:spAutoFit/>
          </a:bodyPr>
          <a:lstStyle/>
          <a:p>
            <a:r>
              <a:rPr lang="en-US" sz="1200"/>
              <a:t>If the cost of the entire factory is USD 1,000 per kW for many modules, most of cost is not capital</a:t>
            </a:r>
          </a:p>
        </p:txBody>
      </p:sp>
      <p:pic>
        <p:nvPicPr>
          <p:cNvPr id="91145" name="Picture 9"/>
          <p:cNvPicPr>
            <a:picLocks noChangeAspect="1" noChangeArrowheads="1"/>
          </p:cNvPicPr>
          <p:nvPr/>
        </p:nvPicPr>
        <p:blipFill>
          <a:blip r:embed="rId4" cstate="print"/>
          <a:srcRect/>
          <a:stretch>
            <a:fillRect/>
          </a:stretch>
        </p:blipFill>
        <p:spPr bwMode="auto">
          <a:xfrm>
            <a:off x="838200" y="5105400"/>
            <a:ext cx="5483225" cy="966788"/>
          </a:xfrm>
          <a:prstGeom prst="rect">
            <a:avLst/>
          </a:prstGeom>
          <a:solidFill>
            <a:srgbClr val="FFFF00"/>
          </a:solidFill>
          <a:ln w="9525">
            <a:noFill/>
            <a:miter lim="800000"/>
            <a:headEnd/>
            <a:tailEnd/>
          </a:ln>
        </p:spPr>
      </p:pic>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1"/>
          <p:cNvSpPr>
            <a:spLocks noGrp="1"/>
          </p:cNvSpPr>
          <p:nvPr>
            <p:ph type="title"/>
          </p:nvPr>
        </p:nvSpPr>
        <p:spPr/>
        <p:txBody>
          <a:bodyPr/>
          <a:lstStyle/>
          <a:p>
            <a:r>
              <a:rPr lang="en-US" smtClean="0"/>
              <a:t>Solar Service Life</a:t>
            </a:r>
          </a:p>
        </p:txBody>
      </p:sp>
      <p:sp>
        <p:nvSpPr>
          <p:cNvPr id="92163" name="Content Placeholder 2"/>
          <p:cNvSpPr>
            <a:spLocks noGrp="1"/>
          </p:cNvSpPr>
          <p:nvPr>
            <p:ph idx="1"/>
          </p:nvPr>
        </p:nvSpPr>
        <p:spPr/>
        <p:txBody>
          <a:bodyPr/>
          <a:lstStyle/>
          <a:p>
            <a:r>
              <a:rPr lang="en-US" dirty="0" smtClean="0"/>
              <a:t>First Solar: a minimum service life of approximately 25 years for our solar modules.</a:t>
            </a:r>
          </a:p>
          <a:p>
            <a:r>
              <a:rPr lang="en-US" dirty="0" smtClean="0"/>
              <a:t>Issue of potential value after PPA or Feed-in Tariff Life</a:t>
            </a:r>
          </a:p>
          <a:p>
            <a:r>
              <a:rPr lang="en-US" dirty="0" smtClean="0"/>
              <a:t>No Fuel Cost</a:t>
            </a:r>
          </a:p>
          <a:p>
            <a:r>
              <a:rPr lang="en-US" dirty="0" smtClean="0"/>
              <a:t>Value of the Land Lease</a:t>
            </a:r>
          </a:p>
          <a:p>
            <a:r>
              <a:rPr lang="en-US" dirty="0" smtClean="0"/>
              <a:t>Issue:</a:t>
            </a:r>
          </a:p>
          <a:p>
            <a:pPr lvl="1"/>
            <a:r>
              <a:rPr lang="en-US" dirty="0" smtClean="0"/>
              <a:t>Replacement of Inverter and/or Panel because of Degradation</a:t>
            </a:r>
          </a:p>
        </p:txBody>
      </p:sp>
      <p:sp>
        <p:nvSpPr>
          <p:cNvPr id="92164" name="Date Placeholder 3"/>
          <p:cNvSpPr>
            <a:spLocks noGrp="1"/>
          </p:cNvSpPr>
          <p:nvPr>
            <p:ph type="dt" sz="quarter" idx="10"/>
          </p:nvPr>
        </p:nvSpPr>
        <p:spPr>
          <a:noFill/>
        </p:spPr>
        <p:txBody>
          <a:bodyPr/>
          <a:lstStyle/>
          <a:p>
            <a:fld id="{ED33D848-8754-44A6-9F32-16FE93A4F9B3}" type="datetime3">
              <a:rPr lang="en-US" smtClean="0"/>
              <a:pPr/>
              <a:t>9 May 2013</a:t>
            </a:fld>
            <a:endParaRPr lang="en-US" smtClean="0"/>
          </a:p>
        </p:txBody>
      </p:sp>
      <p:sp>
        <p:nvSpPr>
          <p:cNvPr id="92165" name="Footer Placeholder 4"/>
          <p:cNvSpPr>
            <a:spLocks noGrp="1"/>
          </p:cNvSpPr>
          <p:nvPr>
            <p:ph type="ftr" sz="quarter" idx="11"/>
          </p:nvPr>
        </p:nvSpPr>
        <p:spPr>
          <a:noFill/>
        </p:spPr>
        <p:txBody>
          <a:bodyPr/>
          <a:lstStyle/>
          <a:p>
            <a:r>
              <a:rPr lang="en-US" smtClean="0"/>
              <a:t>www.edbodmer.com</a:t>
            </a:r>
          </a:p>
        </p:txBody>
      </p:sp>
      <p:sp>
        <p:nvSpPr>
          <p:cNvPr id="92166" name="Slide Number Placeholder 5"/>
          <p:cNvSpPr>
            <a:spLocks noGrp="1"/>
          </p:cNvSpPr>
          <p:nvPr>
            <p:ph type="sldNum" sz="quarter" idx="12"/>
          </p:nvPr>
        </p:nvSpPr>
        <p:spPr>
          <a:noFill/>
        </p:spPr>
        <p:txBody>
          <a:bodyPr/>
          <a:lstStyle/>
          <a:p>
            <a:fld id="{A4FA8433-A419-45C4-B977-DE207A72FA7C}" type="slidenum">
              <a:rPr lang="en-US" smtClean="0"/>
              <a:pPr/>
              <a:t>115</a:t>
            </a:fld>
            <a:endParaRPr lang="en-US" smtClean="0"/>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itle 1"/>
          <p:cNvSpPr>
            <a:spLocks noGrp="1"/>
          </p:cNvSpPr>
          <p:nvPr>
            <p:ph type="title"/>
          </p:nvPr>
        </p:nvSpPr>
        <p:spPr/>
        <p:txBody>
          <a:bodyPr/>
          <a:lstStyle/>
          <a:p>
            <a:r>
              <a:rPr lang="en-US" smtClean="0"/>
              <a:t>Drivers of PV Demand</a:t>
            </a:r>
          </a:p>
        </p:txBody>
      </p:sp>
      <p:sp>
        <p:nvSpPr>
          <p:cNvPr id="93187" name="Content Placeholder 2"/>
          <p:cNvSpPr>
            <a:spLocks noGrp="1"/>
          </p:cNvSpPr>
          <p:nvPr>
            <p:ph idx="1"/>
          </p:nvPr>
        </p:nvSpPr>
        <p:spPr/>
        <p:txBody>
          <a:bodyPr/>
          <a:lstStyle/>
          <a:p>
            <a:r>
              <a:rPr lang="en-US" sz="1400" smtClean="0"/>
              <a:t>Many factors may affect the viability of widespread adoption of PV technology and demand for PV products, including:</a:t>
            </a:r>
          </a:p>
          <a:p>
            <a:endParaRPr lang="en-US" sz="1400" smtClean="0"/>
          </a:p>
          <a:p>
            <a:r>
              <a:rPr lang="en-US" sz="1400" smtClean="0"/>
              <a:t>the cost and availability of credit, loans and other funding mechanisms to finance the installation and maintenance of PV systems, particularly in the current economic environment;</a:t>
            </a:r>
          </a:p>
          <a:p>
            <a:r>
              <a:rPr lang="en-US" sz="1400" smtClean="0"/>
              <a:t>capital expenditures by end users of PV products which tend to decrease when the economy slows down; </a:t>
            </a:r>
          </a:p>
          <a:p>
            <a:r>
              <a:rPr lang="en-US" sz="1400" smtClean="0"/>
              <a:t>fluctuations in economic and market conditions that affect the viability of conventional and non-solar alternative energy sources, such as increases or decreases in the prices of oil, coal, natural gas and other fossil fuels; </a:t>
            </a:r>
          </a:p>
          <a:p>
            <a:r>
              <a:rPr lang="en-US" sz="1400" smtClean="0"/>
              <a:t>cost-effectiveness of PV products compared to conventional and other non-solar energy sources and products; </a:t>
            </a:r>
          </a:p>
          <a:p>
            <a:r>
              <a:rPr lang="en-US" sz="1400" smtClean="0"/>
              <a:t>performance and reliability of PV products compared to conventional and other non-solar energy sources and products; </a:t>
            </a:r>
          </a:p>
          <a:p>
            <a:r>
              <a:rPr lang="en-US" sz="1400" smtClean="0"/>
              <a:t>environmental concerns related to solar power plants and other local permit issues </a:t>
            </a:r>
          </a:p>
          <a:p>
            <a:r>
              <a:rPr lang="en-US" sz="1400" smtClean="0"/>
              <a:t>availability of government subsidies and incentives to support the development of the PV industry; </a:t>
            </a:r>
          </a:p>
          <a:p>
            <a:r>
              <a:rPr lang="en-US" sz="1400" smtClean="0"/>
              <a:t>success of other alternative energy generation technologies, such as fuel cells, wind power and biomass; and </a:t>
            </a:r>
          </a:p>
          <a:p>
            <a:r>
              <a:rPr lang="en-US" sz="1400" smtClean="0"/>
              <a:t>deregulation of the electric power industry and the broader energy industry.</a:t>
            </a:r>
          </a:p>
        </p:txBody>
      </p:sp>
      <p:sp>
        <p:nvSpPr>
          <p:cNvPr id="93188" name="Date Placeholder 3"/>
          <p:cNvSpPr>
            <a:spLocks noGrp="1"/>
          </p:cNvSpPr>
          <p:nvPr>
            <p:ph type="dt" sz="quarter" idx="10"/>
          </p:nvPr>
        </p:nvSpPr>
        <p:spPr>
          <a:noFill/>
        </p:spPr>
        <p:txBody>
          <a:bodyPr/>
          <a:lstStyle/>
          <a:p>
            <a:fld id="{E0C69300-201F-43FF-B545-955236214ACC}" type="datetime3">
              <a:rPr lang="en-US" smtClean="0"/>
              <a:pPr/>
              <a:t>9 May 2013</a:t>
            </a:fld>
            <a:endParaRPr lang="en-US" smtClean="0"/>
          </a:p>
        </p:txBody>
      </p:sp>
      <p:sp>
        <p:nvSpPr>
          <p:cNvPr id="93189" name="Footer Placeholder 4"/>
          <p:cNvSpPr>
            <a:spLocks noGrp="1"/>
          </p:cNvSpPr>
          <p:nvPr>
            <p:ph type="ftr" sz="quarter" idx="11"/>
          </p:nvPr>
        </p:nvSpPr>
        <p:spPr>
          <a:noFill/>
        </p:spPr>
        <p:txBody>
          <a:bodyPr/>
          <a:lstStyle/>
          <a:p>
            <a:r>
              <a:rPr lang="en-US" smtClean="0"/>
              <a:t>www.edbodmer.com</a:t>
            </a:r>
          </a:p>
        </p:txBody>
      </p:sp>
      <p:sp>
        <p:nvSpPr>
          <p:cNvPr id="93190" name="Slide Number Placeholder 5"/>
          <p:cNvSpPr>
            <a:spLocks noGrp="1"/>
          </p:cNvSpPr>
          <p:nvPr>
            <p:ph type="sldNum" sz="quarter" idx="12"/>
          </p:nvPr>
        </p:nvSpPr>
        <p:spPr>
          <a:noFill/>
        </p:spPr>
        <p:txBody>
          <a:bodyPr/>
          <a:lstStyle/>
          <a:p>
            <a:fld id="{7FDF855D-4551-40CF-9076-196938A66583}" type="slidenum">
              <a:rPr lang="en-US" smtClean="0"/>
              <a:pPr/>
              <a:t>116</a:t>
            </a:fld>
            <a:endParaRPr lang="en-US" smtClean="0"/>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itle 1"/>
          <p:cNvSpPr>
            <a:spLocks noGrp="1"/>
          </p:cNvSpPr>
          <p:nvPr>
            <p:ph type="title"/>
          </p:nvPr>
        </p:nvSpPr>
        <p:spPr/>
        <p:txBody>
          <a:bodyPr/>
          <a:lstStyle/>
          <a:p>
            <a:r>
              <a:rPr lang="en-US" smtClean="0"/>
              <a:t>Forecast of Solar Demand</a:t>
            </a:r>
          </a:p>
        </p:txBody>
      </p:sp>
      <p:sp>
        <p:nvSpPr>
          <p:cNvPr id="94211" name="Date Placeholder 3"/>
          <p:cNvSpPr>
            <a:spLocks noGrp="1"/>
          </p:cNvSpPr>
          <p:nvPr>
            <p:ph type="dt" sz="quarter" idx="10"/>
          </p:nvPr>
        </p:nvSpPr>
        <p:spPr>
          <a:noFill/>
        </p:spPr>
        <p:txBody>
          <a:bodyPr/>
          <a:lstStyle/>
          <a:p>
            <a:fld id="{A51B0FB6-C904-4938-A15C-F4D976979B8E}" type="datetime3">
              <a:rPr lang="en-US" smtClean="0"/>
              <a:pPr/>
              <a:t>9 May 2013</a:t>
            </a:fld>
            <a:endParaRPr lang="en-US" smtClean="0"/>
          </a:p>
        </p:txBody>
      </p:sp>
      <p:sp>
        <p:nvSpPr>
          <p:cNvPr id="94212" name="Footer Placeholder 4"/>
          <p:cNvSpPr>
            <a:spLocks noGrp="1"/>
          </p:cNvSpPr>
          <p:nvPr>
            <p:ph type="ftr" sz="quarter" idx="11"/>
          </p:nvPr>
        </p:nvSpPr>
        <p:spPr>
          <a:noFill/>
        </p:spPr>
        <p:txBody>
          <a:bodyPr/>
          <a:lstStyle/>
          <a:p>
            <a:r>
              <a:rPr lang="en-US" smtClean="0"/>
              <a:t>www.edbodmer.com</a:t>
            </a:r>
          </a:p>
        </p:txBody>
      </p:sp>
      <p:sp>
        <p:nvSpPr>
          <p:cNvPr id="94213" name="Slide Number Placeholder 5"/>
          <p:cNvSpPr>
            <a:spLocks noGrp="1"/>
          </p:cNvSpPr>
          <p:nvPr>
            <p:ph type="sldNum" sz="quarter" idx="12"/>
          </p:nvPr>
        </p:nvSpPr>
        <p:spPr>
          <a:noFill/>
        </p:spPr>
        <p:txBody>
          <a:bodyPr/>
          <a:lstStyle/>
          <a:p>
            <a:fld id="{F60D775B-74D6-49EE-93AE-3A836C9F3D06}" type="slidenum">
              <a:rPr lang="en-US" smtClean="0"/>
              <a:pPr/>
              <a:t>117</a:t>
            </a:fld>
            <a:endParaRPr lang="en-US" smtClean="0"/>
          </a:p>
        </p:txBody>
      </p:sp>
      <p:pic>
        <p:nvPicPr>
          <p:cNvPr id="94214" name="Picture 1"/>
          <p:cNvPicPr>
            <a:picLocks noChangeAspect="1" noChangeArrowheads="1"/>
          </p:cNvPicPr>
          <p:nvPr/>
        </p:nvPicPr>
        <p:blipFill>
          <a:blip r:embed="rId2" cstate="print"/>
          <a:srcRect/>
          <a:stretch>
            <a:fillRect/>
          </a:stretch>
        </p:blipFill>
        <p:spPr bwMode="auto">
          <a:xfrm>
            <a:off x="188913" y="1219200"/>
            <a:ext cx="8955087" cy="5035550"/>
          </a:xfrm>
          <a:prstGeom prst="rect">
            <a:avLst/>
          </a:prstGeom>
          <a:noFill/>
          <a:ln w="9525">
            <a:noFill/>
            <a:miter lim="800000"/>
            <a:headEnd/>
            <a:tailEnd/>
          </a:ln>
        </p:spPr>
      </p:pic>
      <p:sp>
        <p:nvSpPr>
          <p:cNvPr id="8" name="Rectangle 7"/>
          <p:cNvSpPr/>
          <p:nvPr/>
        </p:nvSpPr>
        <p:spPr>
          <a:xfrm>
            <a:off x="188913" y="1066800"/>
            <a:ext cx="954087" cy="51879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 name="Rectangle 8"/>
          <p:cNvSpPr/>
          <p:nvPr/>
        </p:nvSpPr>
        <p:spPr>
          <a:xfrm>
            <a:off x="7924800" y="1066800"/>
            <a:ext cx="1219200" cy="51879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p:cNvSpPr>
          <p:nvPr>
            <p:ph type="title"/>
          </p:nvPr>
        </p:nvSpPr>
        <p:spPr/>
        <p:txBody>
          <a:bodyPr/>
          <a:lstStyle/>
          <a:p>
            <a:r>
              <a:rPr lang="en-US" smtClean="0"/>
              <a:t>Demand Forecast for Solar Power</a:t>
            </a:r>
          </a:p>
        </p:txBody>
      </p:sp>
      <p:sp>
        <p:nvSpPr>
          <p:cNvPr id="95235" name="Date Placeholder 3"/>
          <p:cNvSpPr>
            <a:spLocks noGrp="1"/>
          </p:cNvSpPr>
          <p:nvPr>
            <p:ph type="dt" sz="quarter" idx="10"/>
          </p:nvPr>
        </p:nvSpPr>
        <p:spPr>
          <a:noFill/>
        </p:spPr>
        <p:txBody>
          <a:bodyPr/>
          <a:lstStyle/>
          <a:p>
            <a:fld id="{8CF4212B-155E-43C1-8B45-FE39BB573520}" type="datetime3">
              <a:rPr lang="en-US" smtClean="0"/>
              <a:pPr/>
              <a:t>9 May 2013</a:t>
            </a:fld>
            <a:endParaRPr lang="en-US" smtClean="0"/>
          </a:p>
        </p:txBody>
      </p:sp>
      <p:sp>
        <p:nvSpPr>
          <p:cNvPr id="95236" name="Footer Placeholder 4"/>
          <p:cNvSpPr>
            <a:spLocks noGrp="1"/>
          </p:cNvSpPr>
          <p:nvPr>
            <p:ph type="ftr" sz="quarter" idx="11"/>
          </p:nvPr>
        </p:nvSpPr>
        <p:spPr>
          <a:noFill/>
        </p:spPr>
        <p:txBody>
          <a:bodyPr/>
          <a:lstStyle/>
          <a:p>
            <a:r>
              <a:rPr lang="en-US" smtClean="0"/>
              <a:t>www.edbodmer.com</a:t>
            </a:r>
          </a:p>
        </p:txBody>
      </p:sp>
      <p:sp>
        <p:nvSpPr>
          <p:cNvPr id="95237" name="Slide Number Placeholder 5"/>
          <p:cNvSpPr>
            <a:spLocks noGrp="1"/>
          </p:cNvSpPr>
          <p:nvPr>
            <p:ph type="sldNum" sz="quarter" idx="12"/>
          </p:nvPr>
        </p:nvSpPr>
        <p:spPr>
          <a:noFill/>
        </p:spPr>
        <p:txBody>
          <a:bodyPr/>
          <a:lstStyle/>
          <a:p>
            <a:fld id="{1BDD81B2-EB80-4F72-BA03-940AE6E212FD}" type="slidenum">
              <a:rPr lang="en-US" smtClean="0"/>
              <a:pPr/>
              <a:t>118</a:t>
            </a:fld>
            <a:endParaRPr lang="en-US" smtClean="0"/>
          </a:p>
        </p:txBody>
      </p:sp>
      <p:pic>
        <p:nvPicPr>
          <p:cNvPr id="95238" name="Picture 2"/>
          <p:cNvPicPr>
            <a:picLocks noChangeAspect="1" noChangeArrowheads="1"/>
          </p:cNvPicPr>
          <p:nvPr/>
        </p:nvPicPr>
        <p:blipFill>
          <a:blip r:embed="rId2" cstate="print"/>
          <a:srcRect/>
          <a:stretch>
            <a:fillRect/>
          </a:stretch>
        </p:blipFill>
        <p:spPr bwMode="auto">
          <a:xfrm>
            <a:off x="1066800" y="1066800"/>
            <a:ext cx="7110413" cy="4940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Title 1"/>
          <p:cNvSpPr>
            <a:spLocks noGrp="1"/>
          </p:cNvSpPr>
          <p:nvPr>
            <p:ph type="title"/>
          </p:nvPr>
        </p:nvSpPr>
        <p:spPr/>
        <p:txBody>
          <a:bodyPr/>
          <a:lstStyle/>
          <a:p>
            <a:r>
              <a:rPr lang="en-US" smtClean="0"/>
              <a:t>Demand and Supply in Solar Industry</a:t>
            </a:r>
          </a:p>
        </p:txBody>
      </p:sp>
      <p:sp>
        <p:nvSpPr>
          <p:cNvPr id="96259" name="Date Placeholder 3"/>
          <p:cNvSpPr>
            <a:spLocks noGrp="1"/>
          </p:cNvSpPr>
          <p:nvPr>
            <p:ph type="dt" sz="quarter" idx="10"/>
          </p:nvPr>
        </p:nvSpPr>
        <p:spPr>
          <a:noFill/>
        </p:spPr>
        <p:txBody>
          <a:bodyPr/>
          <a:lstStyle/>
          <a:p>
            <a:fld id="{D5B23EB0-AF69-49D8-A46F-63F0B25DE07C}" type="datetime3">
              <a:rPr lang="en-US" smtClean="0"/>
              <a:pPr/>
              <a:t>9 May 2013</a:t>
            </a:fld>
            <a:endParaRPr lang="en-US" smtClean="0"/>
          </a:p>
        </p:txBody>
      </p:sp>
      <p:sp>
        <p:nvSpPr>
          <p:cNvPr id="96260" name="Footer Placeholder 4"/>
          <p:cNvSpPr>
            <a:spLocks noGrp="1"/>
          </p:cNvSpPr>
          <p:nvPr>
            <p:ph type="ftr" sz="quarter" idx="11"/>
          </p:nvPr>
        </p:nvSpPr>
        <p:spPr>
          <a:noFill/>
        </p:spPr>
        <p:txBody>
          <a:bodyPr/>
          <a:lstStyle/>
          <a:p>
            <a:r>
              <a:rPr lang="en-US" smtClean="0"/>
              <a:t>www.edbodmer.com</a:t>
            </a:r>
          </a:p>
        </p:txBody>
      </p:sp>
      <p:sp>
        <p:nvSpPr>
          <p:cNvPr id="96261" name="Slide Number Placeholder 5"/>
          <p:cNvSpPr>
            <a:spLocks noGrp="1"/>
          </p:cNvSpPr>
          <p:nvPr>
            <p:ph type="sldNum" sz="quarter" idx="12"/>
          </p:nvPr>
        </p:nvSpPr>
        <p:spPr>
          <a:noFill/>
        </p:spPr>
        <p:txBody>
          <a:bodyPr/>
          <a:lstStyle/>
          <a:p>
            <a:fld id="{3B7B4BE1-CE47-41DA-A485-6A6195AF0A7D}" type="slidenum">
              <a:rPr lang="en-US" smtClean="0"/>
              <a:pPr/>
              <a:t>119</a:t>
            </a:fld>
            <a:endParaRPr lang="en-US" smtClean="0"/>
          </a:p>
        </p:txBody>
      </p:sp>
      <p:pic>
        <p:nvPicPr>
          <p:cNvPr id="96262" name="Picture 2"/>
          <p:cNvPicPr>
            <a:picLocks noGrp="1" noChangeAspect="1" noChangeArrowheads="1"/>
          </p:cNvPicPr>
          <p:nvPr>
            <p:ph idx="1"/>
          </p:nvPr>
        </p:nvPicPr>
        <p:blipFill>
          <a:blip r:embed="rId2" cstate="print"/>
          <a:srcRect/>
          <a:stretch>
            <a:fillRect/>
          </a:stretch>
        </p:blipFill>
        <p:spPr>
          <a:xfrm>
            <a:off x="457200" y="1320800"/>
            <a:ext cx="8229600" cy="4627563"/>
          </a:xfr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idx="4294967295"/>
          </p:nvPr>
        </p:nvSpPr>
        <p:spPr>
          <a:xfrm>
            <a:off x="457200" y="304800"/>
            <a:ext cx="8229600" cy="1143000"/>
          </a:xfrm>
        </p:spPr>
        <p:txBody>
          <a:bodyPr lIns="92075" tIns="46038" rIns="92075" bIns="46038" anchor="t"/>
          <a:lstStyle/>
          <a:p>
            <a:pPr eaLnBrk="1" hangingPunct="1"/>
            <a:r>
              <a:rPr lang="en-US" smtClean="0"/>
              <a:t>Long-term Trends in Installed Capital Costs</a:t>
            </a:r>
          </a:p>
        </p:txBody>
      </p:sp>
      <p:sp>
        <p:nvSpPr>
          <p:cNvPr id="16387" name="Rectangle 3"/>
          <p:cNvSpPr>
            <a:spLocks noGrp="1" noChangeArrowheads="1"/>
          </p:cNvSpPr>
          <p:nvPr>
            <p:ph type="body" idx="4294967295"/>
          </p:nvPr>
        </p:nvSpPr>
        <p:spPr/>
        <p:txBody>
          <a:bodyPr lIns="92075" tIns="46038" rIns="92075" bIns="46038"/>
          <a:lstStyle/>
          <a:p>
            <a:pPr marL="231775" indent="-173038" eaLnBrk="1" hangingPunct="1"/>
            <a:r>
              <a:rPr lang="en-US" dirty="0" smtClean="0"/>
              <a:t>.</a:t>
            </a:r>
          </a:p>
          <a:p>
            <a:pPr marL="231775" indent="-173038" eaLnBrk="1" hangingPunct="1"/>
            <a:endParaRPr lang="en-US" dirty="0" smtClean="0"/>
          </a:p>
        </p:txBody>
      </p:sp>
      <p:sp>
        <p:nvSpPr>
          <p:cNvPr id="16388"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n-US" sz="1200"/>
          </a:p>
        </p:txBody>
      </p:sp>
      <p:sp>
        <p:nvSpPr>
          <p:cNvPr id="16389" name="Text Box 7"/>
          <p:cNvSpPr txBox="1">
            <a:spLocks noChangeArrowheads="1"/>
          </p:cNvSpPr>
          <p:nvPr/>
        </p:nvSpPr>
        <p:spPr bwMode="auto">
          <a:xfrm>
            <a:off x="381000" y="838200"/>
            <a:ext cx="6629400" cy="784225"/>
          </a:xfrm>
          <a:prstGeom prst="rect">
            <a:avLst/>
          </a:prstGeom>
          <a:noFill/>
          <a:ln w="9525">
            <a:noFill/>
            <a:miter lim="800000"/>
            <a:headEnd/>
            <a:tailEnd/>
          </a:ln>
        </p:spPr>
        <p:txBody>
          <a:bodyPr>
            <a:spAutoFit/>
          </a:bodyPr>
          <a:lstStyle/>
          <a:p>
            <a:pPr>
              <a:spcBef>
                <a:spcPct val="50000"/>
              </a:spcBef>
            </a:pPr>
            <a:r>
              <a:rPr lang="en-US"/>
              <a:t>Over the long-term costs decreased substantially.</a:t>
            </a:r>
          </a:p>
          <a:p>
            <a:pPr>
              <a:spcBef>
                <a:spcPct val="50000"/>
              </a:spcBef>
            </a:pPr>
            <a:r>
              <a:rPr lang="en-US"/>
              <a:t>In past few years, costs have began to increase.</a:t>
            </a:r>
          </a:p>
        </p:txBody>
      </p:sp>
      <p:pic>
        <p:nvPicPr>
          <p:cNvPr id="16390" name="Picture 8"/>
          <p:cNvPicPr>
            <a:picLocks noChangeAspect="1" noChangeArrowheads="1"/>
          </p:cNvPicPr>
          <p:nvPr/>
        </p:nvPicPr>
        <p:blipFill>
          <a:blip r:embed="rId2" cstate="print"/>
          <a:srcRect/>
          <a:stretch>
            <a:fillRect/>
          </a:stretch>
        </p:blipFill>
        <p:spPr bwMode="auto">
          <a:xfrm>
            <a:off x="914400" y="2362200"/>
            <a:ext cx="7929563" cy="3657600"/>
          </a:xfrm>
          <a:prstGeom prst="rect">
            <a:avLst/>
          </a:prstGeom>
          <a:noFill/>
          <a:ln w="9525">
            <a:noFill/>
            <a:miter lim="800000"/>
            <a:headEnd/>
            <a:tailEnd/>
          </a:ln>
        </p:spPr>
      </p:pic>
      <p:sp>
        <p:nvSpPr>
          <p:cNvPr id="16391" name="Date Placeholder 1"/>
          <p:cNvSpPr>
            <a:spLocks noGrp="1"/>
          </p:cNvSpPr>
          <p:nvPr>
            <p:ph type="dt" sz="quarter" idx="10"/>
          </p:nvPr>
        </p:nvSpPr>
        <p:spPr>
          <a:noFill/>
        </p:spPr>
        <p:txBody>
          <a:bodyPr/>
          <a:lstStyle/>
          <a:p>
            <a:fld id="{170AC35D-337A-4E2E-958A-5250AC3EEE4D}" type="datetime3">
              <a:rPr lang="en-US" smtClean="0"/>
              <a:pPr/>
              <a:t>9 May 2013</a:t>
            </a:fld>
            <a:endParaRPr lang="en-US" smtClean="0"/>
          </a:p>
        </p:txBody>
      </p:sp>
      <p:sp>
        <p:nvSpPr>
          <p:cNvPr id="16392" name="Footer Placeholder 2"/>
          <p:cNvSpPr>
            <a:spLocks noGrp="1"/>
          </p:cNvSpPr>
          <p:nvPr>
            <p:ph type="ftr" sz="quarter" idx="11"/>
          </p:nvPr>
        </p:nvSpPr>
        <p:spPr>
          <a:noFill/>
        </p:spPr>
        <p:txBody>
          <a:bodyPr/>
          <a:lstStyle/>
          <a:p>
            <a:r>
              <a:rPr lang="en-US" smtClean="0"/>
              <a:t>www.edbodmer.com</a:t>
            </a:r>
          </a:p>
        </p:txBody>
      </p:sp>
      <p:sp>
        <p:nvSpPr>
          <p:cNvPr id="16393" name="Slide Number Placeholder 3"/>
          <p:cNvSpPr>
            <a:spLocks noGrp="1"/>
          </p:cNvSpPr>
          <p:nvPr>
            <p:ph type="sldNum" sz="quarter" idx="12"/>
          </p:nvPr>
        </p:nvSpPr>
        <p:spPr>
          <a:noFill/>
        </p:spPr>
        <p:txBody>
          <a:bodyPr/>
          <a:lstStyle/>
          <a:p>
            <a:fld id="{B02962C8-4F04-4C0C-9276-E962371A3483}" type="slidenum">
              <a:rPr lang="en-US" smtClean="0"/>
              <a:pPr/>
              <a:t>12</a:t>
            </a:fld>
            <a:endParaRPr lang="en-US" smtClean="0"/>
          </a:p>
        </p:txBody>
      </p:sp>
      <p:sp>
        <p:nvSpPr>
          <p:cNvPr id="10" name="TextBox 9"/>
          <p:cNvSpPr txBox="1"/>
          <p:nvPr/>
        </p:nvSpPr>
        <p:spPr>
          <a:xfrm>
            <a:off x="304800" y="5867400"/>
            <a:ext cx="3581400" cy="369332"/>
          </a:xfrm>
          <a:prstGeom prst="rect">
            <a:avLst/>
          </a:prstGeom>
          <a:solidFill>
            <a:srgbClr val="FFC000"/>
          </a:solidFill>
        </p:spPr>
        <p:txBody>
          <a:bodyPr wrap="square" rtlCol="0">
            <a:spAutoFit/>
          </a:bodyPr>
          <a:lstStyle/>
          <a:p>
            <a:r>
              <a:rPr lang="en-US" dirty="0" smtClean="0"/>
              <a:t>Source: Berkley Reports</a:t>
            </a:r>
            <a:endParaRPr lang="en-US" dirty="0"/>
          </a:p>
        </p:txBody>
      </p:sp>
    </p:spTree>
  </p:cSld>
  <p:clrMapOvr>
    <a:masterClrMapping/>
  </p:clrMapOvr>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itle 1"/>
          <p:cNvSpPr>
            <a:spLocks noGrp="1"/>
          </p:cNvSpPr>
          <p:nvPr>
            <p:ph type="title"/>
          </p:nvPr>
        </p:nvSpPr>
        <p:spPr/>
        <p:txBody>
          <a:bodyPr/>
          <a:lstStyle/>
          <a:p>
            <a:r>
              <a:rPr lang="en-US" smtClean="0"/>
              <a:t>Solar PV Supply and Demand</a:t>
            </a:r>
          </a:p>
        </p:txBody>
      </p:sp>
      <p:sp>
        <p:nvSpPr>
          <p:cNvPr id="97283" name="Date Placeholder 3"/>
          <p:cNvSpPr>
            <a:spLocks noGrp="1"/>
          </p:cNvSpPr>
          <p:nvPr>
            <p:ph type="dt" sz="quarter" idx="10"/>
          </p:nvPr>
        </p:nvSpPr>
        <p:spPr>
          <a:noFill/>
        </p:spPr>
        <p:txBody>
          <a:bodyPr/>
          <a:lstStyle/>
          <a:p>
            <a:fld id="{E3ED5039-ABFD-4029-B8F7-C93296BC338B}" type="datetime3">
              <a:rPr lang="en-US" smtClean="0"/>
              <a:pPr/>
              <a:t>9 May 2013</a:t>
            </a:fld>
            <a:endParaRPr lang="en-US" smtClean="0"/>
          </a:p>
        </p:txBody>
      </p:sp>
      <p:sp>
        <p:nvSpPr>
          <p:cNvPr id="97284" name="Footer Placeholder 4"/>
          <p:cNvSpPr>
            <a:spLocks noGrp="1"/>
          </p:cNvSpPr>
          <p:nvPr>
            <p:ph type="ftr" sz="quarter" idx="11"/>
          </p:nvPr>
        </p:nvSpPr>
        <p:spPr>
          <a:noFill/>
        </p:spPr>
        <p:txBody>
          <a:bodyPr/>
          <a:lstStyle/>
          <a:p>
            <a:r>
              <a:rPr lang="en-US" smtClean="0"/>
              <a:t>www.edbodmer.com</a:t>
            </a:r>
          </a:p>
        </p:txBody>
      </p:sp>
      <p:sp>
        <p:nvSpPr>
          <p:cNvPr id="97285" name="Slide Number Placeholder 5"/>
          <p:cNvSpPr>
            <a:spLocks noGrp="1"/>
          </p:cNvSpPr>
          <p:nvPr>
            <p:ph type="sldNum" sz="quarter" idx="12"/>
          </p:nvPr>
        </p:nvSpPr>
        <p:spPr>
          <a:noFill/>
        </p:spPr>
        <p:txBody>
          <a:bodyPr/>
          <a:lstStyle/>
          <a:p>
            <a:fld id="{F7432AF1-6FA8-430C-A5ED-8E07A747453F}" type="slidenum">
              <a:rPr lang="en-US" smtClean="0"/>
              <a:pPr/>
              <a:t>120</a:t>
            </a:fld>
            <a:endParaRPr lang="en-US" smtClean="0"/>
          </a:p>
        </p:txBody>
      </p:sp>
      <p:pic>
        <p:nvPicPr>
          <p:cNvPr id="97286" name="Picture 2"/>
          <p:cNvPicPr>
            <a:picLocks noGrp="1" noChangeAspect="1" noChangeArrowheads="1"/>
          </p:cNvPicPr>
          <p:nvPr>
            <p:ph idx="1"/>
          </p:nvPr>
        </p:nvPicPr>
        <p:blipFill>
          <a:blip r:embed="rId2" cstate="print"/>
          <a:srcRect/>
          <a:stretch>
            <a:fillRect/>
          </a:stretch>
        </p:blipFill>
        <p:spPr>
          <a:xfrm>
            <a:off x="1517650" y="1036638"/>
            <a:ext cx="6108700" cy="4983162"/>
          </a:xfrm>
        </p:spPr>
      </p:pic>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itle 1"/>
          <p:cNvSpPr>
            <a:spLocks noGrp="1"/>
          </p:cNvSpPr>
          <p:nvPr>
            <p:ph type="title"/>
          </p:nvPr>
        </p:nvSpPr>
        <p:spPr/>
        <p:txBody>
          <a:bodyPr/>
          <a:lstStyle/>
          <a:p>
            <a:r>
              <a:rPr lang="en-US" smtClean="0"/>
              <a:t>Solar Installations </a:t>
            </a:r>
          </a:p>
        </p:txBody>
      </p:sp>
      <p:sp>
        <p:nvSpPr>
          <p:cNvPr id="98307" name="Date Placeholder 3"/>
          <p:cNvSpPr>
            <a:spLocks noGrp="1"/>
          </p:cNvSpPr>
          <p:nvPr>
            <p:ph type="dt" sz="quarter" idx="10"/>
          </p:nvPr>
        </p:nvSpPr>
        <p:spPr>
          <a:noFill/>
        </p:spPr>
        <p:txBody>
          <a:bodyPr/>
          <a:lstStyle/>
          <a:p>
            <a:fld id="{9B5BDE78-CE27-4A79-85D9-A0CCDE071D7B}" type="datetime3">
              <a:rPr lang="en-US" smtClean="0"/>
              <a:pPr/>
              <a:t>9 May 2013</a:t>
            </a:fld>
            <a:endParaRPr lang="en-US" smtClean="0"/>
          </a:p>
        </p:txBody>
      </p:sp>
      <p:sp>
        <p:nvSpPr>
          <p:cNvPr id="98308" name="Footer Placeholder 4"/>
          <p:cNvSpPr>
            <a:spLocks noGrp="1"/>
          </p:cNvSpPr>
          <p:nvPr>
            <p:ph type="ftr" sz="quarter" idx="11"/>
          </p:nvPr>
        </p:nvSpPr>
        <p:spPr>
          <a:noFill/>
        </p:spPr>
        <p:txBody>
          <a:bodyPr/>
          <a:lstStyle/>
          <a:p>
            <a:r>
              <a:rPr lang="en-US" smtClean="0"/>
              <a:t>www.edbodmer.com</a:t>
            </a:r>
          </a:p>
        </p:txBody>
      </p:sp>
      <p:sp>
        <p:nvSpPr>
          <p:cNvPr id="98309" name="Slide Number Placeholder 5"/>
          <p:cNvSpPr>
            <a:spLocks noGrp="1"/>
          </p:cNvSpPr>
          <p:nvPr>
            <p:ph type="sldNum" sz="quarter" idx="12"/>
          </p:nvPr>
        </p:nvSpPr>
        <p:spPr>
          <a:noFill/>
        </p:spPr>
        <p:txBody>
          <a:bodyPr/>
          <a:lstStyle/>
          <a:p>
            <a:fld id="{3CA4E815-75EC-4946-8512-24090273EF32}" type="slidenum">
              <a:rPr lang="en-US" smtClean="0"/>
              <a:pPr/>
              <a:t>121</a:t>
            </a:fld>
            <a:endParaRPr lang="en-US" smtClean="0"/>
          </a:p>
        </p:txBody>
      </p:sp>
      <p:pic>
        <p:nvPicPr>
          <p:cNvPr id="98310" name="Picture 2"/>
          <p:cNvPicPr>
            <a:picLocks noGrp="1" noChangeAspect="1" noChangeArrowheads="1"/>
          </p:cNvPicPr>
          <p:nvPr>
            <p:ph idx="1"/>
          </p:nvPr>
        </p:nvPicPr>
        <p:blipFill>
          <a:blip r:embed="rId2" cstate="print"/>
          <a:srcRect/>
          <a:stretch>
            <a:fillRect/>
          </a:stretch>
        </p:blipFill>
        <p:spPr>
          <a:xfrm>
            <a:off x="2590800" y="3962400"/>
            <a:ext cx="5715000" cy="2239963"/>
          </a:xfrm>
        </p:spPr>
      </p:pic>
      <p:pic>
        <p:nvPicPr>
          <p:cNvPr id="98311" name="Picture 3"/>
          <p:cNvPicPr>
            <a:picLocks noChangeAspect="1" noChangeArrowheads="1"/>
          </p:cNvPicPr>
          <p:nvPr/>
        </p:nvPicPr>
        <p:blipFill>
          <a:blip r:embed="rId3" cstate="print"/>
          <a:srcRect/>
          <a:stretch>
            <a:fillRect/>
          </a:stretch>
        </p:blipFill>
        <p:spPr bwMode="auto">
          <a:xfrm>
            <a:off x="609600" y="1219200"/>
            <a:ext cx="5529263" cy="2641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1"/>
          <p:cNvSpPr>
            <a:spLocks noGrp="1"/>
          </p:cNvSpPr>
          <p:nvPr>
            <p:ph type="title"/>
          </p:nvPr>
        </p:nvSpPr>
        <p:spPr/>
        <p:txBody>
          <a:bodyPr/>
          <a:lstStyle/>
          <a:p>
            <a:r>
              <a:rPr lang="en-US" smtClean="0"/>
              <a:t>Degradation and Warranties</a:t>
            </a:r>
          </a:p>
        </p:txBody>
      </p:sp>
      <p:sp>
        <p:nvSpPr>
          <p:cNvPr id="99331" name="Content Placeholder 2"/>
          <p:cNvSpPr>
            <a:spLocks noGrp="1"/>
          </p:cNvSpPr>
          <p:nvPr>
            <p:ph idx="1"/>
          </p:nvPr>
        </p:nvSpPr>
        <p:spPr/>
        <p:txBody>
          <a:bodyPr/>
          <a:lstStyle/>
          <a:p>
            <a:r>
              <a:rPr lang="en-US" sz="2000" smtClean="0"/>
              <a:t>We provide a limited warranty against defects in materials and workmanship under normal use and service conditions for five years following delivery to the owners of our solar modules. </a:t>
            </a:r>
          </a:p>
          <a:p>
            <a:r>
              <a:rPr lang="en-US" sz="2000" smtClean="0"/>
              <a:t>We also warrant to the owners of our solar modules that solar modules installed in accordance with agreed-upon specifications will produce at least 90% of their power output rating during the first 10 years following their installation and at least 80% of their power output rating during the following 15 years. </a:t>
            </a:r>
          </a:p>
          <a:p>
            <a:r>
              <a:rPr lang="en-US" sz="2000" smtClean="0"/>
              <a:t>In resolving claims under both the defects and power output warranties, we have the option of either </a:t>
            </a:r>
          </a:p>
          <a:p>
            <a:pPr lvl="1"/>
            <a:r>
              <a:rPr lang="en-US" sz="1600" smtClean="0"/>
              <a:t>repairing or replacing the covered solar module or, </a:t>
            </a:r>
          </a:p>
          <a:p>
            <a:pPr lvl="1"/>
            <a:r>
              <a:rPr lang="en-US" sz="1600" smtClean="0"/>
              <a:t>under the power output warranty, providing additional solar modules to remedy the power shortfall. </a:t>
            </a:r>
          </a:p>
          <a:p>
            <a:r>
              <a:rPr lang="en-US" sz="2000" smtClean="0"/>
              <a:t>Our warranties are automatically transferred from the original purchasers of our solar modules to subsequent purchasers. </a:t>
            </a:r>
            <a:endParaRPr lang="en-US" smtClean="0"/>
          </a:p>
        </p:txBody>
      </p:sp>
      <p:sp>
        <p:nvSpPr>
          <p:cNvPr id="99332" name="Date Placeholder 3"/>
          <p:cNvSpPr>
            <a:spLocks noGrp="1"/>
          </p:cNvSpPr>
          <p:nvPr>
            <p:ph type="dt" sz="quarter" idx="10"/>
          </p:nvPr>
        </p:nvSpPr>
        <p:spPr>
          <a:noFill/>
        </p:spPr>
        <p:txBody>
          <a:bodyPr/>
          <a:lstStyle/>
          <a:p>
            <a:fld id="{987056FA-5BE9-40B7-A262-2017F0051B9E}" type="datetime3">
              <a:rPr lang="en-US" smtClean="0"/>
              <a:pPr/>
              <a:t>9 May 2013</a:t>
            </a:fld>
            <a:endParaRPr lang="en-US" smtClean="0"/>
          </a:p>
        </p:txBody>
      </p:sp>
      <p:sp>
        <p:nvSpPr>
          <p:cNvPr id="99333" name="Footer Placeholder 4"/>
          <p:cNvSpPr>
            <a:spLocks noGrp="1"/>
          </p:cNvSpPr>
          <p:nvPr>
            <p:ph type="ftr" sz="quarter" idx="11"/>
          </p:nvPr>
        </p:nvSpPr>
        <p:spPr>
          <a:noFill/>
        </p:spPr>
        <p:txBody>
          <a:bodyPr/>
          <a:lstStyle/>
          <a:p>
            <a:r>
              <a:rPr lang="en-US" smtClean="0"/>
              <a:t>www.edbodmer.com</a:t>
            </a:r>
          </a:p>
        </p:txBody>
      </p:sp>
      <p:sp>
        <p:nvSpPr>
          <p:cNvPr id="99334" name="Slide Number Placeholder 5"/>
          <p:cNvSpPr>
            <a:spLocks noGrp="1"/>
          </p:cNvSpPr>
          <p:nvPr>
            <p:ph type="sldNum" sz="quarter" idx="12"/>
          </p:nvPr>
        </p:nvSpPr>
        <p:spPr>
          <a:noFill/>
        </p:spPr>
        <p:txBody>
          <a:bodyPr/>
          <a:lstStyle/>
          <a:p>
            <a:fld id="{9285AB57-43FC-43C0-A5A7-572AB4F27794}" type="slidenum">
              <a:rPr lang="en-US" smtClean="0"/>
              <a:pPr/>
              <a:t>122</a:t>
            </a:fld>
            <a:endParaRPr lang="en-US" smtClean="0"/>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itle 1"/>
          <p:cNvSpPr>
            <a:spLocks noGrp="1"/>
          </p:cNvSpPr>
          <p:nvPr>
            <p:ph type="title"/>
          </p:nvPr>
        </p:nvSpPr>
        <p:spPr/>
        <p:txBody>
          <a:bodyPr/>
          <a:lstStyle/>
          <a:p>
            <a:r>
              <a:rPr lang="en-US" smtClean="0"/>
              <a:t>Warranties for Solar Equipment</a:t>
            </a:r>
          </a:p>
        </p:txBody>
      </p:sp>
      <p:sp>
        <p:nvSpPr>
          <p:cNvPr id="100355" name="Content Placeholder 2"/>
          <p:cNvSpPr>
            <a:spLocks noGrp="1"/>
          </p:cNvSpPr>
          <p:nvPr>
            <p:ph idx="1"/>
          </p:nvPr>
        </p:nvSpPr>
        <p:spPr/>
        <p:txBody>
          <a:bodyPr/>
          <a:lstStyle/>
          <a:p>
            <a:r>
              <a:rPr lang="en-US" sz="1600" smtClean="0"/>
              <a:t>Standard PV modules are typically sold with a five-year and a two-year warranty for defects in materials and workmanship, respectively. Our PV modules also contain warranties against steep declines over 25 years of up to 20.0% of initial peak power. </a:t>
            </a:r>
          </a:p>
          <a:p>
            <a:endParaRPr lang="en-US" sz="1600" smtClean="0"/>
          </a:p>
          <a:p>
            <a:r>
              <a:rPr lang="en-US" sz="1600" smtClean="0"/>
              <a:t>A standard workmanship warranty that included a five year or a 10-year warranty for defective workmanship or PV system breakdown. The warranty covers the solar generating system and provides for no-cost repair or replacement of the system or system components, including  any associated labor during the warranty period. Responsible for repairing or replacing any defective parts during our warranty period, often including those covered by manufacturers’ warranties. If the manufacturer disputes or otherwise fails to honor its warranty obligations, our systems integration business may be required to incur substantial costs.   Systems integration warranty may exceed the period of any warranties from suppliers covering components included in our systems, such as inverters. </a:t>
            </a:r>
          </a:p>
          <a:p>
            <a:endParaRPr lang="en-US" sz="1600" smtClean="0"/>
          </a:p>
          <a:p>
            <a:r>
              <a:rPr lang="en-US" sz="1600" smtClean="0"/>
              <a:t>Standard PV modules are typically sold with a five-year warranty for defects in materials and workmanship.  PV modules also contain a 5, 12, 18 and 25-year standard warranty against declines of more than 5.0%, 10.0%, 15.0% and 20.0% of initial power generation capacity, respectively.</a:t>
            </a:r>
          </a:p>
        </p:txBody>
      </p:sp>
      <p:sp>
        <p:nvSpPr>
          <p:cNvPr id="100356" name="Date Placeholder 3"/>
          <p:cNvSpPr>
            <a:spLocks noGrp="1"/>
          </p:cNvSpPr>
          <p:nvPr>
            <p:ph type="dt" sz="quarter" idx="10"/>
          </p:nvPr>
        </p:nvSpPr>
        <p:spPr>
          <a:noFill/>
        </p:spPr>
        <p:txBody>
          <a:bodyPr/>
          <a:lstStyle/>
          <a:p>
            <a:fld id="{9A664638-7A87-4309-8CBB-831A646A5D95}" type="datetime3">
              <a:rPr lang="en-US" smtClean="0"/>
              <a:pPr/>
              <a:t>9 May 2013</a:t>
            </a:fld>
            <a:endParaRPr lang="en-US" smtClean="0"/>
          </a:p>
        </p:txBody>
      </p:sp>
      <p:sp>
        <p:nvSpPr>
          <p:cNvPr id="100357" name="Footer Placeholder 4"/>
          <p:cNvSpPr>
            <a:spLocks noGrp="1"/>
          </p:cNvSpPr>
          <p:nvPr>
            <p:ph type="ftr" sz="quarter" idx="11"/>
          </p:nvPr>
        </p:nvSpPr>
        <p:spPr>
          <a:noFill/>
        </p:spPr>
        <p:txBody>
          <a:bodyPr/>
          <a:lstStyle/>
          <a:p>
            <a:r>
              <a:rPr lang="en-US" smtClean="0"/>
              <a:t>www.edbodmer.com</a:t>
            </a:r>
          </a:p>
        </p:txBody>
      </p:sp>
      <p:sp>
        <p:nvSpPr>
          <p:cNvPr id="100358" name="Slide Number Placeholder 5"/>
          <p:cNvSpPr>
            <a:spLocks noGrp="1"/>
          </p:cNvSpPr>
          <p:nvPr>
            <p:ph type="sldNum" sz="quarter" idx="12"/>
          </p:nvPr>
        </p:nvSpPr>
        <p:spPr>
          <a:noFill/>
        </p:spPr>
        <p:txBody>
          <a:bodyPr/>
          <a:lstStyle/>
          <a:p>
            <a:fld id="{FDFC5045-3B7A-4608-B26A-B5EE932D126B}" type="slidenum">
              <a:rPr lang="en-US" smtClean="0"/>
              <a:pPr/>
              <a:t>123</a:t>
            </a:fld>
            <a:endParaRPr lang="en-US" smtClean="0"/>
          </a:p>
        </p:txBody>
      </p:sp>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itle 1"/>
          <p:cNvSpPr>
            <a:spLocks noGrp="1"/>
          </p:cNvSpPr>
          <p:nvPr>
            <p:ph type="title"/>
          </p:nvPr>
        </p:nvSpPr>
        <p:spPr/>
        <p:txBody>
          <a:bodyPr/>
          <a:lstStyle/>
          <a:p>
            <a:r>
              <a:rPr lang="en-US" smtClean="0"/>
              <a:t>Warranties for Solar Equipment - Continued</a:t>
            </a:r>
            <a:endParaRPr lang="en-JM" smtClean="0"/>
          </a:p>
        </p:txBody>
      </p:sp>
      <p:sp>
        <p:nvSpPr>
          <p:cNvPr id="101379" name="Content Placeholder 2"/>
          <p:cNvSpPr>
            <a:spLocks noGrp="1"/>
          </p:cNvSpPr>
          <p:nvPr>
            <p:ph idx="1"/>
          </p:nvPr>
        </p:nvSpPr>
        <p:spPr/>
        <p:txBody>
          <a:bodyPr/>
          <a:lstStyle/>
          <a:p>
            <a:r>
              <a:rPr lang="en-US" smtClean="0"/>
              <a:t>Our solar modules are sold with a five-year materials and workmanship warranty for technical defects and a 25-year warranty against declines of more than 10% of their initial rated power in the first 10 years following their installation and 20% of initial rated power in the following 15 years, respectively.</a:t>
            </a:r>
            <a:endParaRPr lang="en-JM" smtClean="0"/>
          </a:p>
        </p:txBody>
      </p:sp>
      <p:sp>
        <p:nvSpPr>
          <p:cNvPr id="101380" name="Date Placeholder 3"/>
          <p:cNvSpPr>
            <a:spLocks noGrp="1"/>
          </p:cNvSpPr>
          <p:nvPr>
            <p:ph type="dt" sz="quarter" idx="10"/>
          </p:nvPr>
        </p:nvSpPr>
        <p:spPr>
          <a:noFill/>
        </p:spPr>
        <p:txBody>
          <a:bodyPr/>
          <a:lstStyle/>
          <a:p>
            <a:fld id="{37B9A978-4AB1-46FC-8975-62AB013AE669}" type="datetime3">
              <a:rPr lang="en-US" smtClean="0"/>
              <a:pPr/>
              <a:t>9 May 2013</a:t>
            </a:fld>
            <a:endParaRPr lang="en-US" smtClean="0"/>
          </a:p>
        </p:txBody>
      </p:sp>
      <p:sp>
        <p:nvSpPr>
          <p:cNvPr id="101381" name="Footer Placeholder 4"/>
          <p:cNvSpPr>
            <a:spLocks noGrp="1"/>
          </p:cNvSpPr>
          <p:nvPr>
            <p:ph type="ftr" sz="quarter" idx="11"/>
          </p:nvPr>
        </p:nvSpPr>
        <p:spPr>
          <a:noFill/>
        </p:spPr>
        <p:txBody>
          <a:bodyPr/>
          <a:lstStyle/>
          <a:p>
            <a:r>
              <a:rPr lang="en-US" smtClean="0"/>
              <a:t>www.edbodmer.com</a:t>
            </a:r>
          </a:p>
        </p:txBody>
      </p:sp>
      <p:sp>
        <p:nvSpPr>
          <p:cNvPr id="101382" name="Slide Number Placeholder 5"/>
          <p:cNvSpPr>
            <a:spLocks noGrp="1"/>
          </p:cNvSpPr>
          <p:nvPr>
            <p:ph type="sldNum" sz="quarter" idx="12"/>
          </p:nvPr>
        </p:nvSpPr>
        <p:spPr>
          <a:noFill/>
        </p:spPr>
        <p:txBody>
          <a:bodyPr/>
          <a:lstStyle/>
          <a:p>
            <a:fld id="{EFBD4589-E7FE-47A7-9863-358E3A51ABCB}" type="slidenum">
              <a:rPr lang="en-US" smtClean="0"/>
              <a:pPr/>
              <a:t>124</a:t>
            </a:fld>
            <a:endParaRPr lang="en-US" smtClean="0"/>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itle 1"/>
          <p:cNvSpPr>
            <a:spLocks noGrp="1"/>
          </p:cNvSpPr>
          <p:nvPr>
            <p:ph type="title"/>
          </p:nvPr>
        </p:nvSpPr>
        <p:spPr/>
        <p:txBody>
          <a:bodyPr/>
          <a:lstStyle/>
          <a:p>
            <a:r>
              <a:rPr lang="en-US" smtClean="0"/>
              <a:t>Solar Suppliers and Supply Chain</a:t>
            </a:r>
          </a:p>
        </p:txBody>
      </p:sp>
      <p:sp>
        <p:nvSpPr>
          <p:cNvPr id="102403" name="Date Placeholder 3"/>
          <p:cNvSpPr>
            <a:spLocks noGrp="1"/>
          </p:cNvSpPr>
          <p:nvPr>
            <p:ph type="dt" sz="quarter" idx="10"/>
          </p:nvPr>
        </p:nvSpPr>
        <p:spPr>
          <a:noFill/>
        </p:spPr>
        <p:txBody>
          <a:bodyPr/>
          <a:lstStyle/>
          <a:p>
            <a:fld id="{0A5A989E-6A21-4F09-B95B-CF966EE4B835}" type="datetime3">
              <a:rPr lang="en-US" smtClean="0"/>
              <a:pPr/>
              <a:t>9 May 2013</a:t>
            </a:fld>
            <a:endParaRPr lang="en-US" smtClean="0"/>
          </a:p>
        </p:txBody>
      </p:sp>
      <p:sp>
        <p:nvSpPr>
          <p:cNvPr id="102404" name="Footer Placeholder 4"/>
          <p:cNvSpPr>
            <a:spLocks noGrp="1"/>
          </p:cNvSpPr>
          <p:nvPr>
            <p:ph type="ftr" sz="quarter" idx="11"/>
          </p:nvPr>
        </p:nvSpPr>
        <p:spPr>
          <a:noFill/>
        </p:spPr>
        <p:txBody>
          <a:bodyPr/>
          <a:lstStyle/>
          <a:p>
            <a:r>
              <a:rPr lang="en-US" smtClean="0"/>
              <a:t>www.edbodmer.com</a:t>
            </a:r>
          </a:p>
        </p:txBody>
      </p:sp>
      <p:sp>
        <p:nvSpPr>
          <p:cNvPr id="102405" name="Slide Number Placeholder 5"/>
          <p:cNvSpPr>
            <a:spLocks noGrp="1"/>
          </p:cNvSpPr>
          <p:nvPr>
            <p:ph type="sldNum" sz="quarter" idx="12"/>
          </p:nvPr>
        </p:nvSpPr>
        <p:spPr>
          <a:noFill/>
        </p:spPr>
        <p:txBody>
          <a:bodyPr/>
          <a:lstStyle/>
          <a:p>
            <a:fld id="{FD45400E-F14E-47F2-BB0F-CE6A37AADC06}" type="slidenum">
              <a:rPr lang="en-US" smtClean="0"/>
              <a:pPr/>
              <a:t>125</a:t>
            </a:fld>
            <a:endParaRPr lang="en-US" smtClean="0"/>
          </a:p>
        </p:txBody>
      </p:sp>
      <p:pic>
        <p:nvPicPr>
          <p:cNvPr id="102406" name="Picture 2"/>
          <p:cNvPicPr>
            <a:picLocks noGrp="1" noChangeAspect="1" noChangeArrowheads="1"/>
          </p:cNvPicPr>
          <p:nvPr>
            <p:ph idx="1"/>
          </p:nvPr>
        </p:nvPicPr>
        <p:blipFill>
          <a:blip r:embed="rId2" cstate="print"/>
          <a:srcRect/>
          <a:stretch>
            <a:fillRect/>
          </a:stretch>
        </p:blipFill>
        <p:spPr>
          <a:xfrm>
            <a:off x="2552700" y="1681163"/>
            <a:ext cx="4038600" cy="4362450"/>
          </a:xfrm>
        </p:spPr>
      </p:pic>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Title 1"/>
          <p:cNvSpPr>
            <a:spLocks noGrp="1"/>
          </p:cNvSpPr>
          <p:nvPr>
            <p:ph type="title"/>
          </p:nvPr>
        </p:nvSpPr>
        <p:spPr/>
        <p:txBody>
          <a:bodyPr/>
          <a:lstStyle/>
          <a:p>
            <a:r>
              <a:rPr lang="en-US" smtClean="0"/>
              <a:t>Solar Market Share by Region</a:t>
            </a:r>
          </a:p>
        </p:txBody>
      </p:sp>
      <p:sp>
        <p:nvSpPr>
          <p:cNvPr id="103427" name="Date Placeholder 3"/>
          <p:cNvSpPr>
            <a:spLocks noGrp="1"/>
          </p:cNvSpPr>
          <p:nvPr>
            <p:ph type="dt" sz="quarter" idx="10"/>
          </p:nvPr>
        </p:nvSpPr>
        <p:spPr>
          <a:noFill/>
        </p:spPr>
        <p:txBody>
          <a:bodyPr/>
          <a:lstStyle/>
          <a:p>
            <a:fld id="{4E6BB9C4-3F68-43A4-812E-FBE47A75C62C}" type="datetime3">
              <a:rPr lang="en-US" smtClean="0"/>
              <a:pPr/>
              <a:t>9 May 2013</a:t>
            </a:fld>
            <a:endParaRPr lang="en-US" smtClean="0"/>
          </a:p>
        </p:txBody>
      </p:sp>
      <p:sp>
        <p:nvSpPr>
          <p:cNvPr id="103428" name="Footer Placeholder 4"/>
          <p:cNvSpPr>
            <a:spLocks noGrp="1"/>
          </p:cNvSpPr>
          <p:nvPr>
            <p:ph type="ftr" sz="quarter" idx="11"/>
          </p:nvPr>
        </p:nvSpPr>
        <p:spPr>
          <a:noFill/>
        </p:spPr>
        <p:txBody>
          <a:bodyPr/>
          <a:lstStyle/>
          <a:p>
            <a:r>
              <a:rPr lang="en-US" smtClean="0"/>
              <a:t>www.edbodmer.com</a:t>
            </a:r>
          </a:p>
        </p:txBody>
      </p:sp>
      <p:sp>
        <p:nvSpPr>
          <p:cNvPr id="103429" name="Slide Number Placeholder 5"/>
          <p:cNvSpPr>
            <a:spLocks noGrp="1"/>
          </p:cNvSpPr>
          <p:nvPr>
            <p:ph type="sldNum" sz="quarter" idx="12"/>
          </p:nvPr>
        </p:nvSpPr>
        <p:spPr>
          <a:noFill/>
        </p:spPr>
        <p:txBody>
          <a:bodyPr/>
          <a:lstStyle/>
          <a:p>
            <a:fld id="{F3DD04E4-6B7F-45E9-A34B-ADB6AE67948F}" type="slidenum">
              <a:rPr lang="en-US" smtClean="0"/>
              <a:pPr/>
              <a:t>126</a:t>
            </a:fld>
            <a:endParaRPr lang="en-US" smtClean="0"/>
          </a:p>
        </p:txBody>
      </p:sp>
      <p:pic>
        <p:nvPicPr>
          <p:cNvPr id="103430" name="Picture 2"/>
          <p:cNvPicPr>
            <a:picLocks noGrp="1" noChangeAspect="1" noChangeArrowheads="1"/>
          </p:cNvPicPr>
          <p:nvPr>
            <p:ph idx="1"/>
          </p:nvPr>
        </p:nvPicPr>
        <p:blipFill>
          <a:blip r:embed="rId2" cstate="print"/>
          <a:srcRect/>
          <a:stretch>
            <a:fillRect/>
          </a:stretch>
        </p:blipFill>
        <p:spPr>
          <a:xfrm>
            <a:off x="762000" y="1143000"/>
            <a:ext cx="7620000" cy="4983163"/>
          </a:xfrm>
        </p:spPr>
      </p:pic>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Title 1"/>
          <p:cNvSpPr>
            <a:spLocks noGrp="1"/>
          </p:cNvSpPr>
          <p:nvPr>
            <p:ph type="title"/>
          </p:nvPr>
        </p:nvSpPr>
        <p:spPr/>
        <p:txBody>
          <a:bodyPr/>
          <a:lstStyle/>
          <a:p>
            <a:r>
              <a:rPr lang="en-US" smtClean="0"/>
              <a:t>MW Produced by Different Companies 2010</a:t>
            </a:r>
          </a:p>
        </p:txBody>
      </p:sp>
      <p:sp>
        <p:nvSpPr>
          <p:cNvPr id="104451" name="Date Placeholder 3"/>
          <p:cNvSpPr>
            <a:spLocks noGrp="1"/>
          </p:cNvSpPr>
          <p:nvPr>
            <p:ph type="dt" sz="quarter" idx="10"/>
          </p:nvPr>
        </p:nvSpPr>
        <p:spPr>
          <a:noFill/>
        </p:spPr>
        <p:txBody>
          <a:bodyPr/>
          <a:lstStyle/>
          <a:p>
            <a:fld id="{43ADD253-D378-4966-9676-FD5E61AE5C40}" type="datetime3">
              <a:rPr lang="en-US" smtClean="0"/>
              <a:pPr/>
              <a:t>9 May 2013</a:t>
            </a:fld>
            <a:endParaRPr lang="en-US" smtClean="0"/>
          </a:p>
        </p:txBody>
      </p:sp>
      <p:sp>
        <p:nvSpPr>
          <p:cNvPr id="104452" name="Footer Placeholder 4"/>
          <p:cNvSpPr>
            <a:spLocks noGrp="1"/>
          </p:cNvSpPr>
          <p:nvPr>
            <p:ph type="ftr" sz="quarter" idx="11"/>
          </p:nvPr>
        </p:nvSpPr>
        <p:spPr>
          <a:noFill/>
        </p:spPr>
        <p:txBody>
          <a:bodyPr/>
          <a:lstStyle/>
          <a:p>
            <a:r>
              <a:rPr lang="en-US" smtClean="0"/>
              <a:t>www.edbodmer.com</a:t>
            </a:r>
          </a:p>
        </p:txBody>
      </p:sp>
      <p:sp>
        <p:nvSpPr>
          <p:cNvPr id="104453" name="Slide Number Placeholder 5"/>
          <p:cNvSpPr>
            <a:spLocks noGrp="1"/>
          </p:cNvSpPr>
          <p:nvPr>
            <p:ph type="sldNum" sz="quarter" idx="12"/>
          </p:nvPr>
        </p:nvSpPr>
        <p:spPr>
          <a:noFill/>
        </p:spPr>
        <p:txBody>
          <a:bodyPr/>
          <a:lstStyle/>
          <a:p>
            <a:fld id="{8EAA8074-3344-47C1-8EC2-C52EA52D291F}" type="slidenum">
              <a:rPr lang="en-US" smtClean="0"/>
              <a:pPr/>
              <a:t>127</a:t>
            </a:fld>
            <a:endParaRPr lang="en-US" smtClean="0"/>
          </a:p>
        </p:txBody>
      </p:sp>
      <p:pic>
        <p:nvPicPr>
          <p:cNvPr id="104454" name="Picture 3"/>
          <p:cNvPicPr>
            <a:picLocks noGrp="1" noChangeAspect="1" noChangeArrowheads="1"/>
          </p:cNvPicPr>
          <p:nvPr>
            <p:ph idx="1"/>
          </p:nvPr>
        </p:nvPicPr>
        <p:blipFill>
          <a:blip r:embed="rId2" cstate="print"/>
          <a:srcRect/>
          <a:stretch>
            <a:fillRect/>
          </a:stretch>
        </p:blipFill>
        <p:spPr>
          <a:xfrm>
            <a:off x="1458913" y="1600200"/>
            <a:ext cx="6226175" cy="4525963"/>
          </a:xfrm>
        </p:spPr>
      </p:pic>
      <p:sp>
        <p:nvSpPr>
          <p:cNvPr id="104455" name="Rectangle 6"/>
          <p:cNvSpPr>
            <a:spLocks noChangeArrowheads="1"/>
          </p:cNvSpPr>
          <p:nvPr/>
        </p:nvSpPr>
        <p:spPr bwMode="auto">
          <a:xfrm>
            <a:off x="5943600" y="914400"/>
            <a:ext cx="2895600" cy="954088"/>
          </a:xfrm>
          <a:prstGeom prst="rect">
            <a:avLst/>
          </a:prstGeom>
          <a:solidFill>
            <a:srgbClr val="FFFF66"/>
          </a:solidFill>
          <a:ln w="9525">
            <a:noFill/>
            <a:miter lim="800000"/>
            <a:headEnd/>
            <a:tailEnd/>
          </a:ln>
        </p:spPr>
        <p:txBody>
          <a:bodyPr>
            <a:spAutoFit/>
          </a:bodyPr>
          <a:lstStyle/>
          <a:p>
            <a:r>
              <a:rPr lang="en-US" sz="1400"/>
              <a:t>At December 31, 2010, the global PV industry consisted of more than 150 manufacturers of solar cells and modules.</a:t>
            </a:r>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Title 1"/>
          <p:cNvSpPr>
            <a:spLocks noGrp="1"/>
          </p:cNvSpPr>
          <p:nvPr>
            <p:ph type="title"/>
          </p:nvPr>
        </p:nvSpPr>
        <p:spPr/>
        <p:txBody>
          <a:bodyPr/>
          <a:lstStyle/>
          <a:p>
            <a:r>
              <a:rPr lang="en-US" smtClean="0"/>
              <a:t>Growth  in MW Produced</a:t>
            </a:r>
          </a:p>
        </p:txBody>
      </p:sp>
      <p:sp>
        <p:nvSpPr>
          <p:cNvPr id="105475" name="Date Placeholder 3"/>
          <p:cNvSpPr>
            <a:spLocks noGrp="1"/>
          </p:cNvSpPr>
          <p:nvPr>
            <p:ph type="dt" sz="quarter" idx="10"/>
          </p:nvPr>
        </p:nvSpPr>
        <p:spPr>
          <a:noFill/>
        </p:spPr>
        <p:txBody>
          <a:bodyPr/>
          <a:lstStyle/>
          <a:p>
            <a:fld id="{46F599EF-E31A-4D4F-92F7-924B89466C08}" type="datetime3">
              <a:rPr lang="en-US" smtClean="0"/>
              <a:pPr/>
              <a:t>9 May 2013</a:t>
            </a:fld>
            <a:endParaRPr lang="en-US" smtClean="0"/>
          </a:p>
        </p:txBody>
      </p:sp>
      <p:sp>
        <p:nvSpPr>
          <p:cNvPr id="105476" name="Footer Placeholder 4"/>
          <p:cNvSpPr>
            <a:spLocks noGrp="1"/>
          </p:cNvSpPr>
          <p:nvPr>
            <p:ph type="ftr" sz="quarter" idx="11"/>
          </p:nvPr>
        </p:nvSpPr>
        <p:spPr>
          <a:noFill/>
        </p:spPr>
        <p:txBody>
          <a:bodyPr/>
          <a:lstStyle/>
          <a:p>
            <a:r>
              <a:rPr lang="en-US" smtClean="0"/>
              <a:t>www.edbodmer.com</a:t>
            </a:r>
          </a:p>
        </p:txBody>
      </p:sp>
      <p:sp>
        <p:nvSpPr>
          <p:cNvPr id="105477" name="Slide Number Placeholder 5"/>
          <p:cNvSpPr>
            <a:spLocks noGrp="1"/>
          </p:cNvSpPr>
          <p:nvPr>
            <p:ph type="sldNum" sz="quarter" idx="12"/>
          </p:nvPr>
        </p:nvSpPr>
        <p:spPr>
          <a:noFill/>
        </p:spPr>
        <p:txBody>
          <a:bodyPr/>
          <a:lstStyle/>
          <a:p>
            <a:fld id="{892646C4-0A04-4109-BFA7-B3B9625BD481}" type="slidenum">
              <a:rPr lang="en-US" smtClean="0"/>
              <a:pPr/>
              <a:t>128</a:t>
            </a:fld>
            <a:endParaRPr lang="en-US" smtClean="0"/>
          </a:p>
        </p:txBody>
      </p:sp>
      <p:pic>
        <p:nvPicPr>
          <p:cNvPr id="105478" name="Picture 2"/>
          <p:cNvPicPr>
            <a:picLocks noGrp="1" noChangeAspect="1" noChangeArrowheads="1"/>
          </p:cNvPicPr>
          <p:nvPr>
            <p:ph idx="1"/>
          </p:nvPr>
        </p:nvPicPr>
        <p:blipFill>
          <a:blip r:embed="rId2" cstate="print"/>
          <a:srcRect/>
          <a:stretch>
            <a:fillRect/>
          </a:stretch>
        </p:blipFill>
        <p:spPr>
          <a:xfrm>
            <a:off x="1458913" y="1600200"/>
            <a:ext cx="6226175" cy="4525963"/>
          </a:xfrm>
        </p:spPr>
      </p:pic>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Title 7"/>
          <p:cNvSpPr>
            <a:spLocks noGrp="1"/>
          </p:cNvSpPr>
          <p:nvPr>
            <p:ph type="title"/>
          </p:nvPr>
        </p:nvSpPr>
        <p:spPr/>
        <p:txBody>
          <a:bodyPr/>
          <a:lstStyle/>
          <a:p>
            <a:r>
              <a:rPr lang="en-US" smtClean="0"/>
              <a:t>Revenues of Selected Suppliers</a:t>
            </a:r>
          </a:p>
        </p:txBody>
      </p:sp>
      <p:sp>
        <p:nvSpPr>
          <p:cNvPr id="106499" name="Date Placeholder 4"/>
          <p:cNvSpPr>
            <a:spLocks noGrp="1"/>
          </p:cNvSpPr>
          <p:nvPr>
            <p:ph type="dt" sz="quarter" idx="10"/>
          </p:nvPr>
        </p:nvSpPr>
        <p:spPr>
          <a:noFill/>
        </p:spPr>
        <p:txBody>
          <a:bodyPr/>
          <a:lstStyle/>
          <a:p>
            <a:fld id="{A74801AB-1385-4EC4-BB50-5039D0D003F2}" type="datetime3">
              <a:rPr lang="en-US" smtClean="0"/>
              <a:pPr/>
              <a:t>9 May 2013</a:t>
            </a:fld>
            <a:endParaRPr lang="en-US" smtClean="0"/>
          </a:p>
        </p:txBody>
      </p:sp>
      <p:sp>
        <p:nvSpPr>
          <p:cNvPr id="106500" name="Footer Placeholder 5"/>
          <p:cNvSpPr>
            <a:spLocks noGrp="1"/>
          </p:cNvSpPr>
          <p:nvPr>
            <p:ph type="ftr" sz="quarter" idx="11"/>
          </p:nvPr>
        </p:nvSpPr>
        <p:spPr>
          <a:noFill/>
        </p:spPr>
        <p:txBody>
          <a:bodyPr/>
          <a:lstStyle/>
          <a:p>
            <a:r>
              <a:rPr lang="en-US" smtClean="0"/>
              <a:t>www.edbodmer.com</a:t>
            </a:r>
          </a:p>
        </p:txBody>
      </p:sp>
      <p:sp>
        <p:nvSpPr>
          <p:cNvPr id="106501" name="Slide Number Placeholder 6"/>
          <p:cNvSpPr>
            <a:spLocks noGrp="1"/>
          </p:cNvSpPr>
          <p:nvPr>
            <p:ph type="sldNum" sz="quarter" idx="12"/>
          </p:nvPr>
        </p:nvSpPr>
        <p:spPr>
          <a:noFill/>
        </p:spPr>
        <p:txBody>
          <a:bodyPr/>
          <a:lstStyle/>
          <a:p>
            <a:fld id="{156D9CC6-623D-4FBD-9DCA-24A248ABB70C}" type="slidenum">
              <a:rPr lang="en-US" smtClean="0"/>
              <a:pPr/>
              <a:t>129</a:t>
            </a:fld>
            <a:endParaRPr lang="en-US" smtClean="0"/>
          </a:p>
        </p:txBody>
      </p:sp>
      <p:pic>
        <p:nvPicPr>
          <p:cNvPr id="106502" name="Picture 2"/>
          <p:cNvPicPr>
            <a:picLocks noGrp="1" noChangeAspect="1" noChangeArrowheads="1"/>
          </p:cNvPicPr>
          <p:nvPr>
            <p:ph idx="1"/>
          </p:nvPr>
        </p:nvPicPr>
        <p:blipFill>
          <a:blip r:embed="rId2" cstate="print"/>
          <a:srcRect/>
          <a:stretch>
            <a:fillRect/>
          </a:stretch>
        </p:blipFill>
        <p:spPr>
          <a:xfrm>
            <a:off x="2286000" y="3429000"/>
            <a:ext cx="4495800" cy="3268663"/>
          </a:xfrm>
        </p:spPr>
      </p:pic>
      <p:pic>
        <p:nvPicPr>
          <p:cNvPr id="106503" name="Picture 7"/>
          <p:cNvPicPr>
            <a:picLocks noChangeAspect="1" noChangeArrowheads="1"/>
          </p:cNvPicPr>
          <p:nvPr/>
        </p:nvPicPr>
        <p:blipFill>
          <a:blip r:embed="rId3" cstate="print"/>
          <a:srcRect/>
          <a:stretch>
            <a:fillRect/>
          </a:stretch>
        </p:blipFill>
        <p:spPr bwMode="auto">
          <a:xfrm>
            <a:off x="1066800" y="1066800"/>
            <a:ext cx="7067550" cy="2819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US" smtClean="0"/>
              <a:t>On-Shore Project Database</a:t>
            </a:r>
          </a:p>
        </p:txBody>
      </p:sp>
      <p:sp>
        <p:nvSpPr>
          <p:cNvPr id="17411" name="Date Placeholder 3"/>
          <p:cNvSpPr>
            <a:spLocks noGrp="1"/>
          </p:cNvSpPr>
          <p:nvPr>
            <p:ph type="dt" sz="quarter" idx="10"/>
          </p:nvPr>
        </p:nvSpPr>
        <p:spPr>
          <a:noFill/>
        </p:spPr>
        <p:txBody>
          <a:bodyPr/>
          <a:lstStyle/>
          <a:p>
            <a:fld id="{88265343-0513-4BE8-9729-0ED6370E8A89}" type="datetime3">
              <a:rPr lang="en-US" smtClean="0"/>
              <a:pPr/>
              <a:t>9 May 2013</a:t>
            </a:fld>
            <a:endParaRPr lang="en-US" smtClean="0"/>
          </a:p>
        </p:txBody>
      </p:sp>
      <p:sp>
        <p:nvSpPr>
          <p:cNvPr id="17412" name="Footer Placeholder 4"/>
          <p:cNvSpPr>
            <a:spLocks noGrp="1"/>
          </p:cNvSpPr>
          <p:nvPr>
            <p:ph type="ftr" sz="quarter" idx="11"/>
          </p:nvPr>
        </p:nvSpPr>
        <p:spPr>
          <a:noFill/>
        </p:spPr>
        <p:txBody>
          <a:bodyPr/>
          <a:lstStyle/>
          <a:p>
            <a:r>
              <a:rPr lang="en-US" smtClean="0"/>
              <a:t>www.edbodmer.com</a:t>
            </a:r>
          </a:p>
        </p:txBody>
      </p:sp>
      <p:sp>
        <p:nvSpPr>
          <p:cNvPr id="17413" name="Slide Number Placeholder 5"/>
          <p:cNvSpPr>
            <a:spLocks noGrp="1"/>
          </p:cNvSpPr>
          <p:nvPr>
            <p:ph type="sldNum" sz="quarter" idx="12"/>
          </p:nvPr>
        </p:nvSpPr>
        <p:spPr>
          <a:noFill/>
        </p:spPr>
        <p:txBody>
          <a:bodyPr/>
          <a:lstStyle/>
          <a:p>
            <a:fld id="{83668CA0-785E-450D-92B1-B2E4EA296B89}" type="slidenum">
              <a:rPr lang="en-US" smtClean="0"/>
              <a:pPr/>
              <a:t>13</a:t>
            </a:fld>
            <a:endParaRPr lang="en-US" smtClean="0"/>
          </a:p>
        </p:txBody>
      </p:sp>
      <p:pic>
        <p:nvPicPr>
          <p:cNvPr id="17414" name="Picture 3"/>
          <p:cNvPicPr>
            <a:picLocks noGrp="1" noChangeAspect="1" noChangeArrowheads="1"/>
          </p:cNvPicPr>
          <p:nvPr>
            <p:ph idx="1"/>
          </p:nvPr>
        </p:nvPicPr>
        <p:blipFill>
          <a:blip r:embed="rId2" cstate="print"/>
          <a:srcRect/>
          <a:stretch>
            <a:fillRect/>
          </a:stretch>
        </p:blipFill>
        <p:spPr>
          <a:xfrm>
            <a:off x="457200" y="1304925"/>
            <a:ext cx="8229600" cy="4659313"/>
          </a:xfrm>
        </p:spPr>
      </p:pic>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Title 6"/>
          <p:cNvSpPr>
            <a:spLocks noGrp="1"/>
          </p:cNvSpPr>
          <p:nvPr>
            <p:ph type="title"/>
          </p:nvPr>
        </p:nvSpPr>
        <p:spPr/>
        <p:txBody>
          <a:bodyPr/>
          <a:lstStyle/>
          <a:p>
            <a:r>
              <a:rPr lang="en-US" smtClean="0"/>
              <a:t>Stock Price – First Solar</a:t>
            </a:r>
          </a:p>
        </p:txBody>
      </p:sp>
      <p:sp>
        <p:nvSpPr>
          <p:cNvPr id="107523" name="Date Placeholder 3"/>
          <p:cNvSpPr>
            <a:spLocks noGrp="1"/>
          </p:cNvSpPr>
          <p:nvPr>
            <p:ph type="dt" sz="quarter" idx="10"/>
          </p:nvPr>
        </p:nvSpPr>
        <p:spPr>
          <a:noFill/>
        </p:spPr>
        <p:txBody>
          <a:bodyPr/>
          <a:lstStyle/>
          <a:p>
            <a:fld id="{E8C48300-96BA-48CC-8149-B42E1455B9F2}" type="datetime3">
              <a:rPr lang="en-US" smtClean="0"/>
              <a:pPr/>
              <a:t>9 May 2013</a:t>
            </a:fld>
            <a:endParaRPr lang="en-US" smtClean="0"/>
          </a:p>
        </p:txBody>
      </p:sp>
      <p:sp>
        <p:nvSpPr>
          <p:cNvPr id="107524" name="Footer Placeholder 4"/>
          <p:cNvSpPr>
            <a:spLocks noGrp="1"/>
          </p:cNvSpPr>
          <p:nvPr>
            <p:ph type="ftr" sz="quarter" idx="11"/>
          </p:nvPr>
        </p:nvSpPr>
        <p:spPr>
          <a:noFill/>
        </p:spPr>
        <p:txBody>
          <a:bodyPr/>
          <a:lstStyle/>
          <a:p>
            <a:r>
              <a:rPr lang="en-US" smtClean="0"/>
              <a:t>www.edbodmer.com</a:t>
            </a:r>
          </a:p>
        </p:txBody>
      </p:sp>
      <p:sp>
        <p:nvSpPr>
          <p:cNvPr id="107525" name="Slide Number Placeholder 5"/>
          <p:cNvSpPr>
            <a:spLocks noGrp="1"/>
          </p:cNvSpPr>
          <p:nvPr>
            <p:ph type="sldNum" sz="quarter" idx="12"/>
          </p:nvPr>
        </p:nvSpPr>
        <p:spPr>
          <a:noFill/>
        </p:spPr>
        <p:txBody>
          <a:bodyPr/>
          <a:lstStyle/>
          <a:p>
            <a:fld id="{56DAF354-BA3A-4EF5-B4F1-0D14B2A972B7}" type="slidenum">
              <a:rPr lang="en-US" smtClean="0"/>
              <a:pPr/>
              <a:t>130</a:t>
            </a:fld>
            <a:endParaRPr lang="en-US" smtClean="0"/>
          </a:p>
        </p:txBody>
      </p:sp>
      <p:pic>
        <p:nvPicPr>
          <p:cNvPr id="107526" name="Picture 8"/>
          <p:cNvPicPr>
            <a:picLocks noChangeAspect="1" noChangeArrowheads="1"/>
          </p:cNvPicPr>
          <p:nvPr/>
        </p:nvPicPr>
        <p:blipFill>
          <a:blip r:embed="rId2" cstate="print"/>
          <a:srcRect/>
          <a:stretch>
            <a:fillRect/>
          </a:stretch>
        </p:blipFill>
        <p:spPr bwMode="auto">
          <a:xfrm>
            <a:off x="1600200" y="1371600"/>
            <a:ext cx="6167438" cy="44878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Title 7"/>
          <p:cNvSpPr>
            <a:spLocks noGrp="1"/>
          </p:cNvSpPr>
          <p:nvPr>
            <p:ph type="title"/>
          </p:nvPr>
        </p:nvSpPr>
        <p:spPr/>
        <p:txBody>
          <a:bodyPr/>
          <a:lstStyle/>
          <a:p>
            <a:r>
              <a:rPr lang="en-US" smtClean="0"/>
              <a:t>Stock Price - Suntech</a:t>
            </a:r>
          </a:p>
        </p:txBody>
      </p:sp>
      <p:sp>
        <p:nvSpPr>
          <p:cNvPr id="108547" name="Date Placeholder 4"/>
          <p:cNvSpPr>
            <a:spLocks noGrp="1"/>
          </p:cNvSpPr>
          <p:nvPr>
            <p:ph type="dt" sz="quarter" idx="10"/>
          </p:nvPr>
        </p:nvSpPr>
        <p:spPr>
          <a:noFill/>
        </p:spPr>
        <p:txBody>
          <a:bodyPr/>
          <a:lstStyle/>
          <a:p>
            <a:fld id="{7241FDA6-2CB0-40AA-80F3-CE803E7492BE}" type="datetime3">
              <a:rPr lang="en-US" smtClean="0"/>
              <a:pPr/>
              <a:t>9 May 2013</a:t>
            </a:fld>
            <a:endParaRPr lang="en-US" smtClean="0"/>
          </a:p>
        </p:txBody>
      </p:sp>
      <p:sp>
        <p:nvSpPr>
          <p:cNvPr id="108548" name="Footer Placeholder 5"/>
          <p:cNvSpPr>
            <a:spLocks noGrp="1"/>
          </p:cNvSpPr>
          <p:nvPr>
            <p:ph type="ftr" sz="quarter" idx="11"/>
          </p:nvPr>
        </p:nvSpPr>
        <p:spPr>
          <a:noFill/>
        </p:spPr>
        <p:txBody>
          <a:bodyPr/>
          <a:lstStyle/>
          <a:p>
            <a:r>
              <a:rPr lang="en-US" smtClean="0"/>
              <a:t>www.edbodmer.com</a:t>
            </a:r>
          </a:p>
        </p:txBody>
      </p:sp>
      <p:sp>
        <p:nvSpPr>
          <p:cNvPr id="108549" name="Slide Number Placeholder 6"/>
          <p:cNvSpPr>
            <a:spLocks noGrp="1"/>
          </p:cNvSpPr>
          <p:nvPr>
            <p:ph type="sldNum" sz="quarter" idx="12"/>
          </p:nvPr>
        </p:nvSpPr>
        <p:spPr>
          <a:noFill/>
        </p:spPr>
        <p:txBody>
          <a:bodyPr/>
          <a:lstStyle/>
          <a:p>
            <a:fld id="{E58BA094-913A-4E5D-9254-FF920A14F7D9}" type="slidenum">
              <a:rPr lang="en-US" smtClean="0"/>
              <a:pPr/>
              <a:t>131</a:t>
            </a:fld>
            <a:endParaRPr lang="en-US" smtClean="0"/>
          </a:p>
        </p:txBody>
      </p:sp>
      <p:pic>
        <p:nvPicPr>
          <p:cNvPr id="108550" name="Picture 2"/>
          <p:cNvPicPr>
            <a:picLocks noGrp="1" noChangeAspect="1" noChangeArrowheads="1"/>
          </p:cNvPicPr>
          <p:nvPr>
            <p:ph idx="1"/>
          </p:nvPr>
        </p:nvPicPr>
        <p:blipFill>
          <a:blip r:embed="rId2" cstate="print"/>
          <a:srcRect/>
          <a:stretch>
            <a:fillRect/>
          </a:stretch>
        </p:blipFill>
        <p:spPr>
          <a:xfrm>
            <a:off x="1147763" y="1143000"/>
            <a:ext cx="6848475" cy="4983163"/>
          </a:xfrm>
          <a:noFill/>
        </p:spPr>
      </p:pic>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Title 6"/>
          <p:cNvSpPr>
            <a:spLocks noGrp="1"/>
          </p:cNvSpPr>
          <p:nvPr>
            <p:ph type="title"/>
          </p:nvPr>
        </p:nvSpPr>
        <p:spPr/>
        <p:txBody>
          <a:bodyPr/>
          <a:lstStyle/>
          <a:p>
            <a:r>
              <a:rPr lang="en-US" smtClean="0"/>
              <a:t>Computation of Percent Change in Revenues from 2010 to 2011</a:t>
            </a:r>
          </a:p>
        </p:txBody>
      </p:sp>
      <p:sp>
        <p:nvSpPr>
          <p:cNvPr id="109571" name="Date Placeholder 3"/>
          <p:cNvSpPr>
            <a:spLocks noGrp="1"/>
          </p:cNvSpPr>
          <p:nvPr>
            <p:ph type="dt" sz="quarter" idx="10"/>
          </p:nvPr>
        </p:nvSpPr>
        <p:spPr>
          <a:noFill/>
        </p:spPr>
        <p:txBody>
          <a:bodyPr/>
          <a:lstStyle/>
          <a:p>
            <a:fld id="{59D964B2-CF72-42FB-B3D6-735009869647}" type="datetime3">
              <a:rPr lang="en-US" smtClean="0"/>
              <a:pPr/>
              <a:t>9 May 2013</a:t>
            </a:fld>
            <a:endParaRPr lang="en-US" smtClean="0"/>
          </a:p>
        </p:txBody>
      </p:sp>
      <p:sp>
        <p:nvSpPr>
          <p:cNvPr id="109572" name="Footer Placeholder 4"/>
          <p:cNvSpPr>
            <a:spLocks noGrp="1"/>
          </p:cNvSpPr>
          <p:nvPr>
            <p:ph type="ftr" sz="quarter" idx="11"/>
          </p:nvPr>
        </p:nvSpPr>
        <p:spPr>
          <a:noFill/>
        </p:spPr>
        <p:txBody>
          <a:bodyPr/>
          <a:lstStyle/>
          <a:p>
            <a:r>
              <a:rPr lang="en-US" smtClean="0"/>
              <a:t>www.edbodmer.com</a:t>
            </a:r>
          </a:p>
        </p:txBody>
      </p:sp>
      <p:sp>
        <p:nvSpPr>
          <p:cNvPr id="109573" name="Slide Number Placeholder 5"/>
          <p:cNvSpPr>
            <a:spLocks noGrp="1"/>
          </p:cNvSpPr>
          <p:nvPr>
            <p:ph type="sldNum" sz="quarter" idx="12"/>
          </p:nvPr>
        </p:nvSpPr>
        <p:spPr>
          <a:noFill/>
        </p:spPr>
        <p:txBody>
          <a:bodyPr/>
          <a:lstStyle/>
          <a:p>
            <a:fld id="{F366BD37-71B1-4931-9C52-0D6B5BAAB17C}" type="slidenum">
              <a:rPr lang="en-US" smtClean="0"/>
              <a:pPr/>
              <a:t>132</a:t>
            </a:fld>
            <a:endParaRPr lang="en-US" smtClean="0"/>
          </a:p>
        </p:txBody>
      </p:sp>
      <p:pic>
        <p:nvPicPr>
          <p:cNvPr id="109574" name="Content Placeholder 9"/>
          <p:cNvPicPr>
            <a:picLocks noGrp="1" noChangeAspect="1" noChangeArrowheads="1"/>
          </p:cNvPicPr>
          <p:nvPr>
            <p:ph sz="half" idx="1"/>
          </p:nvPr>
        </p:nvPicPr>
        <p:blipFill>
          <a:blip r:embed="rId2" cstate="print"/>
          <a:srcRect/>
          <a:stretch>
            <a:fillRect/>
          </a:stretch>
        </p:blipFill>
        <p:spPr>
          <a:xfrm>
            <a:off x="2057400" y="1447800"/>
            <a:ext cx="4343400" cy="2441575"/>
          </a:xfrm>
        </p:spPr>
      </p:pic>
      <p:pic>
        <p:nvPicPr>
          <p:cNvPr id="109575" name="Content Placeholder 10"/>
          <p:cNvPicPr>
            <a:picLocks noGrp="1" noChangeAspect="1" noChangeArrowheads="1"/>
          </p:cNvPicPr>
          <p:nvPr>
            <p:ph sz="half" idx="2"/>
          </p:nvPr>
        </p:nvPicPr>
        <p:blipFill>
          <a:blip r:embed="rId3" cstate="print"/>
          <a:srcRect/>
          <a:stretch>
            <a:fillRect/>
          </a:stretch>
        </p:blipFill>
        <p:spPr>
          <a:xfrm>
            <a:off x="2057400" y="3790950"/>
            <a:ext cx="4343400" cy="2441575"/>
          </a:xfrm>
        </p:spPr>
      </p:pic>
      <p:sp>
        <p:nvSpPr>
          <p:cNvPr id="109576" name="TextBox 11"/>
          <p:cNvSpPr txBox="1">
            <a:spLocks noChangeArrowheads="1"/>
          </p:cNvSpPr>
          <p:nvPr/>
        </p:nvSpPr>
        <p:spPr bwMode="auto">
          <a:xfrm>
            <a:off x="6781800" y="1600200"/>
            <a:ext cx="1905000" cy="923925"/>
          </a:xfrm>
          <a:prstGeom prst="rect">
            <a:avLst/>
          </a:prstGeom>
          <a:solidFill>
            <a:srgbClr val="FFFF00"/>
          </a:solidFill>
          <a:ln w="9525">
            <a:noFill/>
            <a:miter lim="800000"/>
            <a:headEnd/>
            <a:tailEnd/>
          </a:ln>
        </p:spPr>
        <p:txBody>
          <a:bodyPr>
            <a:spAutoFit/>
          </a:bodyPr>
          <a:lstStyle/>
          <a:p>
            <a:r>
              <a:rPr lang="en-US"/>
              <a:t>Collect Revenues by Quarter</a:t>
            </a:r>
          </a:p>
        </p:txBody>
      </p:sp>
      <p:cxnSp>
        <p:nvCxnSpPr>
          <p:cNvPr id="14" name="Straight Arrow Connector 13"/>
          <p:cNvCxnSpPr/>
          <p:nvPr/>
        </p:nvCxnSpPr>
        <p:spPr>
          <a:xfrm rot="10800000">
            <a:off x="6400800" y="2514600"/>
            <a:ext cx="1066800" cy="2286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9578" name="TextBox 14"/>
          <p:cNvSpPr txBox="1">
            <a:spLocks noChangeArrowheads="1"/>
          </p:cNvSpPr>
          <p:nvPr/>
        </p:nvSpPr>
        <p:spPr bwMode="auto">
          <a:xfrm>
            <a:off x="6858000" y="3962400"/>
            <a:ext cx="1828800" cy="923925"/>
          </a:xfrm>
          <a:prstGeom prst="rect">
            <a:avLst/>
          </a:prstGeom>
          <a:solidFill>
            <a:srgbClr val="FFFF00"/>
          </a:solidFill>
          <a:ln w="9525">
            <a:noFill/>
            <a:miter lim="800000"/>
            <a:headEnd/>
            <a:tailEnd/>
          </a:ln>
        </p:spPr>
        <p:txBody>
          <a:bodyPr>
            <a:spAutoFit/>
          </a:bodyPr>
          <a:lstStyle/>
          <a:p>
            <a:r>
              <a:rPr lang="en-US"/>
              <a:t>Gather MW produced by Quarter</a:t>
            </a:r>
          </a:p>
        </p:txBody>
      </p:sp>
      <p:cxnSp>
        <p:nvCxnSpPr>
          <p:cNvPr id="17" name="Straight Arrow Connector 16"/>
          <p:cNvCxnSpPr/>
          <p:nvPr/>
        </p:nvCxnSpPr>
        <p:spPr>
          <a:xfrm rot="10800000" flipV="1">
            <a:off x="6324600" y="5105400"/>
            <a:ext cx="1447800" cy="2286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Title 7"/>
          <p:cNvSpPr>
            <a:spLocks noGrp="1"/>
          </p:cNvSpPr>
          <p:nvPr>
            <p:ph type="title"/>
          </p:nvPr>
        </p:nvSpPr>
        <p:spPr/>
        <p:txBody>
          <a:bodyPr/>
          <a:lstStyle/>
          <a:p>
            <a:r>
              <a:rPr lang="en-US" smtClean="0"/>
              <a:t>Percent Change in Revenue per kW</a:t>
            </a:r>
          </a:p>
        </p:txBody>
      </p:sp>
      <p:sp>
        <p:nvSpPr>
          <p:cNvPr id="110595" name="Date Placeholder 4"/>
          <p:cNvSpPr>
            <a:spLocks noGrp="1"/>
          </p:cNvSpPr>
          <p:nvPr>
            <p:ph type="dt" sz="quarter" idx="10"/>
          </p:nvPr>
        </p:nvSpPr>
        <p:spPr>
          <a:noFill/>
        </p:spPr>
        <p:txBody>
          <a:bodyPr/>
          <a:lstStyle/>
          <a:p>
            <a:fld id="{771A475C-CFD1-4B61-A983-7AAD5BD907A1}" type="datetime3">
              <a:rPr lang="en-US" smtClean="0"/>
              <a:pPr/>
              <a:t>9 May 2013</a:t>
            </a:fld>
            <a:endParaRPr lang="en-US" smtClean="0"/>
          </a:p>
        </p:txBody>
      </p:sp>
      <p:sp>
        <p:nvSpPr>
          <p:cNvPr id="110596" name="Footer Placeholder 5"/>
          <p:cNvSpPr>
            <a:spLocks noGrp="1"/>
          </p:cNvSpPr>
          <p:nvPr>
            <p:ph type="ftr" sz="quarter" idx="11"/>
          </p:nvPr>
        </p:nvSpPr>
        <p:spPr>
          <a:noFill/>
        </p:spPr>
        <p:txBody>
          <a:bodyPr/>
          <a:lstStyle/>
          <a:p>
            <a:r>
              <a:rPr lang="en-US" smtClean="0"/>
              <a:t>www.edbodmer.com</a:t>
            </a:r>
          </a:p>
        </p:txBody>
      </p:sp>
      <p:sp>
        <p:nvSpPr>
          <p:cNvPr id="110597" name="Slide Number Placeholder 6"/>
          <p:cNvSpPr>
            <a:spLocks noGrp="1"/>
          </p:cNvSpPr>
          <p:nvPr>
            <p:ph type="sldNum" sz="quarter" idx="12"/>
          </p:nvPr>
        </p:nvSpPr>
        <p:spPr>
          <a:noFill/>
        </p:spPr>
        <p:txBody>
          <a:bodyPr/>
          <a:lstStyle/>
          <a:p>
            <a:fld id="{42A31A20-06CB-4B32-B6E6-CE9358C4BF2D}" type="slidenum">
              <a:rPr lang="en-US" smtClean="0"/>
              <a:pPr/>
              <a:t>133</a:t>
            </a:fld>
            <a:endParaRPr lang="en-US" smtClean="0"/>
          </a:p>
        </p:txBody>
      </p:sp>
      <p:pic>
        <p:nvPicPr>
          <p:cNvPr id="110598" name="Picture 2"/>
          <p:cNvPicPr>
            <a:picLocks noGrp="1" noChangeAspect="1" noChangeArrowheads="1"/>
          </p:cNvPicPr>
          <p:nvPr>
            <p:ph idx="1"/>
          </p:nvPr>
        </p:nvPicPr>
        <p:blipFill>
          <a:blip r:embed="rId2" cstate="print"/>
          <a:srcRect/>
          <a:stretch>
            <a:fillRect/>
          </a:stretch>
        </p:blipFill>
        <p:spPr>
          <a:xfrm>
            <a:off x="1458913" y="1600200"/>
            <a:ext cx="6226175" cy="4525963"/>
          </a:xfrm>
        </p:spPr>
      </p:pic>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Title 1"/>
          <p:cNvSpPr>
            <a:spLocks noGrp="1"/>
          </p:cNvSpPr>
          <p:nvPr>
            <p:ph type="title"/>
          </p:nvPr>
        </p:nvSpPr>
        <p:spPr/>
        <p:txBody>
          <a:bodyPr/>
          <a:lstStyle/>
          <a:p>
            <a:r>
              <a:rPr lang="en-US" smtClean="0"/>
              <a:t>Maintenance Expense for Solar PV</a:t>
            </a:r>
            <a:endParaRPr lang="en-JM" smtClean="0"/>
          </a:p>
        </p:txBody>
      </p:sp>
      <p:sp>
        <p:nvSpPr>
          <p:cNvPr id="111619" name="Content Placeholder 2"/>
          <p:cNvSpPr>
            <a:spLocks noGrp="1"/>
          </p:cNvSpPr>
          <p:nvPr>
            <p:ph idx="1"/>
          </p:nvPr>
        </p:nvSpPr>
        <p:spPr/>
        <p:txBody>
          <a:bodyPr/>
          <a:lstStyle/>
          <a:p>
            <a:r>
              <a:rPr lang="en-US" sz="2000" smtClean="0"/>
              <a:t>Solar PV projects have no moving parts, which greatly reduces outage risks.</a:t>
            </a:r>
          </a:p>
          <a:p>
            <a:r>
              <a:rPr lang="en-US" sz="2000" smtClean="0"/>
              <a:t>Modular structure. Each inverter effectively creates a separate module within the project, with its own set of panel arrays independently producing a small share of the project's total output. The most common size of inverters is 500-kilowatt (kW), so even a 10 MW project has 20 individual modules, and the failure of one does not affect the output of others. Modularity also makes maintenance easier.</a:t>
            </a:r>
          </a:p>
          <a:p>
            <a:r>
              <a:rPr lang="en-US" sz="2000" smtClean="0"/>
              <a:t>Inverters have historically been a major determinant of availability, and they have improved significantly in quality in recent years. Nevertheless, it is important to consistently monitor the system and ensure that the inverter manufacturer provides timely service if equipment fails.</a:t>
            </a:r>
          </a:p>
          <a:p>
            <a:endParaRPr lang="en-JM" sz="2000" smtClean="0"/>
          </a:p>
        </p:txBody>
      </p:sp>
      <p:sp>
        <p:nvSpPr>
          <p:cNvPr id="111620" name="Date Placeholder 3"/>
          <p:cNvSpPr>
            <a:spLocks noGrp="1"/>
          </p:cNvSpPr>
          <p:nvPr>
            <p:ph type="dt" sz="quarter" idx="10"/>
          </p:nvPr>
        </p:nvSpPr>
        <p:spPr>
          <a:noFill/>
        </p:spPr>
        <p:txBody>
          <a:bodyPr/>
          <a:lstStyle/>
          <a:p>
            <a:fld id="{656B41A1-9069-4978-8481-3287BB5B85CA}" type="datetime3">
              <a:rPr lang="en-US" smtClean="0"/>
              <a:pPr/>
              <a:t>9 May 2013</a:t>
            </a:fld>
            <a:endParaRPr lang="en-US" smtClean="0"/>
          </a:p>
        </p:txBody>
      </p:sp>
      <p:sp>
        <p:nvSpPr>
          <p:cNvPr id="111621" name="Footer Placeholder 4"/>
          <p:cNvSpPr>
            <a:spLocks noGrp="1"/>
          </p:cNvSpPr>
          <p:nvPr>
            <p:ph type="ftr" sz="quarter" idx="11"/>
          </p:nvPr>
        </p:nvSpPr>
        <p:spPr>
          <a:noFill/>
        </p:spPr>
        <p:txBody>
          <a:bodyPr/>
          <a:lstStyle/>
          <a:p>
            <a:r>
              <a:rPr lang="en-US" smtClean="0"/>
              <a:t>www.edbodmer.com</a:t>
            </a:r>
          </a:p>
        </p:txBody>
      </p:sp>
      <p:sp>
        <p:nvSpPr>
          <p:cNvPr id="111622" name="Slide Number Placeholder 5"/>
          <p:cNvSpPr>
            <a:spLocks noGrp="1"/>
          </p:cNvSpPr>
          <p:nvPr>
            <p:ph type="sldNum" sz="quarter" idx="12"/>
          </p:nvPr>
        </p:nvSpPr>
        <p:spPr>
          <a:noFill/>
        </p:spPr>
        <p:txBody>
          <a:bodyPr/>
          <a:lstStyle/>
          <a:p>
            <a:fld id="{D3C6A629-CE6D-42D0-89CE-D7B13494B55A}" type="slidenum">
              <a:rPr lang="en-US" smtClean="0"/>
              <a:pPr/>
              <a:t>134</a:t>
            </a:fld>
            <a:endParaRPr lang="en-US" smtClean="0"/>
          </a:p>
        </p:txBody>
      </p:sp>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Title 1"/>
          <p:cNvSpPr>
            <a:spLocks noGrp="1"/>
          </p:cNvSpPr>
          <p:nvPr>
            <p:ph type="title"/>
          </p:nvPr>
        </p:nvSpPr>
        <p:spPr/>
        <p:txBody>
          <a:bodyPr/>
          <a:lstStyle/>
          <a:p>
            <a:pPr eaLnBrk="1" hangingPunct="1"/>
            <a:r>
              <a:rPr lang="en-US" smtClean="0"/>
              <a:t>Prices and Insolation</a:t>
            </a:r>
          </a:p>
        </p:txBody>
      </p:sp>
      <p:pic>
        <p:nvPicPr>
          <p:cNvPr id="112643" name="Picture 2"/>
          <p:cNvPicPr>
            <a:picLocks noGrp="1" noChangeAspect="1" noChangeArrowheads="1"/>
          </p:cNvPicPr>
          <p:nvPr>
            <p:ph idx="1"/>
          </p:nvPr>
        </p:nvPicPr>
        <p:blipFill>
          <a:blip r:embed="rId2" cstate="print"/>
          <a:srcRect/>
          <a:stretch>
            <a:fillRect/>
          </a:stretch>
        </p:blipFill>
        <p:spPr>
          <a:xfrm>
            <a:off x="685800" y="1600200"/>
            <a:ext cx="7964488" cy="4611688"/>
          </a:xfrm>
        </p:spPr>
      </p:pic>
      <p:sp>
        <p:nvSpPr>
          <p:cNvPr id="112644" name="Date Placeholder 1"/>
          <p:cNvSpPr>
            <a:spLocks noGrp="1"/>
          </p:cNvSpPr>
          <p:nvPr>
            <p:ph type="dt" sz="quarter" idx="10"/>
          </p:nvPr>
        </p:nvSpPr>
        <p:spPr>
          <a:noFill/>
        </p:spPr>
        <p:txBody>
          <a:bodyPr/>
          <a:lstStyle/>
          <a:p>
            <a:fld id="{8F17CE2F-6119-45D2-BABB-E02D0018FAB6}" type="datetime3">
              <a:rPr lang="en-US" smtClean="0"/>
              <a:pPr/>
              <a:t>9 May 2013</a:t>
            </a:fld>
            <a:endParaRPr lang="en-US" smtClean="0"/>
          </a:p>
        </p:txBody>
      </p:sp>
      <p:sp>
        <p:nvSpPr>
          <p:cNvPr id="112645" name="Footer Placeholder 2"/>
          <p:cNvSpPr>
            <a:spLocks noGrp="1"/>
          </p:cNvSpPr>
          <p:nvPr>
            <p:ph type="ftr" sz="quarter" idx="11"/>
          </p:nvPr>
        </p:nvSpPr>
        <p:spPr>
          <a:noFill/>
        </p:spPr>
        <p:txBody>
          <a:bodyPr/>
          <a:lstStyle/>
          <a:p>
            <a:r>
              <a:rPr lang="en-US" smtClean="0"/>
              <a:t>www.edbodmer.com</a:t>
            </a:r>
          </a:p>
        </p:txBody>
      </p:sp>
      <p:sp>
        <p:nvSpPr>
          <p:cNvPr id="112646" name="Slide Number Placeholder 3"/>
          <p:cNvSpPr>
            <a:spLocks noGrp="1"/>
          </p:cNvSpPr>
          <p:nvPr>
            <p:ph type="sldNum" sz="quarter" idx="12"/>
          </p:nvPr>
        </p:nvSpPr>
        <p:spPr>
          <a:noFill/>
        </p:spPr>
        <p:txBody>
          <a:bodyPr/>
          <a:lstStyle/>
          <a:p>
            <a:fld id="{EC627FD8-9722-44F3-BDC0-45FAEDA2B3C7}" type="slidenum">
              <a:rPr lang="en-US" smtClean="0"/>
              <a:pPr/>
              <a:t>135</a:t>
            </a:fld>
            <a:endParaRPr lang="en-US" smtClean="0"/>
          </a:p>
        </p:txBody>
      </p:sp>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Title 1"/>
          <p:cNvSpPr>
            <a:spLocks noGrp="1"/>
          </p:cNvSpPr>
          <p:nvPr>
            <p:ph type="title"/>
          </p:nvPr>
        </p:nvSpPr>
        <p:spPr/>
        <p:txBody>
          <a:bodyPr/>
          <a:lstStyle/>
          <a:p>
            <a:r>
              <a:rPr lang="en-US" smtClean="0"/>
              <a:t>Selected Capacity Factors</a:t>
            </a:r>
          </a:p>
        </p:txBody>
      </p:sp>
      <p:sp>
        <p:nvSpPr>
          <p:cNvPr id="113667" name="Date Placeholder 3"/>
          <p:cNvSpPr>
            <a:spLocks noGrp="1"/>
          </p:cNvSpPr>
          <p:nvPr>
            <p:ph type="dt" sz="quarter" idx="10"/>
          </p:nvPr>
        </p:nvSpPr>
        <p:spPr>
          <a:noFill/>
        </p:spPr>
        <p:txBody>
          <a:bodyPr/>
          <a:lstStyle/>
          <a:p>
            <a:fld id="{3EA4146A-A457-425D-BE5A-750C66C7EA57}" type="datetime3">
              <a:rPr lang="en-US" smtClean="0"/>
              <a:pPr/>
              <a:t>9 May 2013</a:t>
            </a:fld>
            <a:endParaRPr lang="en-US" smtClean="0"/>
          </a:p>
        </p:txBody>
      </p:sp>
      <p:sp>
        <p:nvSpPr>
          <p:cNvPr id="113668" name="Footer Placeholder 4"/>
          <p:cNvSpPr>
            <a:spLocks noGrp="1"/>
          </p:cNvSpPr>
          <p:nvPr>
            <p:ph type="ftr" sz="quarter" idx="11"/>
          </p:nvPr>
        </p:nvSpPr>
        <p:spPr>
          <a:noFill/>
        </p:spPr>
        <p:txBody>
          <a:bodyPr/>
          <a:lstStyle/>
          <a:p>
            <a:r>
              <a:rPr lang="en-US" smtClean="0"/>
              <a:t>www.edbodmer.com</a:t>
            </a:r>
          </a:p>
        </p:txBody>
      </p:sp>
      <p:sp>
        <p:nvSpPr>
          <p:cNvPr id="113669" name="Slide Number Placeholder 5"/>
          <p:cNvSpPr>
            <a:spLocks noGrp="1"/>
          </p:cNvSpPr>
          <p:nvPr>
            <p:ph type="sldNum" sz="quarter" idx="12"/>
          </p:nvPr>
        </p:nvSpPr>
        <p:spPr>
          <a:noFill/>
        </p:spPr>
        <p:txBody>
          <a:bodyPr/>
          <a:lstStyle/>
          <a:p>
            <a:fld id="{E780B7C5-6321-40C8-A78C-B96370B8AB76}" type="slidenum">
              <a:rPr lang="en-US" smtClean="0"/>
              <a:pPr/>
              <a:t>136</a:t>
            </a:fld>
            <a:endParaRPr lang="en-US" smtClean="0"/>
          </a:p>
        </p:txBody>
      </p:sp>
      <p:pic>
        <p:nvPicPr>
          <p:cNvPr id="113670" name="Picture 2"/>
          <p:cNvPicPr>
            <a:picLocks noGrp="1" noChangeAspect="1" noChangeArrowheads="1"/>
          </p:cNvPicPr>
          <p:nvPr>
            <p:ph idx="1"/>
          </p:nvPr>
        </p:nvPicPr>
        <p:blipFill>
          <a:blip r:embed="rId2" cstate="print"/>
          <a:srcRect/>
          <a:stretch>
            <a:fillRect/>
          </a:stretch>
        </p:blipFill>
        <p:spPr>
          <a:xfrm>
            <a:off x="457200" y="2790825"/>
            <a:ext cx="8229600" cy="1687513"/>
          </a:xfrm>
        </p:spPr>
      </p:pic>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Title 1"/>
          <p:cNvSpPr>
            <a:spLocks noGrp="1"/>
          </p:cNvSpPr>
          <p:nvPr>
            <p:ph type="title"/>
          </p:nvPr>
        </p:nvSpPr>
        <p:spPr/>
        <p:txBody>
          <a:bodyPr/>
          <a:lstStyle/>
          <a:p>
            <a:r>
              <a:rPr lang="en-US" smtClean="0"/>
              <a:t>Variation in PV Performance</a:t>
            </a:r>
            <a:endParaRPr lang="en-JM" smtClean="0"/>
          </a:p>
        </p:txBody>
      </p:sp>
      <p:sp>
        <p:nvSpPr>
          <p:cNvPr id="114691" name="Content Placeholder 2"/>
          <p:cNvSpPr>
            <a:spLocks noGrp="1"/>
          </p:cNvSpPr>
          <p:nvPr>
            <p:ph idx="1"/>
          </p:nvPr>
        </p:nvSpPr>
        <p:spPr/>
        <p:txBody>
          <a:bodyPr/>
          <a:lstStyle/>
          <a:p>
            <a:r>
              <a:rPr lang="en-US" sz="1600" smtClean="0"/>
              <a:t>The accuracy of the DC voltage rating reflects manufacturer quality. </a:t>
            </a:r>
          </a:p>
          <a:p>
            <a:r>
              <a:rPr lang="en-US" sz="1600" b="1" smtClean="0"/>
              <a:t>Soiling.</a:t>
            </a:r>
            <a:r>
              <a:rPr lang="en-US" sz="1600" smtClean="0"/>
              <a:t> Dirt, snow, or other foreign matter on the front surface of the PV module reduces the amount of solar radiation reaching the solar cells. </a:t>
            </a:r>
          </a:p>
          <a:p>
            <a:r>
              <a:rPr lang="en-US" sz="1600" b="1" smtClean="0"/>
              <a:t>Location </a:t>
            </a:r>
            <a:r>
              <a:rPr lang="en-US" sz="1600" smtClean="0"/>
              <a:t>(traffic/pollution), weather, and rainfall all influence this. </a:t>
            </a:r>
          </a:p>
          <a:p>
            <a:r>
              <a:rPr lang="en-US" sz="1600" b="1" smtClean="0"/>
              <a:t>Shading</a:t>
            </a:r>
            <a:r>
              <a:rPr lang="en-US" sz="1600" smtClean="0"/>
              <a:t>. Generation is lost when nearby buildings, objects, or other PV modules in the array structure cast shadows on the modules.</a:t>
            </a:r>
          </a:p>
          <a:p>
            <a:r>
              <a:rPr lang="en-US" sz="1600" b="1" smtClean="0"/>
              <a:t>Availability</a:t>
            </a:r>
            <a:r>
              <a:rPr lang="en-US" sz="1600" smtClean="0"/>
              <a:t>. Inverter outages affect system availability the most. </a:t>
            </a:r>
          </a:p>
          <a:p>
            <a:r>
              <a:rPr lang="en-US" sz="1600" b="1" smtClean="0"/>
              <a:t>Inverter and transformer losses</a:t>
            </a:r>
            <a:r>
              <a:rPr lang="en-US" sz="1600" smtClean="0"/>
              <a:t>. The combined efficiency of inverters and transformers in converting DC power to AC power can vary among projects.</a:t>
            </a:r>
          </a:p>
          <a:p>
            <a:r>
              <a:rPr lang="en-US" sz="1600" b="1" smtClean="0"/>
              <a:t>Module mismatch</a:t>
            </a:r>
            <a:r>
              <a:rPr lang="en-US" sz="1600" smtClean="0"/>
              <a:t>. Panel manufacturing tolerances yield PV modules with slightly different current-voltage characteristics. And mismatched panels that are connected together often do not operate at their respective peak efficiencies. </a:t>
            </a:r>
          </a:p>
          <a:p>
            <a:r>
              <a:rPr lang="en-US" sz="1600" b="1" smtClean="0"/>
              <a:t>Diodes and connections</a:t>
            </a:r>
            <a:r>
              <a:rPr lang="en-US" sz="1600" smtClean="0"/>
              <a:t>. Voltage drops can occur across diodes that block the reverse flow of current and from resistive losses in electrical connections. </a:t>
            </a:r>
          </a:p>
          <a:p>
            <a:r>
              <a:rPr lang="en-US" sz="1600" b="1" smtClean="0"/>
              <a:t>Modeling accuracy</a:t>
            </a:r>
            <a:r>
              <a:rPr lang="en-US" sz="1600" smtClean="0"/>
              <a:t>. System models that predict PV system performance themselves may have some built-in errors.</a:t>
            </a:r>
            <a:endParaRPr lang="en-JM" sz="1600" smtClean="0"/>
          </a:p>
          <a:p>
            <a:endParaRPr lang="en-JM" sz="1600" smtClean="0"/>
          </a:p>
        </p:txBody>
      </p:sp>
      <p:sp>
        <p:nvSpPr>
          <p:cNvPr id="114692" name="Date Placeholder 3"/>
          <p:cNvSpPr>
            <a:spLocks noGrp="1"/>
          </p:cNvSpPr>
          <p:nvPr>
            <p:ph type="dt" sz="quarter" idx="10"/>
          </p:nvPr>
        </p:nvSpPr>
        <p:spPr>
          <a:noFill/>
        </p:spPr>
        <p:txBody>
          <a:bodyPr/>
          <a:lstStyle/>
          <a:p>
            <a:fld id="{83301C14-6924-4AE9-9BE4-5A9DBD10220E}" type="datetime3">
              <a:rPr lang="en-US" smtClean="0"/>
              <a:pPr/>
              <a:t>9 May 2013</a:t>
            </a:fld>
            <a:endParaRPr lang="en-US" smtClean="0"/>
          </a:p>
        </p:txBody>
      </p:sp>
      <p:sp>
        <p:nvSpPr>
          <p:cNvPr id="114693" name="Footer Placeholder 4"/>
          <p:cNvSpPr>
            <a:spLocks noGrp="1"/>
          </p:cNvSpPr>
          <p:nvPr>
            <p:ph type="ftr" sz="quarter" idx="11"/>
          </p:nvPr>
        </p:nvSpPr>
        <p:spPr>
          <a:noFill/>
        </p:spPr>
        <p:txBody>
          <a:bodyPr/>
          <a:lstStyle/>
          <a:p>
            <a:r>
              <a:rPr lang="en-US" smtClean="0"/>
              <a:t>www.edbodmer.com</a:t>
            </a:r>
          </a:p>
        </p:txBody>
      </p:sp>
      <p:sp>
        <p:nvSpPr>
          <p:cNvPr id="114694" name="Slide Number Placeholder 5"/>
          <p:cNvSpPr>
            <a:spLocks noGrp="1"/>
          </p:cNvSpPr>
          <p:nvPr>
            <p:ph type="sldNum" sz="quarter" idx="12"/>
          </p:nvPr>
        </p:nvSpPr>
        <p:spPr>
          <a:noFill/>
        </p:spPr>
        <p:txBody>
          <a:bodyPr/>
          <a:lstStyle/>
          <a:p>
            <a:fld id="{0B49A5A7-CF3E-475F-AF0F-93E97155A44D}" type="slidenum">
              <a:rPr lang="en-US" smtClean="0"/>
              <a:pPr/>
              <a:t>137</a:t>
            </a:fld>
            <a:endParaRPr lang="en-US" smtClean="0"/>
          </a:p>
        </p:txBody>
      </p:sp>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Title 1"/>
          <p:cNvSpPr>
            <a:spLocks noGrp="1"/>
          </p:cNvSpPr>
          <p:nvPr>
            <p:ph type="title"/>
          </p:nvPr>
        </p:nvSpPr>
        <p:spPr/>
        <p:txBody>
          <a:bodyPr/>
          <a:lstStyle/>
          <a:p>
            <a:pPr eaLnBrk="1" hangingPunct="1"/>
            <a:r>
              <a:rPr lang="en-US" smtClean="0"/>
              <a:t>Solar PV Capacity Factor</a:t>
            </a:r>
          </a:p>
        </p:txBody>
      </p:sp>
      <p:pic>
        <p:nvPicPr>
          <p:cNvPr id="115715" name="Picture 2"/>
          <p:cNvPicPr>
            <a:picLocks noGrp="1" noChangeAspect="1" noChangeArrowheads="1"/>
          </p:cNvPicPr>
          <p:nvPr>
            <p:ph idx="1"/>
          </p:nvPr>
        </p:nvPicPr>
        <p:blipFill>
          <a:blip r:embed="rId2" cstate="print"/>
          <a:srcRect/>
          <a:stretch>
            <a:fillRect/>
          </a:stretch>
        </p:blipFill>
        <p:spPr>
          <a:xfrm>
            <a:off x="457200" y="1698625"/>
            <a:ext cx="8229600" cy="4329113"/>
          </a:xfrm>
        </p:spPr>
      </p:pic>
      <p:sp>
        <p:nvSpPr>
          <p:cNvPr id="115716" name="Date Placeholder 1"/>
          <p:cNvSpPr>
            <a:spLocks noGrp="1"/>
          </p:cNvSpPr>
          <p:nvPr>
            <p:ph type="dt" sz="quarter" idx="10"/>
          </p:nvPr>
        </p:nvSpPr>
        <p:spPr>
          <a:noFill/>
        </p:spPr>
        <p:txBody>
          <a:bodyPr/>
          <a:lstStyle/>
          <a:p>
            <a:fld id="{B8367C63-4D6A-434B-876E-25640E5D037F}" type="datetime3">
              <a:rPr lang="en-US" smtClean="0"/>
              <a:pPr/>
              <a:t>9 May 2013</a:t>
            </a:fld>
            <a:endParaRPr lang="en-US" smtClean="0"/>
          </a:p>
        </p:txBody>
      </p:sp>
      <p:sp>
        <p:nvSpPr>
          <p:cNvPr id="115717" name="Footer Placeholder 2"/>
          <p:cNvSpPr>
            <a:spLocks noGrp="1"/>
          </p:cNvSpPr>
          <p:nvPr>
            <p:ph type="ftr" sz="quarter" idx="11"/>
          </p:nvPr>
        </p:nvSpPr>
        <p:spPr>
          <a:noFill/>
        </p:spPr>
        <p:txBody>
          <a:bodyPr/>
          <a:lstStyle/>
          <a:p>
            <a:r>
              <a:rPr lang="en-US" smtClean="0"/>
              <a:t>www.edbodmer.com</a:t>
            </a:r>
          </a:p>
        </p:txBody>
      </p:sp>
      <p:sp>
        <p:nvSpPr>
          <p:cNvPr id="115718" name="Slide Number Placeholder 3"/>
          <p:cNvSpPr>
            <a:spLocks noGrp="1"/>
          </p:cNvSpPr>
          <p:nvPr>
            <p:ph type="sldNum" sz="quarter" idx="12"/>
          </p:nvPr>
        </p:nvSpPr>
        <p:spPr>
          <a:noFill/>
        </p:spPr>
        <p:txBody>
          <a:bodyPr/>
          <a:lstStyle/>
          <a:p>
            <a:fld id="{3FA27A1D-E26C-459B-9FFB-5B79EF267EAB}" type="slidenum">
              <a:rPr lang="en-US" smtClean="0"/>
              <a:pPr/>
              <a:t>138</a:t>
            </a:fld>
            <a:endParaRPr lang="en-US" smtClean="0"/>
          </a:p>
        </p:txBody>
      </p:sp>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p:txBody>
          <a:bodyPr/>
          <a:lstStyle/>
          <a:p>
            <a:pPr eaLnBrk="1" hangingPunct="1"/>
            <a:r>
              <a:rPr lang="en-US" smtClean="0"/>
              <a:t>Differences in Output Due to Factors Other Than Solar Radiation</a:t>
            </a:r>
          </a:p>
        </p:txBody>
      </p:sp>
      <p:pic>
        <p:nvPicPr>
          <p:cNvPr id="116739" name="Picture 4"/>
          <p:cNvPicPr>
            <a:picLocks noGrp="1" noChangeAspect="1" noChangeArrowheads="1"/>
          </p:cNvPicPr>
          <p:nvPr>
            <p:ph type="body" idx="1"/>
          </p:nvPr>
        </p:nvPicPr>
        <p:blipFill>
          <a:blip r:embed="rId2" cstate="print"/>
          <a:srcRect/>
          <a:stretch>
            <a:fillRect/>
          </a:stretch>
        </p:blipFill>
        <p:spPr>
          <a:xfrm>
            <a:off x="1295400" y="1938338"/>
            <a:ext cx="6248400" cy="4046537"/>
          </a:xfrm>
        </p:spPr>
      </p:pic>
      <p:sp>
        <p:nvSpPr>
          <p:cNvPr id="116740" name="Date Placeholder 1"/>
          <p:cNvSpPr>
            <a:spLocks noGrp="1"/>
          </p:cNvSpPr>
          <p:nvPr>
            <p:ph type="dt" sz="quarter" idx="10"/>
          </p:nvPr>
        </p:nvSpPr>
        <p:spPr>
          <a:noFill/>
        </p:spPr>
        <p:txBody>
          <a:bodyPr/>
          <a:lstStyle/>
          <a:p>
            <a:fld id="{0B1B90BB-06CD-4270-B563-63D2BB908F44}" type="datetime3">
              <a:rPr lang="en-US" smtClean="0"/>
              <a:pPr/>
              <a:t>9 May 2013</a:t>
            </a:fld>
            <a:endParaRPr lang="en-US" smtClean="0"/>
          </a:p>
        </p:txBody>
      </p:sp>
      <p:sp>
        <p:nvSpPr>
          <p:cNvPr id="116741" name="Footer Placeholder 2"/>
          <p:cNvSpPr>
            <a:spLocks noGrp="1"/>
          </p:cNvSpPr>
          <p:nvPr>
            <p:ph type="ftr" sz="quarter" idx="11"/>
          </p:nvPr>
        </p:nvSpPr>
        <p:spPr>
          <a:noFill/>
        </p:spPr>
        <p:txBody>
          <a:bodyPr/>
          <a:lstStyle/>
          <a:p>
            <a:r>
              <a:rPr lang="en-US" smtClean="0"/>
              <a:t>www.edbodmer.com</a:t>
            </a:r>
          </a:p>
        </p:txBody>
      </p:sp>
      <p:sp>
        <p:nvSpPr>
          <p:cNvPr id="116742" name="Slide Number Placeholder 3"/>
          <p:cNvSpPr>
            <a:spLocks noGrp="1"/>
          </p:cNvSpPr>
          <p:nvPr>
            <p:ph type="sldNum" sz="quarter" idx="12"/>
          </p:nvPr>
        </p:nvSpPr>
        <p:spPr>
          <a:noFill/>
        </p:spPr>
        <p:txBody>
          <a:bodyPr/>
          <a:lstStyle/>
          <a:p>
            <a:fld id="{2E98FD7B-3509-4EAC-B4D8-AE505996FA04}" type="slidenum">
              <a:rPr lang="en-US" smtClean="0"/>
              <a:pPr/>
              <a:t>139</a:t>
            </a:fld>
            <a:endParaRPr lang="en-US"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4"/>
          <p:cNvSpPr>
            <a:spLocks noGrp="1"/>
          </p:cNvSpPr>
          <p:nvPr>
            <p:ph type="title"/>
          </p:nvPr>
        </p:nvSpPr>
        <p:spPr/>
        <p:txBody>
          <a:bodyPr/>
          <a:lstStyle/>
          <a:p>
            <a:r>
              <a:rPr lang="en-US" smtClean="0"/>
              <a:t>Average Installed Cost About  US$ 2,000/kW</a:t>
            </a:r>
          </a:p>
        </p:txBody>
      </p:sp>
      <p:sp>
        <p:nvSpPr>
          <p:cNvPr id="18435" name="Date Placeholder 1"/>
          <p:cNvSpPr>
            <a:spLocks noGrp="1"/>
          </p:cNvSpPr>
          <p:nvPr>
            <p:ph type="dt" sz="quarter" idx="10"/>
          </p:nvPr>
        </p:nvSpPr>
        <p:spPr>
          <a:noFill/>
        </p:spPr>
        <p:txBody>
          <a:bodyPr/>
          <a:lstStyle/>
          <a:p>
            <a:fld id="{FCB000A6-E1E2-4F03-BCB9-F6D0C1C35A5C}" type="datetime3">
              <a:rPr lang="en-US" smtClean="0"/>
              <a:pPr/>
              <a:t>9 May 2013</a:t>
            </a:fld>
            <a:endParaRPr lang="en-US" smtClean="0"/>
          </a:p>
        </p:txBody>
      </p:sp>
      <p:sp>
        <p:nvSpPr>
          <p:cNvPr id="18436" name="Footer Placeholder 2"/>
          <p:cNvSpPr>
            <a:spLocks noGrp="1"/>
          </p:cNvSpPr>
          <p:nvPr>
            <p:ph type="ftr" sz="quarter" idx="11"/>
          </p:nvPr>
        </p:nvSpPr>
        <p:spPr>
          <a:noFill/>
        </p:spPr>
        <p:txBody>
          <a:bodyPr/>
          <a:lstStyle/>
          <a:p>
            <a:r>
              <a:rPr lang="en-US" smtClean="0"/>
              <a:t>www.edbodmer.com</a:t>
            </a:r>
          </a:p>
        </p:txBody>
      </p:sp>
      <p:sp>
        <p:nvSpPr>
          <p:cNvPr id="18437" name="Slide Number Placeholder 3"/>
          <p:cNvSpPr>
            <a:spLocks noGrp="1"/>
          </p:cNvSpPr>
          <p:nvPr>
            <p:ph type="sldNum" sz="quarter" idx="12"/>
          </p:nvPr>
        </p:nvSpPr>
        <p:spPr>
          <a:noFill/>
        </p:spPr>
        <p:txBody>
          <a:bodyPr/>
          <a:lstStyle/>
          <a:p>
            <a:fld id="{33267C01-6E06-4420-A2FB-E2D8150537EB}" type="slidenum">
              <a:rPr lang="en-US" smtClean="0"/>
              <a:pPr/>
              <a:t>14</a:t>
            </a:fld>
            <a:endParaRPr lang="en-US" smtClean="0"/>
          </a:p>
        </p:txBody>
      </p:sp>
      <p:pic>
        <p:nvPicPr>
          <p:cNvPr id="18438" name="Picture 2"/>
          <p:cNvPicPr>
            <a:picLocks noGrp="1" noChangeAspect="1" noChangeArrowheads="1"/>
          </p:cNvPicPr>
          <p:nvPr>
            <p:ph idx="1"/>
          </p:nvPr>
        </p:nvPicPr>
        <p:blipFill>
          <a:blip r:embed="rId2" cstate="print"/>
          <a:srcRect/>
          <a:stretch>
            <a:fillRect/>
          </a:stretch>
        </p:blipFill>
        <p:spPr>
          <a:xfrm>
            <a:off x="1143000" y="1143000"/>
            <a:ext cx="6858000" cy="4983163"/>
          </a:xfrm>
        </p:spPr>
      </p:pic>
      <p:sp>
        <p:nvSpPr>
          <p:cNvPr id="7" name="TextBox 6"/>
          <p:cNvSpPr txBox="1"/>
          <p:nvPr/>
        </p:nvSpPr>
        <p:spPr>
          <a:xfrm>
            <a:off x="1981200" y="1828801"/>
            <a:ext cx="2895600" cy="923330"/>
          </a:xfrm>
          <a:prstGeom prst="rect">
            <a:avLst/>
          </a:prstGeom>
          <a:solidFill>
            <a:srgbClr val="FFFF00"/>
          </a:solidFill>
        </p:spPr>
        <p:txBody>
          <a:bodyPr wrap="square" rtlCol="0">
            <a:spAutoFit/>
          </a:bodyPr>
          <a:lstStyle/>
          <a:p>
            <a:r>
              <a:rPr lang="en-US" dirty="0" smtClean="0"/>
              <a:t>Recent Estimates are more in the range of 1,300 Euro or 1,700 USD</a:t>
            </a:r>
            <a:endParaRPr lang="en-US" dirty="0"/>
          </a:p>
        </p:txBody>
      </p:sp>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p:txBody>
          <a:bodyPr/>
          <a:lstStyle/>
          <a:p>
            <a:pPr eaLnBrk="1" hangingPunct="1"/>
            <a:r>
              <a:rPr lang="en-US" dirty="0" smtClean="0"/>
              <a:t>Old Case -- Operation and Costs of PV</a:t>
            </a:r>
          </a:p>
        </p:txBody>
      </p:sp>
      <p:pic>
        <p:nvPicPr>
          <p:cNvPr id="117763" name="Picture 4"/>
          <p:cNvPicPr>
            <a:picLocks noGrp="1" noChangeAspect="1" noChangeArrowheads="1"/>
          </p:cNvPicPr>
          <p:nvPr>
            <p:ph type="body" idx="1"/>
          </p:nvPr>
        </p:nvPicPr>
        <p:blipFill>
          <a:blip r:embed="rId2" cstate="print"/>
          <a:srcRect/>
          <a:stretch>
            <a:fillRect/>
          </a:stretch>
        </p:blipFill>
        <p:spPr>
          <a:xfrm>
            <a:off x="304800" y="1412875"/>
            <a:ext cx="4419600" cy="2617788"/>
          </a:xfrm>
        </p:spPr>
      </p:pic>
      <p:pic>
        <p:nvPicPr>
          <p:cNvPr id="117764" name="Picture 5"/>
          <p:cNvPicPr>
            <a:picLocks noChangeAspect="1" noChangeArrowheads="1"/>
          </p:cNvPicPr>
          <p:nvPr/>
        </p:nvPicPr>
        <p:blipFill>
          <a:blip r:embed="rId3" cstate="print"/>
          <a:srcRect/>
          <a:stretch>
            <a:fillRect/>
          </a:stretch>
        </p:blipFill>
        <p:spPr bwMode="auto">
          <a:xfrm>
            <a:off x="4876800" y="1447800"/>
            <a:ext cx="3810000" cy="2582863"/>
          </a:xfrm>
          <a:prstGeom prst="rect">
            <a:avLst/>
          </a:prstGeom>
          <a:noFill/>
          <a:ln w="9525">
            <a:noFill/>
            <a:miter lim="800000"/>
            <a:headEnd/>
            <a:tailEnd/>
          </a:ln>
        </p:spPr>
      </p:pic>
      <p:pic>
        <p:nvPicPr>
          <p:cNvPr id="117765" name="Picture 6"/>
          <p:cNvPicPr>
            <a:picLocks noChangeAspect="1" noChangeArrowheads="1"/>
          </p:cNvPicPr>
          <p:nvPr/>
        </p:nvPicPr>
        <p:blipFill>
          <a:blip r:embed="rId4" cstate="print"/>
          <a:srcRect/>
          <a:stretch>
            <a:fillRect/>
          </a:stretch>
        </p:blipFill>
        <p:spPr bwMode="auto">
          <a:xfrm>
            <a:off x="4343400" y="4384675"/>
            <a:ext cx="4229100" cy="1724025"/>
          </a:xfrm>
          <a:prstGeom prst="rect">
            <a:avLst/>
          </a:prstGeom>
          <a:noFill/>
          <a:ln w="9525">
            <a:noFill/>
            <a:miter lim="800000"/>
            <a:headEnd/>
            <a:tailEnd/>
          </a:ln>
        </p:spPr>
      </p:pic>
      <p:sp>
        <p:nvSpPr>
          <p:cNvPr id="117766" name="Text Box 7"/>
          <p:cNvSpPr txBox="1">
            <a:spLocks noChangeArrowheads="1"/>
          </p:cNvSpPr>
          <p:nvPr/>
        </p:nvSpPr>
        <p:spPr bwMode="auto">
          <a:xfrm>
            <a:off x="838200" y="4419600"/>
            <a:ext cx="2362200" cy="1384300"/>
          </a:xfrm>
          <a:prstGeom prst="rect">
            <a:avLst/>
          </a:prstGeom>
          <a:solidFill>
            <a:srgbClr val="FFFF00"/>
          </a:solidFill>
          <a:ln w="9525">
            <a:noFill/>
            <a:miter lim="800000"/>
            <a:headEnd/>
            <a:tailEnd/>
          </a:ln>
        </p:spPr>
        <p:txBody>
          <a:bodyPr>
            <a:spAutoFit/>
          </a:bodyPr>
          <a:lstStyle/>
          <a:p>
            <a:pPr>
              <a:spcBef>
                <a:spcPct val="50000"/>
              </a:spcBef>
            </a:pPr>
            <a:r>
              <a:rPr lang="en-US" sz="1200"/>
              <a:t>Note Calculation of Generation from Panels, Efficiency and Area</a:t>
            </a:r>
          </a:p>
          <a:p>
            <a:pPr>
              <a:spcBef>
                <a:spcPct val="50000"/>
              </a:spcBef>
            </a:pPr>
            <a:endParaRPr lang="en-US" sz="1200"/>
          </a:p>
          <a:p>
            <a:pPr>
              <a:spcBef>
                <a:spcPct val="50000"/>
              </a:spcBef>
            </a:pPr>
            <a:r>
              <a:rPr lang="en-US" sz="1200"/>
              <a:t>Inverter with 10 Year life (10% of cost) must be replaced</a:t>
            </a:r>
          </a:p>
        </p:txBody>
      </p:sp>
      <p:sp>
        <p:nvSpPr>
          <p:cNvPr id="117767" name="Date Placeholder 1"/>
          <p:cNvSpPr>
            <a:spLocks noGrp="1"/>
          </p:cNvSpPr>
          <p:nvPr>
            <p:ph type="dt" sz="quarter" idx="10"/>
          </p:nvPr>
        </p:nvSpPr>
        <p:spPr>
          <a:noFill/>
        </p:spPr>
        <p:txBody>
          <a:bodyPr/>
          <a:lstStyle/>
          <a:p>
            <a:fld id="{53D9FC94-D129-4022-949A-84073B9D8490}" type="datetime3">
              <a:rPr lang="en-US" smtClean="0"/>
              <a:pPr/>
              <a:t>9 May 2013</a:t>
            </a:fld>
            <a:endParaRPr lang="en-US" smtClean="0"/>
          </a:p>
        </p:txBody>
      </p:sp>
      <p:sp>
        <p:nvSpPr>
          <p:cNvPr id="117768" name="Footer Placeholder 2"/>
          <p:cNvSpPr>
            <a:spLocks noGrp="1"/>
          </p:cNvSpPr>
          <p:nvPr>
            <p:ph type="ftr" sz="quarter" idx="11"/>
          </p:nvPr>
        </p:nvSpPr>
        <p:spPr>
          <a:noFill/>
        </p:spPr>
        <p:txBody>
          <a:bodyPr/>
          <a:lstStyle/>
          <a:p>
            <a:r>
              <a:rPr lang="en-US" smtClean="0"/>
              <a:t>www.edbodmer.com</a:t>
            </a:r>
          </a:p>
        </p:txBody>
      </p:sp>
      <p:sp>
        <p:nvSpPr>
          <p:cNvPr id="117769" name="Slide Number Placeholder 3"/>
          <p:cNvSpPr>
            <a:spLocks noGrp="1"/>
          </p:cNvSpPr>
          <p:nvPr>
            <p:ph type="sldNum" sz="quarter" idx="12"/>
          </p:nvPr>
        </p:nvSpPr>
        <p:spPr>
          <a:noFill/>
        </p:spPr>
        <p:txBody>
          <a:bodyPr/>
          <a:lstStyle/>
          <a:p>
            <a:fld id="{F295AE22-DBDB-4B49-95EE-6F54DFEF451B}" type="slidenum">
              <a:rPr lang="en-US" smtClean="0"/>
              <a:pPr/>
              <a:t>140</a:t>
            </a:fld>
            <a:endParaRPr lang="en-US" smtClean="0"/>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Energy Production</a:t>
            </a:r>
            <a:endParaRPr lang="en-US" dirty="0"/>
          </a:p>
        </p:txBody>
      </p:sp>
      <p:sp>
        <p:nvSpPr>
          <p:cNvPr id="3" name="Content Placeholder 2"/>
          <p:cNvSpPr>
            <a:spLocks noGrp="1"/>
          </p:cNvSpPr>
          <p:nvPr>
            <p:ph idx="1"/>
          </p:nvPr>
        </p:nvSpPr>
        <p:spPr/>
        <p:txBody>
          <a:bodyPr/>
          <a:lstStyle/>
          <a:p>
            <a:r>
              <a:rPr lang="en-US" dirty="0" smtClean="0"/>
              <a:t>Can compute the solar energy in kW/meter squared per year.</a:t>
            </a:r>
          </a:p>
          <a:p>
            <a:r>
              <a:rPr lang="en-US" dirty="0" smtClean="0"/>
              <a:t>Using the efficiency of the cell and the size of the cell, can compute the production of the cell.</a:t>
            </a:r>
          </a:p>
          <a:p>
            <a:r>
              <a:rPr lang="en-US" dirty="0" smtClean="0"/>
              <a:t>This can be converted to the number of full hours.</a:t>
            </a:r>
          </a:p>
          <a:p>
            <a:r>
              <a:rPr lang="en-US" dirty="0" smtClean="0"/>
              <a:t>Capacity factor is the total hours divided by 8760.</a:t>
            </a:r>
          </a:p>
          <a:p>
            <a:r>
              <a:rPr lang="en-US" dirty="0" smtClean="0"/>
              <a:t>The capacity factor is adjusted for:</a:t>
            </a:r>
          </a:p>
          <a:p>
            <a:pPr lvl="1"/>
            <a:r>
              <a:rPr lang="en-US" dirty="0" smtClean="0"/>
              <a:t>Availability (e.g. 98%)</a:t>
            </a:r>
          </a:p>
          <a:p>
            <a:pPr lvl="1"/>
            <a:r>
              <a:rPr lang="en-US" dirty="0" smtClean="0"/>
              <a:t>Degradation of the solar cells</a:t>
            </a:r>
          </a:p>
          <a:p>
            <a:pPr lvl="1"/>
            <a:r>
              <a:rPr lang="en-US" dirty="0" smtClean="0"/>
              <a:t>Degradation of the inverter</a:t>
            </a:r>
          </a:p>
          <a:p>
            <a:pPr lvl="1"/>
            <a:endParaRPr lang="en-US" dirty="0"/>
          </a:p>
        </p:txBody>
      </p:sp>
      <p:sp>
        <p:nvSpPr>
          <p:cNvPr id="4" name="Date Placeholder 3"/>
          <p:cNvSpPr>
            <a:spLocks noGrp="1"/>
          </p:cNvSpPr>
          <p:nvPr>
            <p:ph type="dt" sz="half" idx="10"/>
          </p:nvPr>
        </p:nvSpPr>
        <p:spPr/>
        <p:txBody>
          <a:bodyPr/>
          <a:lstStyle/>
          <a:p>
            <a:pPr>
              <a:defRPr/>
            </a:pPr>
            <a:fld id="{B9EB000F-D9DC-4D00-BE0F-6A7F77830742}" type="datetime3">
              <a:rPr lang="en-US" smtClean="0"/>
              <a:pPr>
                <a:defRPr/>
              </a:pPr>
              <a:t>9 May 2013</a:t>
            </a:fld>
            <a:endParaRPr lang="en-US" dirty="0"/>
          </a:p>
        </p:txBody>
      </p:sp>
      <p:sp>
        <p:nvSpPr>
          <p:cNvPr id="5" name="Footer Placeholder 4"/>
          <p:cNvSpPr>
            <a:spLocks noGrp="1"/>
          </p:cNvSpPr>
          <p:nvPr>
            <p:ph type="ftr" sz="quarter" idx="11"/>
          </p:nvPr>
        </p:nvSpPr>
        <p:spPr/>
        <p:txBody>
          <a:bodyPr/>
          <a:lstStyle/>
          <a:p>
            <a:pPr>
              <a:defRPr/>
            </a:pPr>
            <a:r>
              <a:rPr lang="en-US" smtClean="0"/>
              <a:t>www.edbodmer.com</a:t>
            </a:r>
            <a:endParaRPr lang="en-US"/>
          </a:p>
        </p:txBody>
      </p:sp>
      <p:sp>
        <p:nvSpPr>
          <p:cNvPr id="6" name="Slide Number Placeholder 5"/>
          <p:cNvSpPr>
            <a:spLocks noGrp="1"/>
          </p:cNvSpPr>
          <p:nvPr>
            <p:ph type="sldNum" sz="quarter" idx="12"/>
          </p:nvPr>
        </p:nvSpPr>
        <p:spPr/>
        <p:txBody>
          <a:bodyPr/>
          <a:lstStyle/>
          <a:p>
            <a:pPr>
              <a:defRPr/>
            </a:pPr>
            <a:fld id="{B4F39711-CCF2-4A75-9DDA-0CAA1CF15CE8}" type="slidenum">
              <a:rPr lang="en-US" smtClean="0"/>
              <a:pPr>
                <a:defRPr/>
              </a:pPr>
              <a:t>141</a:t>
            </a:fld>
            <a:endParaRPr lang="en-US"/>
          </a:p>
        </p:txBody>
      </p:sp>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Operation and Maintenance Costs</a:t>
            </a:r>
            <a:endParaRPr lang="en-US" dirty="0"/>
          </a:p>
        </p:txBody>
      </p:sp>
      <p:sp>
        <p:nvSpPr>
          <p:cNvPr id="3" name="Content Placeholder 2"/>
          <p:cNvSpPr>
            <a:spLocks noGrp="1"/>
          </p:cNvSpPr>
          <p:nvPr>
            <p:ph idx="1"/>
          </p:nvPr>
        </p:nvSpPr>
        <p:spPr/>
        <p:txBody>
          <a:bodyPr/>
          <a:lstStyle/>
          <a:p>
            <a:r>
              <a:rPr lang="en-US" dirty="0" smtClean="0"/>
              <a:t>Costs include:</a:t>
            </a:r>
          </a:p>
          <a:p>
            <a:pPr lvl="1"/>
            <a:r>
              <a:rPr lang="en-US" dirty="0" smtClean="0"/>
              <a:t>Insurance Cost</a:t>
            </a:r>
          </a:p>
          <a:p>
            <a:pPr lvl="1"/>
            <a:r>
              <a:rPr lang="en-US" dirty="0" smtClean="0"/>
              <a:t>Security Cost</a:t>
            </a:r>
          </a:p>
          <a:p>
            <a:pPr lvl="1"/>
            <a:r>
              <a:rPr lang="en-US" dirty="0" smtClean="0"/>
              <a:t>Land Cost</a:t>
            </a:r>
          </a:p>
          <a:p>
            <a:pPr lvl="1"/>
            <a:r>
              <a:rPr lang="en-US" dirty="0" smtClean="0"/>
              <a:t>Cost of Wiping the Panels</a:t>
            </a:r>
          </a:p>
          <a:p>
            <a:pPr lvl="1"/>
            <a:r>
              <a:rPr lang="en-US" dirty="0" smtClean="0"/>
              <a:t>O&amp;M Contract</a:t>
            </a:r>
            <a:endParaRPr lang="en-US" dirty="0"/>
          </a:p>
        </p:txBody>
      </p:sp>
      <p:sp>
        <p:nvSpPr>
          <p:cNvPr id="4" name="Date Placeholder 3"/>
          <p:cNvSpPr>
            <a:spLocks noGrp="1"/>
          </p:cNvSpPr>
          <p:nvPr>
            <p:ph type="dt" sz="half" idx="10"/>
          </p:nvPr>
        </p:nvSpPr>
        <p:spPr/>
        <p:txBody>
          <a:bodyPr/>
          <a:lstStyle/>
          <a:p>
            <a:pPr>
              <a:defRPr/>
            </a:pPr>
            <a:fld id="{B9EB000F-D9DC-4D00-BE0F-6A7F77830742}" type="datetime3">
              <a:rPr lang="en-US" smtClean="0"/>
              <a:pPr>
                <a:defRPr/>
              </a:pPr>
              <a:t>9 May 2013</a:t>
            </a:fld>
            <a:endParaRPr lang="en-US" dirty="0"/>
          </a:p>
        </p:txBody>
      </p:sp>
      <p:sp>
        <p:nvSpPr>
          <p:cNvPr id="5" name="Footer Placeholder 4"/>
          <p:cNvSpPr>
            <a:spLocks noGrp="1"/>
          </p:cNvSpPr>
          <p:nvPr>
            <p:ph type="ftr" sz="quarter" idx="11"/>
          </p:nvPr>
        </p:nvSpPr>
        <p:spPr/>
        <p:txBody>
          <a:bodyPr/>
          <a:lstStyle/>
          <a:p>
            <a:pPr>
              <a:defRPr/>
            </a:pPr>
            <a:r>
              <a:rPr lang="en-US" smtClean="0"/>
              <a:t>www.edbodmer.com</a:t>
            </a:r>
            <a:endParaRPr lang="en-US"/>
          </a:p>
        </p:txBody>
      </p:sp>
      <p:sp>
        <p:nvSpPr>
          <p:cNvPr id="6" name="Slide Number Placeholder 5"/>
          <p:cNvSpPr>
            <a:spLocks noGrp="1"/>
          </p:cNvSpPr>
          <p:nvPr>
            <p:ph type="sldNum" sz="quarter" idx="12"/>
          </p:nvPr>
        </p:nvSpPr>
        <p:spPr/>
        <p:txBody>
          <a:bodyPr/>
          <a:lstStyle/>
          <a:p>
            <a:pPr>
              <a:defRPr/>
            </a:pPr>
            <a:fld id="{B4F39711-CCF2-4A75-9DDA-0CAA1CF15CE8}" type="slidenum">
              <a:rPr lang="en-US" smtClean="0"/>
              <a:pPr>
                <a:defRPr/>
              </a:pPr>
              <a:t>142</a:t>
            </a:fld>
            <a:endParaRPr lang="en-US"/>
          </a:p>
        </p:txBody>
      </p:sp>
      <p:pic>
        <p:nvPicPr>
          <p:cNvPr id="7" name="Picture 6"/>
          <p:cNvPicPr>
            <a:picLocks noChangeAspect="1" noChangeArrowheads="1"/>
          </p:cNvPicPr>
          <p:nvPr/>
        </p:nvPicPr>
        <p:blipFill>
          <a:blip r:embed="rId2" cstate="print"/>
          <a:srcRect/>
          <a:stretch>
            <a:fillRect/>
          </a:stretch>
        </p:blipFill>
        <p:spPr bwMode="auto">
          <a:xfrm>
            <a:off x="4343400" y="4384675"/>
            <a:ext cx="4229100" cy="1724025"/>
          </a:xfrm>
          <a:prstGeom prst="rect">
            <a:avLst/>
          </a:prstGeom>
          <a:noFill/>
          <a:ln w="9525">
            <a:noFill/>
            <a:miter lim="800000"/>
            <a:headEnd/>
            <a:tailEnd/>
          </a:ln>
        </p:spPr>
      </p:pic>
      <p:pic>
        <p:nvPicPr>
          <p:cNvPr id="205827" name="Picture 3"/>
          <p:cNvPicPr>
            <a:picLocks noChangeAspect="1" noChangeArrowheads="1"/>
          </p:cNvPicPr>
          <p:nvPr/>
        </p:nvPicPr>
        <p:blipFill>
          <a:blip r:embed="rId3" cstate="print"/>
          <a:srcRect/>
          <a:stretch>
            <a:fillRect/>
          </a:stretch>
        </p:blipFill>
        <p:spPr bwMode="auto">
          <a:xfrm>
            <a:off x="228600" y="4724400"/>
            <a:ext cx="3838575" cy="990600"/>
          </a:xfrm>
          <a:prstGeom prst="rect">
            <a:avLst/>
          </a:prstGeom>
          <a:noFill/>
          <a:ln w="9525">
            <a:noFill/>
            <a:miter lim="800000"/>
            <a:headEnd/>
            <a:tailEnd/>
          </a:ln>
          <a:effectLst/>
        </p:spPr>
      </p:pic>
      <p:sp>
        <p:nvSpPr>
          <p:cNvPr id="10" name="TextBox 9"/>
          <p:cNvSpPr txBox="1"/>
          <p:nvPr/>
        </p:nvSpPr>
        <p:spPr>
          <a:xfrm>
            <a:off x="533400" y="3962400"/>
            <a:ext cx="2971800" cy="369332"/>
          </a:xfrm>
          <a:prstGeom prst="rect">
            <a:avLst/>
          </a:prstGeom>
          <a:solidFill>
            <a:srgbClr val="FFFF00"/>
          </a:solidFill>
        </p:spPr>
        <p:txBody>
          <a:bodyPr wrap="square" rtlCol="0">
            <a:spAutoFit/>
          </a:bodyPr>
          <a:lstStyle/>
          <a:p>
            <a:pPr algn="ctr"/>
            <a:r>
              <a:rPr lang="en-US" dirty="0" smtClean="0"/>
              <a:t>Roof-top Solar</a:t>
            </a:r>
            <a:endParaRPr lang="en-US" dirty="0"/>
          </a:p>
        </p:txBody>
      </p:sp>
      <p:sp>
        <p:nvSpPr>
          <p:cNvPr id="11" name="TextBox 10"/>
          <p:cNvSpPr txBox="1"/>
          <p:nvPr/>
        </p:nvSpPr>
        <p:spPr>
          <a:xfrm>
            <a:off x="5562600" y="1828800"/>
            <a:ext cx="2362200" cy="1200329"/>
          </a:xfrm>
          <a:prstGeom prst="rect">
            <a:avLst/>
          </a:prstGeom>
          <a:noFill/>
        </p:spPr>
        <p:txBody>
          <a:bodyPr wrap="square" rtlCol="0">
            <a:spAutoFit/>
          </a:bodyPr>
          <a:lstStyle/>
          <a:p>
            <a:r>
              <a:rPr lang="en-US" dirty="0" smtClean="0"/>
              <a:t>Cost estimate of developer including land: Euro 35/kW/Year</a:t>
            </a:r>
            <a:endParaRPr lang="en-US" dirty="0"/>
          </a:p>
        </p:txBody>
      </p:sp>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of Solar Inputs for O&amp;M</a:t>
            </a:r>
            <a:endParaRPr lang="en-US" dirty="0"/>
          </a:p>
        </p:txBody>
      </p:sp>
      <p:sp>
        <p:nvSpPr>
          <p:cNvPr id="4" name="Date Placeholder 3"/>
          <p:cNvSpPr>
            <a:spLocks noGrp="1"/>
          </p:cNvSpPr>
          <p:nvPr>
            <p:ph type="dt" sz="half" idx="10"/>
          </p:nvPr>
        </p:nvSpPr>
        <p:spPr/>
        <p:txBody>
          <a:bodyPr/>
          <a:lstStyle/>
          <a:p>
            <a:pPr>
              <a:defRPr/>
            </a:pPr>
            <a:fld id="{B9EB000F-D9DC-4D00-BE0F-6A7F77830742}" type="datetime3">
              <a:rPr lang="en-US" smtClean="0"/>
              <a:pPr>
                <a:defRPr/>
              </a:pPr>
              <a:t>9 May 2013</a:t>
            </a:fld>
            <a:endParaRPr lang="en-US" dirty="0"/>
          </a:p>
        </p:txBody>
      </p:sp>
      <p:sp>
        <p:nvSpPr>
          <p:cNvPr id="5" name="Footer Placeholder 4"/>
          <p:cNvSpPr>
            <a:spLocks noGrp="1"/>
          </p:cNvSpPr>
          <p:nvPr>
            <p:ph type="ftr" sz="quarter" idx="11"/>
          </p:nvPr>
        </p:nvSpPr>
        <p:spPr/>
        <p:txBody>
          <a:bodyPr/>
          <a:lstStyle/>
          <a:p>
            <a:pPr>
              <a:defRPr/>
            </a:pPr>
            <a:r>
              <a:rPr lang="en-US" smtClean="0"/>
              <a:t>www.edbodmer.com</a:t>
            </a:r>
            <a:endParaRPr lang="en-US"/>
          </a:p>
        </p:txBody>
      </p:sp>
      <p:sp>
        <p:nvSpPr>
          <p:cNvPr id="6" name="Slide Number Placeholder 5"/>
          <p:cNvSpPr>
            <a:spLocks noGrp="1"/>
          </p:cNvSpPr>
          <p:nvPr>
            <p:ph type="sldNum" sz="quarter" idx="12"/>
          </p:nvPr>
        </p:nvSpPr>
        <p:spPr/>
        <p:txBody>
          <a:bodyPr/>
          <a:lstStyle/>
          <a:p>
            <a:pPr>
              <a:defRPr/>
            </a:pPr>
            <a:fld id="{B4F39711-CCF2-4A75-9DDA-0CAA1CF15CE8}" type="slidenum">
              <a:rPr lang="en-US" smtClean="0"/>
              <a:pPr>
                <a:defRPr/>
              </a:pPr>
              <a:t>143</a:t>
            </a:fld>
            <a:endParaRPr lang="en-US"/>
          </a:p>
        </p:txBody>
      </p:sp>
      <p:pic>
        <p:nvPicPr>
          <p:cNvPr id="206850" name="Picture 2"/>
          <p:cNvPicPr>
            <a:picLocks noGrp="1" noChangeAspect="1" noChangeArrowheads="1"/>
          </p:cNvPicPr>
          <p:nvPr>
            <p:ph idx="1"/>
          </p:nvPr>
        </p:nvPicPr>
        <p:blipFill>
          <a:blip r:embed="rId2" cstate="print"/>
          <a:srcRect/>
          <a:stretch>
            <a:fillRect/>
          </a:stretch>
        </p:blipFill>
        <p:spPr bwMode="auto">
          <a:xfrm>
            <a:off x="304801" y="1219200"/>
            <a:ext cx="4114799" cy="1981200"/>
          </a:xfrm>
          <a:prstGeom prst="rect">
            <a:avLst/>
          </a:prstGeom>
          <a:noFill/>
          <a:ln w="9525">
            <a:noFill/>
            <a:miter lim="800000"/>
            <a:headEnd/>
            <a:tailEnd/>
          </a:ln>
          <a:effectLst/>
        </p:spPr>
      </p:pic>
      <p:pic>
        <p:nvPicPr>
          <p:cNvPr id="206851" name="Picture 3"/>
          <p:cNvPicPr>
            <a:picLocks noChangeAspect="1" noChangeArrowheads="1"/>
          </p:cNvPicPr>
          <p:nvPr/>
        </p:nvPicPr>
        <p:blipFill>
          <a:blip r:embed="rId3" cstate="print"/>
          <a:srcRect/>
          <a:stretch>
            <a:fillRect/>
          </a:stretch>
        </p:blipFill>
        <p:spPr bwMode="auto">
          <a:xfrm>
            <a:off x="3200400" y="3505200"/>
            <a:ext cx="5476875" cy="2771775"/>
          </a:xfrm>
          <a:prstGeom prst="rect">
            <a:avLst/>
          </a:prstGeom>
          <a:noFill/>
          <a:ln w="9525">
            <a:noFill/>
            <a:miter lim="800000"/>
            <a:headEnd/>
            <a:tailEnd/>
          </a:ln>
          <a:effectLst/>
        </p:spPr>
      </p:pic>
      <p:sp>
        <p:nvSpPr>
          <p:cNvPr id="9" name="TextBox 8"/>
          <p:cNvSpPr txBox="1"/>
          <p:nvPr/>
        </p:nvSpPr>
        <p:spPr>
          <a:xfrm>
            <a:off x="381000" y="4343400"/>
            <a:ext cx="2667000" cy="461665"/>
          </a:xfrm>
          <a:prstGeom prst="rect">
            <a:avLst/>
          </a:prstGeom>
          <a:solidFill>
            <a:srgbClr val="FFFF00"/>
          </a:solidFill>
        </p:spPr>
        <p:txBody>
          <a:bodyPr wrap="square" rtlCol="0">
            <a:spAutoFit/>
          </a:bodyPr>
          <a:lstStyle/>
          <a:p>
            <a:r>
              <a:rPr lang="en-US" sz="1200" dirty="0" smtClean="0"/>
              <a:t>65,043/1700  = $38/kW/yr</a:t>
            </a:r>
          </a:p>
          <a:p>
            <a:r>
              <a:rPr lang="en-US" sz="1200" dirty="0" smtClean="0"/>
              <a:t>65,043/2054 = $31/MWH </a:t>
            </a:r>
            <a:endParaRPr lang="en-US" sz="1200" dirty="0"/>
          </a:p>
        </p:txBody>
      </p:sp>
      <p:pic>
        <p:nvPicPr>
          <p:cNvPr id="206852" name="Picture 4"/>
          <p:cNvPicPr>
            <a:picLocks noChangeAspect="1" noChangeArrowheads="1"/>
          </p:cNvPicPr>
          <p:nvPr/>
        </p:nvPicPr>
        <p:blipFill>
          <a:blip r:embed="rId4" cstate="print"/>
          <a:srcRect/>
          <a:stretch>
            <a:fillRect/>
          </a:stretch>
        </p:blipFill>
        <p:spPr bwMode="auto">
          <a:xfrm>
            <a:off x="4572000" y="1447800"/>
            <a:ext cx="4394314" cy="194151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p:txBody>
          <a:bodyPr/>
          <a:lstStyle/>
          <a:p>
            <a:pPr eaLnBrk="1" hangingPunct="1"/>
            <a:r>
              <a:rPr lang="en-US" smtClean="0"/>
              <a:t>Financing of PV and Feed-In Tariff</a:t>
            </a:r>
          </a:p>
        </p:txBody>
      </p:sp>
      <p:pic>
        <p:nvPicPr>
          <p:cNvPr id="118787" name="Picture 4"/>
          <p:cNvPicPr>
            <a:picLocks noGrp="1" noChangeAspect="1" noChangeArrowheads="1"/>
          </p:cNvPicPr>
          <p:nvPr>
            <p:ph type="body" idx="1"/>
          </p:nvPr>
        </p:nvPicPr>
        <p:blipFill>
          <a:blip r:embed="rId2" cstate="print"/>
          <a:srcRect/>
          <a:stretch>
            <a:fillRect/>
          </a:stretch>
        </p:blipFill>
        <p:spPr>
          <a:xfrm>
            <a:off x="304800" y="1828800"/>
            <a:ext cx="4114800" cy="1677988"/>
          </a:xfrm>
        </p:spPr>
      </p:pic>
      <p:pic>
        <p:nvPicPr>
          <p:cNvPr id="118788" name="Picture 5"/>
          <p:cNvPicPr>
            <a:picLocks noChangeAspect="1" noChangeArrowheads="1"/>
          </p:cNvPicPr>
          <p:nvPr/>
        </p:nvPicPr>
        <p:blipFill>
          <a:blip r:embed="rId3" cstate="print"/>
          <a:srcRect/>
          <a:stretch>
            <a:fillRect/>
          </a:stretch>
        </p:blipFill>
        <p:spPr bwMode="auto">
          <a:xfrm>
            <a:off x="4648200" y="1981200"/>
            <a:ext cx="4229100" cy="3057525"/>
          </a:xfrm>
          <a:prstGeom prst="rect">
            <a:avLst/>
          </a:prstGeom>
          <a:noFill/>
          <a:ln w="9525">
            <a:noFill/>
            <a:miter lim="800000"/>
            <a:headEnd/>
            <a:tailEnd/>
          </a:ln>
        </p:spPr>
      </p:pic>
      <p:pic>
        <p:nvPicPr>
          <p:cNvPr id="118789" name="Picture 6"/>
          <p:cNvPicPr>
            <a:picLocks noChangeAspect="1" noChangeArrowheads="1"/>
          </p:cNvPicPr>
          <p:nvPr/>
        </p:nvPicPr>
        <p:blipFill>
          <a:blip r:embed="rId4" cstate="print"/>
          <a:srcRect/>
          <a:stretch>
            <a:fillRect/>
          </a:stretch>
        </p:blipFill>
        <p:spPr bwMode="auto">
          <a:xfrm>
            <a:off x="228600" y="3962400"/>
            <a:ext cx="4114800" cy="750888"/>
          </a:xfrm>
          <a:prstGeom prst="rect">
            <a:avLst/>
          </a:prstGeom>
          <a:noFill/>
          <a:ln w="9525">
            <a:noFill/>
            <a:miter lim="800000"/>
            <a:headEnd/>
            <a:tailEnd/>
          </a:ln>
        </p:spPr>
      </p:pic>
      <p:sp>
        <p:nvSpPr>
          <p:cNvPr id="118790" name="Date Placeholder 1"/>
          <p:cNvSpPr>
            <a:spLocks noGrp="1"/>
          </p:cNvSpPr>
          <p:nvPr>
            <p:ph type="dt" sz="quarter" idx="10"/>
          </p:nvPr>
        </p:nvSpPr>
        <p:spPr>
          <a:noFill/>
        </p:spPr>
        <p:txBody>
          <a:bodyPr/>
          <a:lstStyle/>
          <a:p>
            <a:fld id="{F38F2E4D-187A-4214-92E2-F27E16154E0E}" type="datetime3">
              <a:rPr lang="en-US" smtClean="0"/>
              <a:pPr/>
              <a:t>9 May 2013</a:t>
            </a:fld>
            <a:endParaRPr lang="en-US" smtClean="0"/>
          </a:p>
        </p:txBody>
      </p:sp>
      <p:sp>
        <p:nvSpPr>
          <p:cNvPr id="118791" name="Footer Placeholder 2"/>
          <p:cNvSpPr>
            <a:spLocks noGrp="1"/>
          </p:cNvSpPr>
          <p:nvPr>
            <p:ph type="ftr" sz="quarter" idx="11"/>
          </p:nvPr>
        </p:nvSpPr>
        <p:spPr>
          <a:noFill/>
        </p:spPr>
        <p:txBody>
          <a:bodyPr/>
          <a:lstStyle/>
          <a:p>
            <a:r>
              <a:rPr lang="en-US" smtClean="0"/>
              <a:t>www.edbodmer.com</a:t>
            </a:r>
          </a:p>
        </p:txBody>
      </p:sp>
      <p:sp>
        <p:nvSpPr>
          <p:cNvPr id="118792" name="Slide Number Placeholder 3"/>
          <p:cNvSpPr>
            <a:spLocks noGrp="1"/>
          </p:cNvSpPr>
          <p:nvPr>
            <p:ph type="sldNum" sz="quarter" idx="12"/>
          </p:nvPr>
        </p:nvSpPr>
        <p:spPr>
          <a:noFill/>
        </p:spPr>
        <p:txBody>
          <a:bodyPr/>
          <a:lstStyle/>
          <a:p>
            <a:fld id="{E1D049F0-E37D-4227-8932-76078781F0EA}" type="slidenum">
              <a:rPr lang="en-US" smtClean="0"/>
              <a:pPr/>
              <a:t>144</a:t>
            </a:fld>
            <a:endParaRPr lang="en-US" smtClean="0"/>
          </a:p>
        </p:txBody>
      </p:sp>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p:txBody>
          <a:bodyPr/>
          <a:lstStyle/>
          <a:p>
            <a:pPr eaLnBrk="1" hangingPunct="1"/>
            <a:r>
              <a:rPr lang="en-US" smtClean="0"/>
              <a:t>Other Aspects of Case</a:t>
            </a:r>
          </a:p>
        </p:txBody>
      </p:sp>
      <p:pic>
        <p:nvPicPr>
          <p:cNvPr id="119811" name="Picture 4"/>
          <p:cNvPicPr>
            <a:picLocks noGrp="1" noChangeAspect="1" noChangeArrowheads="1"/>
          </p:cNvPicPr>
          <p:nvPr>
            <p:ph type="body" idx="1"/>
          </p:nvPr>
        </p:nvPicPr>
        <p:blipFill>
          <a:blip r:embed="rId2" cstate="print"/>
          <a:srcRect/>
          <a:stretch>
            <a:fillRect/>
          </a:stretch>
        </p:blipFill>
        <p:spPr>
          <a:xfrm>
            <a:off x="457200" y="1752600"/>
            <a:ext cx="8229600" cy="4181475"/>
          </a:xfrm>
        </p:spPr>
      </p:pic>
      <p:sp>
        <p:nvSpPr>
          <p:cNvPr id="119812" name="Date Placeholder 1"/>
          <p:cNvSpPr>
            <a:spLocks noGrp="1"/>
          </p:cNvSpPr>
          <p:nvPr>
            <p:ph type="dt" sz="quarter" idx="10"/>
          </p:nvPr>
        </p:nvSpPr>
        <p:spPr>
          <a:noFill/>
        </p:spPr>
        <p:txBody>
          <a:bodyPr/>
          <a:lstStyle/>
          <a:p>
            <a:fld id="{F6B2D01C-04F6-4A80-A8F4-A9FDDAB0AA7A}" type="datetime3">
              <a:rPr lang="en-US" smtClean="0"/>
              <a:pPr/>
              <a:t>9 May 2013</a:t>
            </a:fld>
            <a:endParaRPr lang="en-US" smtClean="0"/>
          </a:p>
        </p:txBody>
      </p:sp>
      <p:sp>
        <p:nvSpPr>
          <p:cNvPr id="119813" name="Footer Placeholder 2"/>
          <p:cNvSpPr>
            <a:spLocks noGrp="1"/>
          </p:cNvSpPr>
          <p:nvPr>
            <p:ph type="ftr" sz="quarter" idx="11"/>
          </p:nvPr>
        </p:nvSpPr>
        <p:spPr>
          <a:noFill/>
        </p:spPr>
        <p:txBody>
          <a:bodyPr/>
          <a:lstStyle/>
          <a:p>
            <a:r>
              <a:rPr lang="en-US" smtClean="0"/>
              <a:t>www.edbodmer.com</a:t>
            </a:r>
          </a:p>
        </p:txBody>
      </p:sp>
      <p:sp>
        <p:nvSpPr>
          <p:cNvPr id="119814" name="Slide Number Placeholder 3"/>
          <p:cNvSpPr>
            <a:spLocks noGrp="1"/>
          </p:cNvSpPr>
          <p:nvPr>
            <p:ph type="sldNum" sz="quarter" idx="12"/>
          </p:nvPr>
        </p:nvSpPr>
        <p:spPr>
          <a:noFill/>
        </p:spPr>
        <p:txBody>
          <a:bodyPr/>
          <a:lstStyle/>
          <a:p>
            <a:fld id="{9A9184A6-C426-4B2F-BA0E-37D9003CD9E9}" type="slidenum">
              <a:rPr lang="en-US" smtClean="0"/>
              <a:pPr/>
              <a:t>145</a:t>
            </a:fld>
            <a:endParaRPr lang="en-US" smtClean="0"/>
          </a:p>
        </p:txBody>
      </p:sp>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834" name="Picture 7"/>
          <p:cNvPicPr>
            <a:picLocks noChangeAspect="1" noChangeArrowheads="1"/>
          </p:cNvPicPr>
          <p:nvPr/>
        </p:nvPicPr>
        <p:blipFill>
          <a:blip r:embed="rId2" cstate="print"/>
          <a:srcRect/>
          <a:stretch>
            <a:fillRect/>
          </a:stretch>
        </p:blipFill>
        <p:spPr bwMode="auto">
          <a:xfrm>
            <a:off x="-609600" y="112713"/>
            <a:ext cx="10287000" cy="6745287"/>
          </a:xfrm>
          <a:prstGeom prst="rect">
            <a:avLst/>
          </a:prstGeom>
          <a:noFill/>
          <a:ln w="9525">
            <a:noFill/>
            <a:miter lim="800000"/>
            <a:headEnd/>
            <a:tailEnd/>
          </a:ln>
        </p:spPr>
      </p:pic>
      <p:sp>
        <p:nvSpPr>
          <p:cNvPr id="120835" name="Title 6"/>
          <p:cNvSpPr>
            <a:spLocks noGrp="1"/>
          </p:cNvSpPr>
          <p:nvPr>
            <p:ph type="ctrTitle"/>
          </p:nvPr>
        </p:nvSpPr>
        <p:spPr/>
        <p:txBody>
          <a:bodyPr/>
          <a:lstStyle/>
          <a:p>
            <a:r>
              <a:rPr lang="en-US" sz="3600" smtClean="0">
                <a:solidFill>
                  <a:schemeClr val="tx1"/>
                </a:solidFill>
              </a:rPr>
              <a:t>Solar Thermal</a:t>
            </a:r>
            <a:endParaRPr lang="en-JM" sz="3600" smtClean="0">
              <a:solidFill>
                <a:schemeClr val="tx1"/>
              </a:solidFill>
            </a:endParaRPr>
          </a:p>
        </p:txBody>
      </p:sp>
      <p:sp>
        <p:nvSpPr>
          <p:cNvPr id="120836" name="Date Placeholder 3"/>
          <p:cNvSpPr>
            <a:spLocks noGrp="1"/>
          </p:cNvSpPr>
          <p:nvPr>
            <p:ph type="dt" sz="quarter" idx="10"/>
          </p:nvPr>
        </p:nvSpPr>
        <p:spPr>
          <a:noFill/>
        </p:spPr>
        <p:txBody>
          <a:bodyPr/>
          <a:lstStyle/>
          <a:p>
            <a:fld id="{9D3ECEAA-11A0-4C85-91BB-A431877BA1DF}" type="datetime3">
              <a:rPr lang="en-US" smtClean="0"/>
              <a:pPr/>
              <a:t>9 May 2013</a:t>
            </a:fld>
            <a:endParaRPr lang="en-US" smtClean="0"/>
          </a:p>
        </p:txBody>
      </p:sp>
      <p:sp>
        <p:nvSpPr>
          <p:cNvPr id="120837" name="Footer Placeholder 4"/>
          <p:cNvSpPr>
            <a:spLocks noGrp="1"/>
          </p:cNvSpPr>
          <p:nvPr>
            <p:ph type="ftr" sz="quarter" idx="11"/>
          </p:nvPr>
        </p:nvSpPr>
        <p:spPr>
          <a:noFill/>
        </p:spPr>
        <p:txBody>
          <a:bodyPr/>
          <a:lstStyle/>
          <a:p>
            <a:r>
              <a:rPr lang="en-US" smtClean="0"/>
              <a:t>www.edbodmer.com</a:t>
            </a:r>
          </a:p>
        </p:txBody>
      </p:sp>
      <p:sp>
        <p:nvSpPr>
          <p:cNvPr id="120838" name="Slide Number Placeholder 5"/>
          <p:cNvSpPr>
            <a:spLocks noGrp="1"/>
          </p:cNvSpPr>
          <p:nvPr>
            <p:ph type="sldNum" sz="quarter" idx="12"/>
          </p:nvPr>
        </p:nvSpPr>
        <p:spPr>
          <a:noFill/>
        </p:spPr>
        <p:txBody>
          <a:bodyPr/>
          <a:lstStyle/>
          <a:p>
            <a:fld id="{C344CEFE-2E57-47AE-AD94-2BA9DE5EC20F}" type="slidenum">
              <a:rPr lang="en-US" smtClean="0"/>
              <a:pPr/>
              <a:t>146</a:t>
            </a:fld>
            <a:endParaRPr lang="en-US" smtClean="0"/>
          </a:p>
        </p:txBody>
      </p:sp>
    </p:spTree>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pPr eaLnBrk="1" hangingPunct="1"/>
            <a:r>
              <a:rPr lang="en-US" smtClean="0"/>
              <a:t>Solar Thermal</a:t>
            </a:r>
          </a:p>
        </p:txBody>
      </p:sp>
      <p:sp>
        <p:nvSpPr>
          <p:cNvPr id="121859" name="Rectangle 3"/>
          <p:cNvSpPr>
            <a:spLocks noGrp="1" noChangeArrowheads="1"/>
          </p:cNvSpPr>
          <p:nvPr>
            <p:ph type="body" idx="1"/>
          </p:nvPr>
        </p:nvSpPr>
        <p:spPr/>
        <p:txBody>
          <a:bodyPr/>
          <a:lstStyle/>
          <a:p>
            <a:pPr eaLnBrk="1" hangingPunct="1">
              <a:lnSpc>
                <a:spcPct val="80000"/>
              </a:lnSpc>
            </a:pPr>
            <a:r>
              <a:rPr lang="en-US" smtClean="0"/>
              <a:t>Solar thermal or concentrating solar power (CSP), which uses direct sunlight and mirrors to boil water and drive conventional steam turbines. </a:t>
            </a:r>
          </a:p>
          <a:p>
            <a:pPr eaLnBrk="1" hangingPunct="1">
              <a:lnSpc>
                <a:spcPct val="80000"/>
              </a:lnSpc>
            </a:pPr>
            <a:r>
              <a:rPr lang="en-US" smtClean="0"/>
              <a:t>The necessary technology and engineering are straightforward, no exotic materials are required, and commercial facilities have been in operation for more than 20 years.</a:t>
            </a:r>
          </a:p>
          <a:p>
            <a:pPr eaLnBrk="1" hangingPunct="1">
              <a:lnSpc>
                <a:spcPct val="80000"/>
              </a:lnSpc>
            </a:pPr>
            <a:r>
              <a:rPr lang="en-US" smtClean="0"/>
              <a:t>While Europe exhibits good solar resources in southern Spain and Turkey during some parts of the year, far greater potential lies in the MENA countries to the south.</a:t>
            </a:r>
          </a:p>
        </p:txBody>
      </p:sp>
      <p:sp>
        <p:nvSpPr>
          <p:cNvPr id="121860" name="Date Placeholder 1"/>
          <p:cNvSpPr>
            <a:spLocks noGrp="1"/>
          </p:cNvSpPr>
          <p:nvPr>
            <p:ph type="dt" sz="quarter" idx="10"/>
          </p:nvPr>
        </p:nvSpPr>
        <p:spPr>
          <a:noFill/>
        </p:spPr>
        <p:txBody>
          <a:bodyPr/>
          <a:lstStyle/>
          <a:p>
            <a:fld id="{DA128CEA-127A-4D19-8CEA-43866162705E}" type="datetime3">
              <a:rPr lang="en-US" smtClean="0"/>
              <a:pPr/>
              <a:t>9 May 2013</a:t>
            </a:fld>
            <a:endParaRPr lang="en-US" smtClean="0"/>
          </a:p>
        </p:txBody>
      </p:sp>
      <p:sp>
        <p:nvSpPr>
          <p:cNvPr id="121861" name="Footer Placeholder 2"/>
          <p:cNvSpPr>
            <a:spLocks noGrp="1"/>
          </p:cNvSpPr>
          <p:nvPr>
            <p:ph type="ftr" sz="quarter" idx="11"/>
          </p:nvPr>
        </p:nvSpPr>
        <p:spPr>
          <a:noFill/>
        </p:spPr>
        <p:txBody>
          <a:bodyPr/>
          <a:lstStyle/>
          <a:p>
            <a:r>
              <a:rPr lang="en-US" smtClean="0"/>
              <a:t>www.edbodmer.com</a:t>
            </a:r>
          </a:p>
        </p:txBody>
      </p:sp>
      <p:sp>
        <p:nvSpPr>
          <p:cNvPr id="121862" name="Slide Number Placeholder 3"/>
          <p:cNvSpPr>
            <a:spLocks noGrp="1"/>
          </p:cNvSpPr>
          <p:nvPr>
            <p:ph type="sldNum" sz="quarter" idx="12"/>
          </p:nvPr>
        </p:nvSpPr>
        <p:spPr>
          <a:noFill/>
        </p:spPr>
        <p:txBody>
          <a:bodyPr/>
          <a:lstStyle/>
          <a:p>
            <a:fld id="{68267416-5AA9-4DCF-A337-8697B31F3C81}" type="slidenum">
              <a:rPr lang="en-US" smtClean="0"/>
              <a:pPr/>
              <a:t>147</a:t>
            </a:fld>
            <a:endParaRPr lang="en-US" smtClean="0"/>
          </a:p>
        </p:txBody>
      </p:sp>
    </p:spTree>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Title 1"/>
          <p:cNvSpPr>
            <a:spLocks noGrp="1"/>
          </p:cNvSpPr>
          <p:nvPr>
            <p:ph type="title"/>
          </p:nvPr>
        </p:nvSpPr>
        <p:spPr/>
        <p:txBody>
          <a:bodyPr/>
          <a:lstStyle/>
          <a:p>
            <a:r>
              <a:rPr lang="en-US" smtClean="0"/>
              <a:t>General Comments on Concentrating Solar Power</a:t>
            </a:r>
          </a:p>
        </p:txBody>
      </p:sp>
      <p:sp>
        <p:nvSpPr>
          <p:cNvPr id="122883" name="Content Placeholder 2"/>
          <p:cNvSpPr>
            <a:spLocks noGrp="1"/>
          </p:cNvSpPr>
          <p:nvPr>
            <p:ph idx="1"/>
          </p:nvPr>
        </p:nvSpPr>
        <p:spPr/>
        <p:txBody>
          <a:bodyPr/>
          <a:lstStyle/>
          <a:p>
            <a:r>
              <a:rPr lang="en-US" smtClean="0"/>
              <a:t>CPV (Concentrating Solar Power) is a ‘concentrating’ technology so it is limited to high DNI (Direct Normal Irradiance) locations and clear skies.</a:t>
            </a:r>
          </a:p>
          <a:p>
            <a:r>
              <a:rPr lang="en-US" smtClean="0"/>
              <a:t>CPV uses around 1/400 to 1/1,000 less photo-active material than c-Si.</a:t>
            </a:r>
          </a:p>
          <a:p>
            <a:r>
              <a:rPr lang="en-US" smtClean="0"/>
              <a:t>High energy yield (kWh/kW) due to tracking and small temperature coefficient (less loss in energy with high temperature).</a:t>
            </a:r>
          </a:p>
          <a:p>
            <a:r>
              <a:rPr lang="en-US" smtClean="0"/>
              <a:t>CPV preferred choice when land or rooftop costs are very high.</a:t>
            </a:r>
          </a:p>
        </p:txBody>
      </p:sp>
      <p:sp>
        <p:nvSpPr>
          <p:cNvPr id="122884" name="Date Placeholder 3"/>
          <p:cNvSpPr>
            <a:spLocks noGrp="1"/>
          </p:cNvSpPr>
          <p:nvPr>
            <p:ph type="dt" sz="quarter" idx="10"/>
          </p:nvPr>
        </p:nvSpPr>
        <p:spPr>
          <a:noFill/>
        </p:spPr>
        <p:txBody>
          <a:bodyPr/>
          <a:lstStyle/>
          <a:p>
            <a:fld id="{F856D0E9-4DF7-4593-B8E6-4CA7471DBF87}" type="datetime3">
              <a:rPr lang="en-US" smtClean="0"/>
              <a:pPr/>
              <a:t>9 May 2013</a:t>
            </a:fld>
            <a:endParaRPr lang="en-US" smtClean="0"/>
          </a:p>
        </p:txBody>
      </p:sp>
      <p:sp>
        <p:nvSpPr>
          <p:cNvPr id="122885" name="Footer Placeholder 4"/>
          <p:cNvSpPr>
            <a:spLocks noGrp="1"/>
          </p:cNvSpPr>
          <p:nvPr>
            <p:ph type="ftr" sz="quarter" idx="11"/>
          </p:nvPr>
        </p:nvSpPr>
        <p:spPr>
          <a:noFill/>
        </p:spPr>
        <p:txBody>
          <a:bodyPr/>
          <a:lstStyle/>
          <a:p>
            <a:r>
              <a:rPr lang="en-US" smtClean="0"/>
              <a:t>www.edbodmer.com</a:t>
            </a:r>
          </a:p>
        </p:txBody>
      </p:sp>
      <p:sp>
        <p:nvSpPr>
          <p:cNvPr id="122886" name="Slide Number Placeholder 5"/>
          <p:cNvSpPr>
            <a:spLocks noGrp="1"/>
          </p:cNvSpPr>
          <p:nvPr>
            <p:ph type="sldNum" sz="quarter" idx="12"/>
          </p:nvPr>
        </p:nvSpPr>
        <p:spPr>
          <a:noFill/>
        </p:spPr>
        <p:txBody>
          <a:bodyPr/>
          <a:lstStyle/>
          <a:p>
            <a:fld id="{94141495-106C-4732-A23D-CE1BCBDB1443}" type="slidenum">
              <a:rPr lang="en-US" smtClean="0"/>
              <a:pPr/>
              <a:t>148</a:t>
            </a:fld>
            <a:endParaRPr lang="en-US" smtClean="0"/>
          </a:p>
        </p:txBody>
      </p:sp>
    </p:spTree>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Title 1"/>
          <p:cNvSpPr>
            <a:spLocks noGrp="1"/>
          </p:cNvSpPr>
          <p:nvPr>
            <p:ph type="title"/>
          </p:nvPr>
        </p:nvSpPr>
        <p:spPr>
          <a:xfrm>
            <a:off x="771525" y="533400"/>
            <a:ext cx="6591300" cy="895350"/>
          </a:xfrm>
        </p:spPr>
        <p:txBody>
          <a:bodyPr/>
          <a:lstStyle/>
          <a:p>
            <a:r>
              <a:rPr lang="en-US" smtClean="0"/>
              <a:t>Different Solar Thermal (Concentrating Solar) Technologies </a:t>
            </a:r>
          </a:p>
        </p:txBody>
      </p:sp>
      <p:sp>
        <p:nvSpPr>
          <p:cNvPr id="123907" name="Content Placeholder 2"/>
          <p:cNvSpPr>
            <a:spLocks noGrp="1"/>
          </p:cNvSpPr>
          <p:nvPr>
            <p:ph idx="1"/>
          </p:nvPr>
        </p:nvSpPr>
        <p:spPr>
          <a:xfrm>
            <a:off x="771525" y="1752600"/>
            <a:ext cx="7593013" cy="4486275"/>
          </a:xfrm>
        </p:spPr>
        <p:txBody>
          <a:bodyPr/>
          <a:lstStyle/>
          <a:p>
            <a:r>
              <a:rPr lang="en-US" sz="1600" smtClean="0"/>
              <a:t>Fresnel lenses (lighthouse)</a:t>
            </a:r>
          </a:p>
          <a:p>
            <a:pPr lvl="1"/>
            <a:r>
              <a:rPr lang="en-US" sz="1400" smtClean="0"/>
              <a:t>http://www.soitec.com/en/technologies/concentrix/</a:t>
            </a:r>
          </a:p>
          <a:p>
            <a:r>
              <a:rPr lang="en-US" sz="1600" smtClean="0"/>
              <a:t>Holographic planar concentrator: prism effect</a:t>
            </a:r>
          </a:p>
          <a:p>
            <a:r>
              <a:rPr lang="en-US" sz="1600" smtClean="0"/>
              <a:t>2 components optical system</a:t>
            </a:r>
          </a:p>
          <a:p>
            <a:r>
              <a:rPr lang="en-US" sz="1600" smtClean="0"/>
              <a:t>Primary and secondary mirrors</a:t>
            </a:r>
          </a:p>
        </p:txBody>
      </p:sp>
      <p:pic>
        <p:nvPicPr>
          <p:cNvPr id="123908" name="Picture 2"/>
          <p:cNvPicPr>
            <a:picLocks noChangeAspect="1" noChangeArrowheads="1"/>
          </p:cNvPicPr>
          <p:nvPr/>
        </p:nvPicPr>
        <p:blipFill>
          <a:blip r:embed="rId2" cstate="print"/>
          <a:srcRect/>
          <a:stretch>
            <a:fillRect/>
          </a:stretch>
        </p:blipFill>
        <p:spPr bwMode="auto">
          <a:xfrm>
            <a:off x="1295400" y="3657600"/>
            <a:ext cx="2609850" cy="2855913"/>
          </a:xfrm>
          <a:prstGeom prst="rect">
            <a:avLst/>
          </a:prstGeom>
          <a:noFill/>
          <a:ln w="9525">
            <a:noFill/>
            <a:miter lim="800000"/>
            <a:headEnd/>
            <a:tailEnd/>
          </a:ln>
        </p:spPr>
      </p:pic>
      <p:pic>
        <p:nvPicPr>
          <p:cNvPr id="123909" name="Picture 2" descr="http://re.emsd.gov.hk/english/solar/solar_ph/images/solar_ph_to04.jpg"/>
          <p:cNvPicPr>
            <a:picLocks noChangeAspect="1" noChangeArrowheads="1"/>
          </p:cNvPicPr>
          <p:nvPr/>
        </p:nvPicPr>
        <p:blipFill>
          <a:blip r:embed="rId3" cstate="print"/>
          <a:srcRect/>
          <a:stretch>
            <a:fillRect/>
          </a:stretch>
        </p:blipFill>
        <p:spPr bwMode="auto">
          <a:xfrm>
            <a:off x="5105400" y="3276600"/>
            <a:ext cx="3581400" cy="2952750"/>
          </a:xfrm>
          <a:prstGeom prst="rect">
            <a:avLst/>
          </a:prstGeom>
          <a:noFill/>
          <a:ln w="9525">
            <a:noFill/>
            <a:miter lim="800000"/>
            <a:headEnd/>
            <a:tailEnd/>
          </a:ln>
        </p:spPr>
      </p:pic>
      <p:sp>
        <p:nvSpPr>
          <p:cNvPr id="8" name="Content Placeholder 2"/>
          <p:cNvSpPr txBox="1">
            <a:spLocks/>
          </p:cNvSpPr>
          <p:nvPr/>
        </p:nvSpPr>
        <p:spPr bwMode="auto">
          <a:xfrm>
            <a:off x="0" y="5516563"/>
            <a:ext cx="2046288" cy="946150"/>
          </a:xfrm>
          <a:prstGeom prst="rect">
            <a:avLst/>
          </a:prstGeom>
          <a:noFill/>
          <a:ln w="9525">
            <a:noFill/>
            <a:miter lim="800000"/>
            <a:headEnd/>
            <a:tailEnd/>
          </a:ln>
        </p:spPr>
        <p:txBody>
          <a:bodyPr/>
          <a:lstStyle/>
          <a:p>
            <a:pPr marL="342900" indent="-342900" eaLnBrk="0" hangingPunct="0">
              <a:spcBef>
                <a:spcPct val="20000"/>
              </a:spcBef>
              <a:defRPr/>
            </a:pPr>
            <a:r>
              <a:rPr lang="en-US" dirty="0">
                <a:latin typeface="+mn-lt"/>
              </a:rPr>
              <a:t>	Sophisticated tracking needed</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4"/>
          <p:cNvSpPr>
            <a:spLocks noGrp="1"/>
          </p:cNvSpPr>
          <p:nvPr>
            <p:ph type="title"/>
          </p:nvPr>
        </p:nvSpPr>
        <p:spPr/>
        <p:txBody>
          <a:bodyPr/>
          <a:lstStyle/>
          <a:p>
            <a:r>
              <a:rPr lang="en-US" smtClean="0"/>
              <a:t>Trends in Total Project Cost including Balance of System </a:t>
            </a:r>
          </a:p>
        </p:txBody>
      </p:sp>
      <p:sp>
        <p:nvSpPr>
          <p:cNvPr id="19459" name="Date Placeholder 1"/>
          <p:cNvSpPr>
            <a:spLocks noGrp="1"/>
          </p:cNvSpPr>
          <p:nvPr>
            <p:ph type="dt" sz="quarter" idx="10"/>
          </p:nvPr>
        </p:nvSpPr>
        <p:spPr>
          <a:noFill/>
        </p:spPr>
        <p:txBody>
          <a:bodyPr/>
          <a:lstStyle/>
          <a:p>
            <a:fld id="{2BCA22A3-5395-4A35-A509-C3EA23122743}" type="datetime3">
              <a:rPr lang="en-US" smtClean="0"/>
              <a:pPr/>
              <a:t>9 May 2013</a:t>
            </a:fld>
            <a:endParaRPr lang="en-US" smtClean="0"/>
          </a:p>
        </p:txBody>
      </p:sp>
      <p:sp>
        <p:nvSpPr>
          <p:cNvPr id="19460" name="Footer Placeholder 2"/>
          <p:cNvSpPr>
            <a:spLocks noGrp="1"/>
          </p:cNvSpPr>
          <p:nvPr>
            <p:ph type="ftr" sz="quarter" idx="11"/>
          </p:nvPr>
        </p:nvSpPr>
        <p:spPr>
          <a:noFill/>
        </p:spPr>
        <p:txBody>
          <a:bodyPr/>
          <a:lstStyle/>
          <a:p>
            <a:r>
              <a:rPr lang="en-US" smtClean="0"/>
              <a:t>www.edbodmer.com</a:t>
            </a:r>
          </a:p>
        </p:txBody>
      </p:sp>
      <p:sp>
        <p:nvSpPr>
          <p:cNvPr id="19461" name="Slide Number Placeholder 3"/>
          <p:cNvSpPr>
            <a:spLocks noGrp="1"/>
          </p:cNvSpPr>
          <p:nvPr>
            <p:ph type="sldNum" sz="quarter" idx="12"/>
          </p:nvPr>
        </p:nvSpPr>
        <p:spPr>
          <a:noFill/>
        </p:spPr>
        <p:txBody>
          <a:bodyPr/>
          <a:lstStyle/>
          <a:p>
            <a:fld id="{D9EB6347-590B-4FA1-9238-EE51085C92AD}" type="slidenum">
              <a:rPr lang="en-US" smtClean="0"/>
              <a:pPr/>
              <a:t>15</a:t>
            </a:fld>
            <a:endParaRPr lang="en-US" smtClean="0"/>
          </a:p>
        </p:txBody>
      </p:sp>
      <p:pic>
        <p:nvPicPr>
          <p:cNvPr id="19462" name="Picture 2"/>
          <p:cNvPicPr>
            <a:picLocks noChangeAspect="1" noChangeArrowheads="1"/>
          </p:cNvPicPr>
          <p:nvPr/>
        </p:nvPicPr>
        <p:blipFill>
          <a:blip r:embed="rId2" cstate="print"/>
          <a:srcRect/>
          <a:stretch>
            <a:fillRect/>
          </a:stretch>
        </p:blipFill>
        <p:spPr bwMode="auto">
          <a:xfrm>
            <a:off x="304800" y="1065213"/>
            <a:ext cx="8839200" cy="4970462"/>
          </a:xfrm>
          <a:prstGeom prst="rect">
            <a:avLst/>
          </a:prstGeom>
          <a:noFill/>
          <a:ln w="9525">
            <a:noFill/>
            <a:miter lim="800000"/>
            <a:headEnd/>
            <a:tailEnd/>
          </a:ln>
        </p:spPr>
      </p:pic>
      <p:sp>
        <p:nvSpPr>
          <p:cNvPr id="19463" name="TextBox 6"/>
          <p:cNvSpPr txBox="1">
            <a:spLocks noChangeArrowheads="1"/>
          </p:cNvSpPr>
          <p:nvPr/>
        </p:nvSpPr>
        <p:spPr bwMode="auto">
          <a:xfrm>
            <a:off x="7162800" y="3048000"/>
            <a:ext cx="1752600" cy="923925"/>
          </a:xfrm>
          <a:prstGeom prst="rect">
            <a:avLst/>
          </a:prstGeom>
          <a:solidFill>
            <a:srgbClr val="FFFF00"/>
          </a:solidFill>
          <a:ln w="9525">
            <a:noFill/>
            <a:miter lim="800000"/>
            <a:headEnd/>
            <a:tailEnd/>
          </a:ln>
        </p:spPr>
        <p:txBody>
          <a:bodyPr>
            <a:spAutoFit/>
          </a:bodyPr>
          <a:lstStyle/>
          <a:p>
            <a:r>
              <a:rPr lang="en-US"/>
              <a:t>Cost of 1,400 Euro x 1.4 = USD 1,960/kW</a:t>
            </a:r>
          </a:p>
        </p:txBody>
      </p:sp>
      <p:sp>
        <p:nvSpPr>
          <p:cNvPr id="8" name="TextBox 7"/>
          <p:cNvSpPr txBox="1"/>
          <p:nvPr/>
        </p:nvSpPr>
        <p:spPr>
          <a:xfrm>
            <a:off x="152400" y="5486400"/>
            <a:ext cx="1905000" cy="923330"/>
          </a:xfrm>
          <a:prstGeom prst="rect">
            <a:avLst/>
          </a:prstGeom>
          <a:solidFill>
            <a:srgbClr val="FFC000"/>
          </a:solidFill>
        </p:spPr>
        <p:txBody>
          <a:bodyPr wrap="square" rtlCol="0">
            <a:spAutoFit/>
          </a:bodyPr>
          <a:lstStyle/>
          <a:p>
            <a:r>
              <a:rPr lang="en-US" dirty="0" smtClean="0"/>
              <a:t>Source: Case Studies On Shore</a:t>
            </a:r>
            <a:endParaRPr lang="en-US" dirty="0"/>
          </a:p>
        </p:txBody>
      </p:sp>
    </p:spTree>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Title 1"/>
          <p:cNvSpPr>
            <a:spLocks noGrp="1"/>
          </p:cNvSpPr>
          <p:nvPr>
            <p:ph type="title"/>
          </p:nvPr>
        </p:nvSpPr>
        <p:spPr/>
        <p:txBody>
          <a:bodyPr/>
          <a:lstStyle/>
          <a:p>
            <a:r>
              <a:rPr lang="en-US" smtClean="0"/>
              <a:t>Selected Examples of Solar Thermal Cost and Capacity Factor</a:t>
            </a:r>
          </a:p>
        </p:txBody>
      </p:sp>
      <p:sp>
        <p:nvSpPr>
          <p:cNvPr id="124931" name="Date Placeholder 3"/>
          <p:cNvSpPr>
            <a:spLocks noGrp="1"/>
          </p:cNvSpPr>
          <p:nvPr>
            <p:ph type="dt" sz="quarter" idx="10"/>
          </p:nvPr>
        </p:nvSpPr>
        <p:spPr>
          <a:noFill/>
        </p:spPr>
        <p:txBody>
          <a:bodyPr/>
          <a:lstStyle/>
          <a:p>
            <a:fld id="{FB8932F0-1164-4F2E-98A2-EE1B610A06B0}" type="datetime3">
              <a:rPr lang="en-US" smtClean="0"/>
              <a:pPr/>
              <a:t>9 May 2013</a:t>
            </a:fld>
            <a:endParaRPr lang="en-US" smtClean="0"/>
          </a:p>
        </p:txBody>
      </p:sp>
      <p:sp>
        <p:nvSpPr>
          <p:cNvPr id="124932" name="Footer Placeholder 4"/>
          <p:cNvSpPr>
            <a:spLocks noGrp="1"/>
          </p:cNvSpPr>
          <p:nvPr>
            <p:ph type="ftr" sz="quarter" idx="11"/>
          </p:nvPr>
        </p:nvSpPr>
        <p:spPr>
          <a:noFill/>
        </p:spPr>
        <p:txBody>
          <a:bodyPr/>
          <a:lstStyle/>
          <a:p>
            <a:r>
              <a:rPr lang="en-US" smtClean="0"/>
              <a:t>www.edbodmer.com</a:t>
            </a:r>
          </a:p>
        </p:txBody>
      </p:sp>
      <p:sp>
        <p:nvSpPr>
          <p:cNvPr id="124933" name="Slide Number Placeholder 5"/>
          <p:cNvSpPr>
            <a:spLocks noGrp="1"/>
          </p:cNvSpPr>
          <p:nvPr>
            <p:ph type="sldNum" sz="quarter" idx="12"/>
          </p:nvPr>
        </p:nvSpPr>
        <p:spPr>
          <a:noFill/>
        </p:spPr>
        <p:txBody>
          <a:bodyPr/>
          <a:lstStyle/>
          <a:p>
            <a:fld id="{93C99C86-2536-482A-B180-0FB8E60F7123}" type="slidenum">
              <a:rPr lang="en-US" smtClean="0"/>
              <a:pPr/>
              <a:t>150</a:t>
            </a:fld>
            <a:endParaRPr lang="en-US" smtClean="0"/>
          </a:p>
        </p:txBody>
      </p:sp>
      <p:pic>
        <p:nvPicPr>
          <p:cNvPr id="124934" name="Picture 3"/>
          <p:cNvPicPr>
            <a:picLocks noChangeAspect="1" noChangeArrowheads="1"/>
          </p:cNvPicPr>
          <p:nvPr/>
        </p:nvPicPr>
        <p:blipFill>
          <a:blip r:embed="rId2" cstate="print"/>
          <a:srcRect/>
          <a:stretch>
            <a:fillRect/>
          </a:stretch>
        </p:blipFill>
        <p:spPr bwMode="auto">
          <a:xfrm>
            <a:off x="1447800" y="1600200"/>
            <a:ext cx="5867400" cy="1533525"/>
          </a:xfrm>
          <a:prstGeom prst="rect">
            <a:avLst/>
          </a:prstGeom>
          <a:noFill/>
          <a:ln w="9525">
            <a:noFill/>
            <a:miter lim="800000"/>
            <a:headEnd/>
            <a:tailEnd/>
          </a:ln>
        </p:spPr>
      </p:pic>
      <p:pic>
        <p:nvPicPr>
          <p:cNvPr id="124935" name="Picture 4"/>
          <p:cNvPicPr>
            <a:picLocks noChangeAspect="1" noChangeArrowheads="1"/>
          </p:cNvPicPr>
          <p:nvPr/>
        </p:nvPicPr>
        <p:blipFill>
          <a:blip r:embed="rId3" cstate="print"/>
          <a:srcRect/>
          <a:stretch>
            <a:fillRect/>
          </a:stretch>
        </p:blipFill>
        <p:spPr bwMode="auto">
          <a:xfrm>
            <a:off x="1143000" y="3733800"/>
            <a:ext cx="6421438" cy="1066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Title 1"/>
          <p:cNvSpPr>
            <a:spLocks noGrp="1"/>
          </p:cNvSpPr>
          <p:nvPr>
            <p:ph type="title"/>
          </p:nvPr>
        </p:nvSpPr>
        <p:spPr/>
        <p:txBody>
          <a:bodyPr/>
          <a:lstStyle/>
          <a:p>
            <a:r>
              <a:rPr lang="en-US" smtClean="0"/>
              <a:t>Example of Solar Project</a:t>
            </a:r>
          </a:p>
        </p:txBody>
      </p:sp>
      <p:pic>
        <p:nvPicPr>
          <p:cNvPr id="125955" name="Picture 2"/>
          <p:cNvPicPr>
            <a:picLocks noGrp="1" noChangeAspect="1" noChangeArrowheads="1"/>
          </p:cNvPicPr>
          <p:nvPr>
            <p:ph idx="1"/>
          </p:nvPr>
        </p:nvPicPr>
        <p:blipFill>
          <a:blip r:embed="rId2" cstate="print"/>
          <a:srcRect/>
          <a:stretch>
            <a:fillRect/>
          </a:stretch>
        </p:blipFill>
        <p:spPr>
          <a:xfrm>
            <a:off x="457200" y="1676400"/>
            <a:ext cx="8229600" cy="2878138"/>
          </a:xfrm>
          <a:noFill/>
        </p:spPr>
      </p:pic>
      <p:sp>
        <p:nvSpPr>
          <p:cNvPr id="125956" name="Date Placeholder 3"/>
          <p:cNvSpPr>
            <a:spLocks noGrp="1"/>
          </p:cNvSpPr>
          <p:nvPr>
            <p:ph type="dt" sz="quarter" idx="10"/>
          </p:nvPr>
        </p:nvSpPr>
        <p:spPr>
          <a:noFill/>
        </p:spPr>
        <p:txBody>
          <a:bodyPr/>
          <a:lstStyle/>
          <a:p>
            <a:fld id="{68232BE9-C1FB-446F-8EFA-7DAA2FF89F21}" type="datetime3">
              <a:rPr lang="en-US" smtClean="0"/>
              <a:pPr/>
              <a:t>9 May 2013</a:t>
            </a:fld>
            <a:endParaRPr lang="en-US" smtClean="0"/>
          </a:p>
        </p:txBody>
      </p:sp>
      <p:sp>
        <p:nvSpPr>
          <p:cNvPr id="125957" name="Footer Placeholder 4"/>
          <p:cNvSpPr>
            <a:spLocks noGrp="1"/>
          </p:cNvSpPr>
          <p:nvPr>
            <p:ph type="ftr" sz="quarter" idx="11"/>
          </p:nvPr>
        </p:nvSpPr>
        <p:spPr>
          <a:noFill/>
        </p:spPr>
        <p:txBody>
          <a:bodyPr/>
          <a:lstStyle/>
          <a:p>
            <a:r>
              <a:rPr lang="en-US" smtClean="0"/>
              <a:t>www.edbodmer.com</a:t>
            </a:r>
          </a:p>
        </p:txBody>
      </p:sp>
      <p:sp>
        <p:nvSpPr>
          <p:cNvPr id="125958" name="Slide Number Placeholder 5"/>
          <p:cNvSpPr>
            <a:spLocks noGrp="1"/>
          </p:cNvSpPr>
          <p:nvPr>
            <p:ph type="sldNum" sz="quarter" idx="12"/>
          </p:nvPr>
        </p:nvSpPr>
        <p:spPr>
          <a:noFill/>
        </p:spPr>
        <p:txBody>
          <a:bodyPr/>
          <a:lstStyle/>
          <a:p>
            <a:fld id="{74A731C9-DC92-43F1-A918-5C0DBF1FB4AD}" type="slidenum">
              <a:rPr lang="en-US" smtClean="0"/>
              <a:pPr/>
              <a:t>151</a:t>
            </a:fld>
            <a:endParaRPr lang="en-US" smtClean="0"/>
          </a:p>
        </p:txBody>
      </p:sp>
      <p:pic>
        <p:nvPicPr>
          <p:cNvPr id="125959" name="Picture 3"/>
          <p:cNvPicPr>
            <a:picLocks noChangeAspect="1" noChangeArrowheads="1"/>
          </p:cNvPicPr>
          <p:nvPr/>
        </p:nvPicPr>
        <p:blipFill>
          <a:blip r:embed="rId3" cstate="print"/>
          <a:srcRect/>
          <a:stretch>
            <a:fillRect/>
          </a:stretch>
        </p:blipFill>
        <p:spPr bwMode="auto">
          <a:xfrm>
            <a:off x="1676400" y="4876800"/>
            <a:ext cx="3914775" cy="390525"/>
          </a:xfrm>
          <a:prstGeom prst="rect">
            <a:avLst/>
          </a:prstGeom>
          <a:solidFill>
            <a:srgbClr val="FFFF00"/>
          </a:solidFill>
          <a:ln w="9525">
            <a:noFill/>
            <a:miter lim="800000"/>
            <a:headEnd/>
            <a:tailEnd/>
          </a:ln>
        </p:spPr>
      </p:pic>
    </p:spTree>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title"/>
          </p:nvPr>
        </p:nvSpPr>
        <p:spPr/>
        <p:txBody>
          <a:bodyPr/>
          <a:lstStyle/>
          <a:p>
            <a:r>
              <a:rPr lang="en-US" smtClean="0"/>
              <a:t>Solar Power Comparison from Standard and Poors</a:t>
            </a:r>
          </a:p>
        </p:txBody>
      </p:sp>
      <p:pic>
        <p:nvPicPr>
          <p:cNvPr id="126979" name="Picture 4"/>
          <p:cNvPicPr>
            <a:picLocks noGrp="1" noChangeAspect="1" noChangeArrowheads="1"/>
          </p:cNvPicPr>
          <p:nvPr>
            <p:ph type="body" idx="1"/>
          </p:nvPr>
        </p:nvPicPr>
        <p:blipFill>
          <a:blip r:embed="rId2" cstate="print"/>
          <a:srcRect/>
          <a:stretch>
            <a:fillRect/>
          </a:stretch>
        </p:blipFill>
        <p:spPr>
          <a:xfrm>
            <a:off x="623888" y="1600200"/>
            <a:ext cx="7896225" cy="4525963"/>
          </a:xfrm>
        </p:spPr>
      </p:pic>
      <p:sp>
        <p:nvSpPr>
          <p:cNvPr id="126980" name="Date Placeholder 1"/>
          <p:cNvSpPr>
            <a:spLocks noGrp="1"/>
          </p:cNvSpPr>
          <p:nvPr>
            <p:ph type="dt" sz="quarter" idx="10"/>
          </p:nvPr>
        </p:nvSpPr>
        <p:spPr>
          <a:noFill/>
        </p:spPr>
        <p:txBody>
          <a:bodyPr/>
          <a:lstStyle/>
          <a:p>
            <a:fld id="{1FFAB2A3-4D9E-4773-BFE7-233CC13FF243}" type="datetime3">
              <a:rPr lang="en-US" smtClean="0"/>
              <a:pPr/>
              <a:t>9 May 2013</a:t>
            </a:fld>
            <a:endParaRPr lang="en-US" smtClean="0"/>
          </a:p>
        </p:txBody>
      </p:sp>
      <p:sp>
        <p:nvSpPr>
          <p:cNvPr id="126981" name="Footer Placeholder 2"/>
          <p:cNvSpPr>
            <a:spLocks noGrp="1"/>
          </p:cNvSpPr>
          <p:nvPr>
            <p:ph type="ftr" sz="quarter" idx="11"/>
          </p:nvPr>
        </p:nvSpPr>
        <p:spPr>
          <a:noFill/>
        </p:spPr>
        <p:txBody>
          <a:bodyPr/>
          <a:lstStyle/>
          <a:p>
            <a:r>
              <a:rPr lang="en-US" smtClean="0"/>
              <a:t>www.edbodmer.com</a:t>
            </a:r>
          </a:p>
        </p:txBody>
      </p:sp>
      <p:sp>
        <p:nvSpPr>
          <p:cNvPr id="126982" name="Slide Number Placeholder 3"/>
          <p:cNvSpPr>
            <a:spLocks noGrp="1"/>
          </p:cNvSpPr>
          <p:nvPr>
            <p:ph type="sldNum" sz="quarter" idx="12"/>
          </p:nvPr>
        </p:nvSpPr>
        <p:spPr>
          <a:noFill/>
        </p:spPr>
        <p:txBody>
          <a:bodyPr/>
          <a:lstStyle/>
          <a:p>
            <a:fld id="{822DF686-619B-4181-A368-A3029B5C4AF5}" type="slidenum">
              <a:rPr lang="en-US" smtClean="0"/>
              <a:pPr/>
              <a:t>152</a:t>
            </a:fld>
            <a:endParaRPr lang="en-US" smtClean="0"/>
          </a:p>
        </p:txBody>
      </p:sp>
    </p:spTree>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p:txBody>
          <a:bodyPr/>
          <a:lstStyle/>
          <a:p>
            <a:pPr eaLnBrk="1" hangingPunct="1"/>
            <a:r>
              <a:rPr lang="en-US" smtClean="0"/>
              <a:t>Solar Thermal Capacity Factor</a:t>
            </a:r>
          </a:p>
        </p:txBody>
      </p:sp>
      <p:sp>
        <p:nvSpPr>
          <p:cNvPr id="128003" name="Rectangle 3"/>
          <p:cNvSpPr>
            <a:spLocks noGrp="1" noChangeArrowheads="1"/>
          </p:cNvSpPr>
          <p:nvPr>
            <p:ph type="body" idx="1"/>
          </p:nvPr>
        </p:nvSpPr>
        <p:spPr/>
        <p:txBody>
          <a:bodyPr/>
          <a:lstStyle/>
          <a:p>
            <a:pPr eaLnBrk="1" hangingPunct="1">
              <a:lnSpc>
                <a:spcPct val="80000"/>
              </a:lnSpc>
            </a:pPr>
            <a:r>
              <a:rPr lang="en-US" smtClean="0"/>
              <a:t>Parabolic trough systems use trough-shaped mirror reflectors to concentrate sunlight on to receiver tubes through which a thermal transfer fluid is heated to roughly 400°C and then used to produce superheated steam. </a:t>
            </a:r>
          </a:p>
          <a:p>
            <a:pPr eaLnBrk="1" hangingPunct="1">
              <a:lnSpc>
                <a:spcPct val="80000"/>
              </a:lnSpc>
            </a:pPr>
            <a:r>
              <a:rPr lang="en-US" smtClean="0"/>
              <a:t>They represent the most mature solar thermal power technology, with 354 MWe of plants connected to the Southern California grid since the 1980s and more than two square kilometres of parabolic trough collectors. </a:t>
            </a:r>
          </a:p>
          <a:p>
            <a:pPr eaLnBrk="1" hangingPunct="1">
              <a:lnSpc>
                <a:spcPct val="80000"/>
              </a:lnSpc>
            </a:pPr>
            <a:r>
              <a:rPr lang="en-US" smtClean="0"/>
              <a:t>These plants supply an annual 800 million kWh – enough for more than 200,000 households – at a generation cost of about 10-13 US cents/kWh.</a:t>
            </a:r>
          </a:p>
          <a:p>
            <a:pPr eaLnBrk="1" hangingPunct="1">
              <a:lnSpc>
                <a:spcPct val="80000"/>
              </a:lnSpc>
            </a:pPr>
            <a:endParaRPr lang="en-US" b="1" smtClean="0"/>
          </a:p>
          <a:p>
            <a:pPr eaLnBrk="1" hangingPunct="1">
              <a:lnSpc>
                <a:spcPct val="80000"/>
              </a:lnSpc>
            </a:pPr>
            <a:r>
              <a:rPr lang="en-US" b="1" smtClean="0"/>
              <a:t>Implied Capacity Factor 25.7%</a:t>
            </a:r>
          </a:p>
        </p:txBody>
      </p:sp>
      <p:sp>
        <p:nvSpPr>
          <p:cNvPr id="128004" name="Date Placeholder 1"/>
          <p:cNvSpPr>
            <a:spLocks noGrp="1"/>
          </p:cNvSpPr>
          <p:nvPr>
            <p:ph type="dt" sz="quarter" idx="10"/>
          </p:nvPr>
        </p:nvSpPr>
        <p:spPr>
          <a:noFill/>
        </p:spPr>
        <p:txBody>
          <a:bodyPr/>
          <a:lstStyle/>
          <a:p>
            <a:fld id="{7B1A0C49-A8AA-47F0-A4B1-4054B1F051D2}" type="datetime3">
              <a:rPr lang="en-US" smtClean="0"/>
              <a:pPr/>
              <a:t>9 May 2013</a:t>
            </a:fld>
            <a:endParaRPr lang="en-US" smtClean="0"/>
          </a:p>
        </p:txBody>
      </p:sp>
      <p:sp>
        <p:nvSpPr>
          <p:cNvPr id="128005" name="Footer Placeholder 2"/>
          <p:cNvSpPr>
            <a:spLocks noGrp="1"/>
          </p:cNvSpPr>
          <p:nvPr>
            <p:ph type="ftr" sz="quarter" idx="11"/>
          </p:nvPr>
        </p:nvSpPr>
        <p:spPr>
          <a:noFill/>
        </p:spPr>
        <p:txBody>
          <a:bodyPr/>
          <a:lstStyle/>
          <a:p>
            <a:r>
              <a:rPr lang="en-US" smtClean="0"/>
              <a:t>www.edbodmer.com</a:t>
            </a:r>
          </a:p>
        </p:txBody>
      </p:sp>
      <p:sp>
        <p:nvSpPr>
          <p:cNvPr id="128006" name="Slide Number Placeholder 3"/>
          <p:cNvSpPr>
            <a:spLocks noGrp="1"/>
          </p:cNvSpPr>
          <p:nvPr>
            <p:ph type="sldNum" sz="quarter" idx="12"/>
          </p:nvPr>
        </p:nvSpPr>
        <p:spPr>
          <a:noFill/>
        </p:spPr>
        <p:txBody>
          <a:bodyPr/>
          <a:lstStyle/>
          <a:p>
            <a:fld id="{5F5BE0C5-FB75-4DD5-A5B6-8DA731F54F58}" type="slidenum">
              <a:rPr lang="en-US" smtClean="0"/>
              <a:pPr/>
              <a:t>153</a:t>
            </a:fld>
            <a:endParaRPr lang="en-US" smtClean="0"/>
          </a:p>
        </p:txBody>
      </p:sp>
    </p:spTree>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p:txBody>
          <a:bodyPr/>
          <a:lstStyle/>
          <a:p>
            <a:pPr eaLnBrk="1" hangingPunct="1"/>
            <a:r>
              <a:rPr lang="en-US" smtClean="0"/>
              <a:t>Direct Normal Irradiance (DNI)</a:t>
            </a:r>
          </a:p>
        </p:txBody>
      </p:sp>
      <p:pic>
        <p:nvPicPr>
          <p:cNvPr id="129027" name="Picture 4"/>
          <p:cNvPicPr>
            <a:picLocks noGrp="1" noChangeAspect="1" noChangeArrowheads="1"/>
          </p:cNvPicPr>
          <p:nvPr>
            <p:ph type="body" idx="1"/>
          </p:nvPr>
        </p:nvPicPr>
        <p:blipFill>
          <a:blip r:embed="rId2" cstate="print"/>
          <a:srcRect/>
          <a:stretch>
            <a:fillRect/>
          </a:stretch>
        </p:blipFill>
        <p:spPr>
          <a:xfrm>
            <a:off x="457200" y="1960563"/>
            <a:ext cx="8229600" cy="3805237"/>
          </a:xfrm>
        </p:spPr>
      </p:pic>
      <p:sp>
        <p:nvSpPr>
          <p:cNvPr id="129028" name="Date Placeholder 1"/>
          <p:cNvSpPr>
            <a:spLocks noGrp="1"/>
          </p:cNvSpPr>
          <p:nvPr>
            <p:ph type="dt" sz="quarter" idx="10"/>
          </p:nvPr>
        </p:nvSpPr>
        <p:spPr>
          <a:noFill/>
        </p:spPr>
        <p:txBody>
          <a:bodyPr/>
          <a:lstStyle/>
          <a:p>
            <a:fld id="{7B85C934-C6E7-4C2B-A30F-1E22371440DE}" type="datetime3">
              <a:rPr lang="en-US" smtClean="0"/>
              <a:pPr/>
              <a:t>9 May 2013</a:t>
            </a:fld>
            <a:endParaRPr lang="en-US" smtClean="0"/>
          </a:p>
        </p:txBody>
      </p:sp>
      <p:sp>
        <p:nvSpPr>
          <p:cNvPr id="129029" name="Footer Placeholder 2"/>
          <p:cNvSpPr>
            <a:spLocks noGrp="1"/>
          </p:cNvSpPr>
          <p:nvPr>
            <p:ph type="ftr" sz="quarter" idx="11"/>
          </p:nvPr>
        </p:nvSpPr>
        <p:spPr>
          <a:noFill/>
        </p:spPr>
        <p:txBody>
          <a:bodyPr/>
          <a:lstStyle/>
          <a:p>
            <a:r>
              <a:rPr lang="en-US" smtClean="0"/>
              <a:t>www.edbodmer.com</a:t>
            </a:r>
          </a:p>
        </p:txBody>
      </p:sp>
      <p:sp>
        <p:nvSpPr>
          <p:cNvPr id="129030" name="Slide Number Placeholder 3"/>
          <p:cNvSpPr>
            <a:spLocks noGrp="1"/>
          </p:cNvSpPr>
          <p:nvPr>
            <p:ph type="sldNum" sz="quarter" idx="12"/>
          </p:nvPr>
        </p:nvSpPr>
        <p:spPr>
          <a:noFill/>
        </p:spPr>
        <p:txBody>
          <a:bodyPr/>
          <a:lstStyle/>
          <a:p>
            <a:fld id="{10C528F9-C699-4F7A-ACC5-6C0BB676FA53}" type="slidenum">
              <a:rPr lang="en-US" smtClean="0"/>
              <a:pPr/>
              <a:t>154</a:t>
            </a:fld>
            <a:endParaRPr lang="en-US" smtClean="0"/>
          </a:p>
        </p:txBody>
      </p:sp>
    </p:spTree>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p:txBody>
          <a:bodyPr/>
          <a:lstStyle/>
          <a:p>
            <a:pPr eaLnBrk="1" hangingPunct="1"/>
            <a:r>
              <a:rPr lang="en-US" sz="3600" smtClean="0"/>
              <a:t>Potential Solar Fields for Solar Thermal Plants</a:t>
            </a:r>
          </a:p>
        </p:txBody>
      </p:sp>
      <p:pic>
        <p:nvPicPr>
          <p:cNvPr id="130051" name="Picture 4"/>
          <p:cNvPicPr>
            <a:picLocks noGrp="1" noChangeAspect="1" noChangeArrowheads="1"/>
          </p:cNvPicPr>
          <p:nvPr>
            <p:ph type="body" idx="1"/>
          </p:nvPr>
        </p:nvPicPr>
        <p:blipFill>
          <a:blip r:embed="rId2" cstate="print"/>
          <a:srcRect/>
          <a:stretch>
            <a:fillRect/>
          </a:stretch>
        </p:blipFill>
        <p:spPr>
          <a:xfrm>
            <a:off x="838200" y="1490663"/>
            <a:ext cx="7620000" cy="5367337"/>
          </a:xfrm>
        </p:spPr>
      </p:pic>
      <p:sp>
        <p:nvSpPr>
          <p:cNvPr id="130052" name="Date Placeholder 1"/>
          <p:cNvSpPr>
            <a:spLocks noGrp="1"/>
          </p:cNvSpPr>
          <p:nvPr>
            <p:ph type="dt" sz="quarter" idx="10"/>
          </p:nvPr>
        </p:nvSpPr>
        <p:spPr>
          <a:noFill/>
        </p:spPr>
        <p:txBody>
          <a:bodyPr/>
          <a:lstStyle/>
          <a:p>
            <a:fld id="{F2A9ECAF-6B60-4B9C-B232-407E35A8A266}" type="datetime3">
              <a:rPr lang="en-US" smtClean="0"/>
              <a:pPr/>
              <a:t>9 May 2013</a:t>
            </a:fld>
            <a:endParaRPr lang="en-US" smtClean="0"/>
          </a:p>
        </p:txBody>
      </p:sp>
      <p:sp>
        <p:nvSpPr>
          <p:cNvPr id="130053" name="Footer Placeholder 2"/>
          <p:cNvSpPr>
            <a:spLocks noGrp="1"/>
          </p:cNvSpPr>
          <p:nvPr>
            <p:ph type="ftr" sz="quarter" idx="11"/>
          </p:nvPr>
        </p:nvSpPr>
        <p:spPr>
          <a:noFill/>
        </p:spPr>
        <p:txBody>
          <a:bodyPr/>
          <a:lstStyle/>
          <a:p>
            <a:r>
              <a:rPr lang="en-US" smtClean="0"/>
              <a:t>www.edbodmer.com</a:t>
            </a:r>
          </a:p>
        </p:txBody>
      </p:sp>
      <p:sp>
        <p:nvSpPr>
          <p:cNvPr id="130054" name="Slide Number Placeholder 3"/>
          <p:cNvSpPr>
            <a:spLocks noGrp="1"/>
          </p:cNvSpPr>
          <p:nvPr>
            <p:ph type="sldNum" sz="quarter" idx="12"/>
          </p:nvPr>
        </p:nvSpPr>
        <p:spPr>
          <a:noFill/>
        </p:spPr>
        <p:txBody>
          <a:bodyPr/>
          <a:lstStyle/>
          <a:p>
            <a:fld id="{8808E3B5-A696-4E5C-913C-BE22427B512C}" type="slidenum">
              <a:rPr lang="en-US" smtClean="0"/>
              <a:pPr/>
              <a:t>155</a:t>
            </a:fld>
            <a:endParaRPr lang="en-US" smtClean="0"/>
          </a:p>
        </p:txBody>
      </p:sp>
    </p:spTree>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Title 1"/>
          <p:cNvSpPr>
            <a:spLocks noGrp="1"/>
          </p:cNvSpPr>
          <p:nvPr>
            <p:ph type="title"/>
          </p:nvPr>
        </p:nvSpPr>
        <p:spPr/>
        <p:txBody>
          <a:bodyPr/>
          <a:lstStyle/>
          <a:p>
            <a:r>
              <a:rPr lang="en-US" smtClean="0"/>
              <a:t>Cost of Solar Thermal</a:t>
            </a:r>
          </a:p>
        </p:txBody>
      </p:sp>
      <p:sp>
        <p:nvSpPr>
          <p:cNvPr id="131075" name="Content Placeholder 2"/>
          <p:cNvSpPr>
            <a:spLocks noGrp="1"/>
          </p:cNvSpPr>
          <p:nvPr>
            <p:ph idx="1"/>
          </p:nvPr>
        </p:nvSpPr>
        <p:spPr/>
        <p:txBody>
          <a:bodyPr/>
          <a:lstStyle/>
          <a:p>
            <a:r>
              <a:rPr lang="en-US" sz="1400" smtClean="0"/>
              <a:t>Desertec to break ground at Moroccan CSP plant in 2012</a:t>
            </a:r>
          </a:p>
          <a:p>
            <a:r>
              <a:rPr lang="en-US" sz="1400" smtClean="0"/>
              <a:t>The Desertec Industrial Initiative (DII) will break ground next year at the first phase of a Moroccan solar-thermal project, and will also pursue projects in Tunisia and Algeria in the medium term, according to senior figures within the group. </a:t>
            </a:r>
          </a:p>
          <a:p>
            <a:r>
              <a:rPr lang="en-US" sz="1400" smtClean="0"/>
              <a:t>Last year DII confirmed its intention to build its first project in Morocco, which has no indigenous fossil-fuel resources and is rolling forward its own plan to install 2GW of concentrating solar power (CSP) capacity by 2020. </a:t>
            </a:r>
          </a:p>
          <a:p>
            <a:r>
              <a:rPr lang="en-US" sz="1400" smtClean="0"/>
              <a:t>DII now says the Moroccan project will start with a 150MW first phase before being expanded to 500MW, with construction to commence in 2012, as reported in the German press. </a:t>
            </a:r>
          </a:p>
          <a:p>
            <a:r>
              <a:rPr lang="en-US" sz="1400" smtClean="0"/>
              <a:t>The first phase is expected to cost €600m ($822m) – or €4m per installed MW – and will take two to four years to build. </a:t>
            </a:r>
          </a:p>
          <a:p>
            <a:r>
              <a:rPr lang="en-US" sz="1400" smtClean="0"/>
              <a:t>DII has also confirmed its intention to sign an agreement with Algeria next month to pursue projects in that country, having already opened an office in Tunisia earlier this year. </a:t>
            </a:r>
          </a:p>
          <a:p>
            <a:r>
              <a:rPr lang="en-US" sz="1400" smtClean="0"/>
              <a:t>Those supporting Helios look to build 10GW of PV capacity in Greece and flow the electricity to less sunny countries such as Germany. </a:t>
            </a:r>
          </a:p>
          <a:p>
            <a:r>
              <a:rPr lang="en-US" sz="1400" smtClean="0"/>
              <a:t>The Greek PV industry has openly declared Helios to be more politically and economically feasible than Desertec. </a:t>
            </a:r>
          </a:p>
          <a:p>
            <a:r>
              <a:rPr lang="en-US" sz="1400" smtClean="0"/>
              <a:t>Last week Helios unexpectedly turned up in the most recent plan endorsed by the European Council to establish clear paths by which Greece can repay its debt-holders. </a:t>
            </a:r>
          </a:p>
          <a:p>
            <a:endParaRPr lang="en-US" sz="1400" smtClean="0"/>
          </a:p>
          <a:p>
            <a:endParaRPr lang="en-US" sz="1400" smtClean="0"/>
          </a:p>
        </p:txBody>
      </p:sp>
      <p:sp>
        <p:nvSpPr>
          <p:cNvPr id="131076" name="Date Placeholder 3"/>
          <p:cNvSpPr>
            <a:spLocks noGrp="1"/>
          </p:cNvSpPr>
          <p:nvPr>
            <p:ph type="dt" sz="quarter" idx="10"/>
          </p:nvPr>
        </p:nvSpPr>
        <p:spPr>
          <a:noFill/>
        </p:spPr>
        <p:txBody>
          <a:bodyPr/>
          <a:lstStyle/>
          <a:p>
            <a:fld id="{763FD306-F8E0-4770-80AA-F8646015F81F}" type="datetime3">
              <a:rPr lang="en-US" smtClean="0"/>
              <a:pPr/>
              <a:t>9 May 2013</a:t>
            </a:fld>
            <a:endParaRPr lang="en-US" smtClean="0"/>
          </a:p>
        </p:txBody>
      </p:sp>
      <p:sp>
        <p:nvSpPr>
          <p:cNvPr id="131077" name="Footer Placeholder 4"/>
          <p:cNvSpPr>
            <a:spLocks noGrp="1"/>
          </p:cNvSpPr>
          <p:nvPr>
            <p:ph type="ftr" sz="quarter" idx="11"/>
          </p:nvPr>
        </p:nvSpPr>
        <p:spPr>
          <a:noFill/>
        </p:spPr>
        <p:txBody>
          <a:bodyPr/>
          <a:lstStyle/>
          <a:p>
            <a:r>
              <a:rPr lang="en-US" smtClean="0"/>
              <a:t>www.edbodmer.com</a:t>
            </a:r>
          </a:p>
        </p:txBody>
      </p:sp>
      <p:sp>
        <p:nvSpPr>
          <p:cNvPr id="131078" name="Slide Number Placeholder 5"/>
          <p:cNvSpPr>
            <a:spLocks noGrp="1"/>
          </p:cNvSpPr>
          <p:nvPr>
            <p:ph type="sldNum" sz="quarter" idx="12"/>
          </p:nvPr>
        </p:nvSpPr>
        <p:spPr>
          <a:noFill/>
        </p:spPr>
        <p:txBody>
          <a:bodyPr/>
          <a:lstStyle/>
          <a:p>
            <a:fld id="{FF6C7F7C-965F-472B-92EF-F4ED96F31A3C}" type="slidenum">
              <a:rPr lang="en-US" smtClean="0"/>
              <a:pPr/>
              <a:t>156</a:t>
            </a:fld>
            <a:endParaRPr lang="en-US" smtClean="0"/>
          </a:p>
        </p:txBody>
      </p:sp>
    </p:spTree>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p:txBody>
          <a:bodyPr/>
          <a:lstStyle/>
          <a:p>
            <a:pPr eaLnBrk="1" hangingPunct="1"/>
            <a:r>
              <a:rPr lang="en-US" smtClean="0"/>
              <a:t>Cost of Solar versus Coal</a:t>
            </a:r>
          </a:p>
        </p:txBody>
      </p:sp>
      <p:sp>
        <p:nvSpPr>
          <p:cNvPr id="132099" name="Rectangle 4"/>
          <p:cNvSpPr>
            <a:spLocks noGrp="1" noChangeArrowheads="1"/>
          </p:cNvSpPr>
          <p:nvPr>
            <p:ph type="body" idx="1"/>
          </p:nvPr>
        </p:nvSpPr>
        <p:spPr/>
        <p:txBody>
          <a:bodyPr/>
          <a:lstStyle/>
          <a:p>
            <a:pPr eaLnBrk="1" hangingPunct="1"/>
            <a:r>
              <a:rPr lang="en-US" smtClean="0"/>
              <a:t>.</a:t>
            </a:r>
          </a:p>
          <a:p>
            <a:pPr eaLnBrk="1" hangingPunct="1"/>
            <a:endParaRPr lang="en-US" smtClean="0"/>
          </a:p>
        </p:txBody>
      </p:sp>
      <p:pic>
        <p:nvPicPr>
          <p:cNvPr id="132100" name="Picture 5"/>
          <p:cNvPicPr>
            <a:picLocks noChangeAspect="1" noChangeArrowheads="1"/>
          </p:cNvPicPr>
          <p:nvPr/>
        </p:nvPicPr>
        <p:blipFill>
          <a:blip r:embed="rId2" cstate="print"/>
          <a:srcRect/>
          <a:stretch>
            <a:fillRect/>
          </a:stretch>
        </p:blipFill>
        <p:spPr bwMode="auto">
          <a:xfrm>
            <a:off x="0" y="1371600"/>
            <a:ext cx="9144000" cy="4895850"/>
          </a:xfrm>
          <a:prstGeom prst="rect">
            <a:avLst/>
          </a:prstGeom>
          <a:noFill/>
          <a:ln w="9525">
            <a:noFill/>
            <a:miter lim="800000"/>
            <a:headEnd/>
            <a:tailEnd/>
          </a:ln>
        </p:spPr>
      </p:pic>
      <p:sp>
        <p:nvSpPr>
          <p:cNvPr id="132101" name="Date Placeholder 1"/>
          <p:cNvSpPr>
            <a:spLocks noGrp="1"/>
          </p:cNvSpPr>
          <p:nvPr>
            <p:ph type="dt" sz="quarter" idx="10"/>
          </p:nvPr>
        </p:nvSpPr>
        <p:spPr>
          <a:noFill/>
        </p:spPr>
        <p:txBody>
          <a:bodyPr/>
          <a:lstStyle/>
          <a:p>
            <a:fld id="{5C8F01DC-C7F7-4E7B-8C9E-6D00F9BF30CA}" type="datetime3">
              <a:rPr lang="en-US" smtClean="0"/>
              <a:pPr/>
              <a:t>9 May 2013</a:t>
            </a:fld>
            <a:endParaRPr lang="en-US" smtClean="0"/>
          </a:p>
        </p:txBody>
      </p:sp>
      <p:sp>
        <p:nvSpPr>
          <p:cNvPr id="132102" name="Footer Placeholder 2"/>
          <p:cNvSpPr>
            <a:spLocks noGrp="1"/>
          </p:cNvSpPr>
          <p:nvPr>
            <p:ph type="ftr" sz="quarter" idx="11"/>
          </p:nvPr>
        </p:nvSpPr>
        <p:spPr>
          <a:noFill/>
        </p:spPr>
        <p:txBody>
          <a:bodyPr/>
          <a:lstStyle/>
          <a:p>
            <a:r>
              <a:rPr lang="en-US" smtClean="0"/>
              <a:t>www.edbodmer.com</a:t>
            </a:r>
          </a:p>
        </p:txBody>
      </p:sp>
      <p:sp>
        <p:nvSpPr>
          <p:cNvPr id="132103" name="Slide Number Placeholder 3"/>
          <p:cNvSpPr>
            <a:spLocks noGrp="1"/>
          </p:cNvSpPr>
          <p:nvPr>
            <p:ph type="sldNum" sz="quarter" idx="12"/>
          </p:nvPr>
        </p:nvSpPr>
        <p:spPr>
          <a:noFill/>
        </p:spPr>
        <p:txBody>
          <a:bodyPr/>
          <a:lstStyle/>
          <a:p>
            <a:fld id="{2A12FC23-959E-4CAF-827B-C8D4042F1C20}" type="slidenum">
              <a:rPr lang="en-US" smtClean="0"/>
              <a:pPr/>
              <a:t>157</a:t>
            </a:fld>
            <a:endParaRPr lang="en-US" smtClean="0"/>
          </a:p>
        </p:txBody>
      </p:sp>
    </p:spTree>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title"/>
          </p:nvPr>
        </p:nvSpPr>
        <p:spPr/>
        <p:txBody>
          <a:bodyPr/>
          <a:lstStyle/>
          <a:p>
            <a:pPr eaLnBrk="1" hangingPunct="1"/>
            <a:r>
              <a:rPr lang="en-US" sz="3200" smtClean="0"/>
              <a:t>Predicted Changes in Cost of Solar Thermal</a:t>
            </a:r>
          </a:p>
        </p:txBody>
      </p:sp>
      <p:sp>
        <p:nvSpPr>
          <p:cNvPr id="133123" name="Rectangle 3"/>
          <p:cNvSpPr>
            <a:spLocks noGrp="1" noChangeArrowheads="1"/>
          </p:cNvSpPr>
          <p:nvPr>
            <p:ph type="body" idx="1"/>
          </p:nvPr>
        </p:nvSpPr>
        <p:spPr/>
        <p:txBody>
          <a:bodyPr/>
          <a:lstStyle/>
          <a:p>
            <a:pPr eaLnBrk="1" hangingPunct="1"/>
            <a:r>
              <a:rPr lang="en-US" smtClean="0"/>
              <a:t>.</a:t>
            </a:r>
          </a:p>
          <a:p>
            <a:pPr eaLnBrk="1" hangingPunct="1"/>
            <a:endParaRPr lang="en-US" smtClean="0"/>
          </a:p>
        </p:txBody>
      </p:sp>
      <p:pic>
        <p:nvPicPr>
          <p:cNvPr id="133124" name="Picture 4"/>
          <p:cNvPicPr>
            <a:picLocks noChangeAspect="1" noChangeArrowheads="1"/>
          </p:cNvPicPr>
          <p:nvPr/>
        </p:nvPicPr>
        <p:blipFill>
          <a:blip r:embed="rId2" cstate="print"/>
          <a:srcRect/>
          <a:stretch>
            <a:fillRect/>
          </a:stretch>
        </p:blipFill>
        <p:spPr bwMode="auto">
          <a:xfrm>
            <a:off x="152400" y="2286000"/>
            <a:ext cx="8763000" cy="3835400"/>
          </a:xfrm>
          <a:prstGeom prst="rect">
            <a:avLst/>
          </a:prstGeom>
          <a:noFill/>
          <a:ln w="9525">
            <a:noFill/>
            <a:miter lim="800000"/>
            <a:headEnd/>
            <a:tailEnd/>
          </a:ln>
        </p:spPr>
      </p:pic>
      <p:sp>
        <p:nvSpPr>
          <p:cNvPr id="133125" name="Date Placeholder 1"/>
          <p:cNvSpPr>
            <a:spLocks noGrp="1"/>
          </p:cNvSpPr>
          <p:nvPr>
            <p:ph type="dt" sz="quarter" idx="10"/>
          </p:nvPr>
        </p:nvSpPr>
        <p:spPr>
          <a:noFill/>
        </p:spPr>
        <p:txBody>
          <a:bodyPr/>
          <a:lstStyle/>
          <a:p>
            <a:fld id="{092A7A03-358D-4F22-96E9-99D45C45556E}" type="datetime3">
              <a:rPr lang="en-US" smtClean="0"/>
              <a:pPr/>
              <a:t>9 May 2013</a:t>
            </a:fld>
            <a:endParaRPr lang="en-US" smtClean="0"/>
          </a:p>
        </p:txBody>
      </p:sp>
      <p:sp>
        <p:nvSpPr>
          <p:cNvPr id="133126" name="Footer Placeholder 2"/>
          <p:cNvSpPr>
            <a:spLocks noGrp="1"/>
          </p:cNvSpPr>
          <p:nvPr>
            <p:ph type="ftr" sz="quarter" idx="11"/>
          </p:nvPr>
        </p:nvSpPr>
        <p:spPr>
          <a:noFill/>
        </p:spPr>
        <p:txBody>
          <a:bodyPr/>
          <a:lstStyle/>
          <a:p>
            <a:r>
              <a:rPr lang="en-US" smtClean="0"/>
              <a:t>www.edbodmer.com</a:t>
            </a:r>
          </a:p>
        </p:txBody>
      </p:sp>
      <p:sp>
        <p:nvSpPr>
          <p:cNvPr id="133127" name="Slide Number Placeholder 3"/>
          <p:cNvSpPr>
            <a:spLocks noGrp="1"/>
          </p:cNvSpPr>
          <p:nvPr>
            <p:ph type="sldNum" sz="quarter" idx="12"/>
          </p:nvPr>
        </p:nvSpPr>
        <p:spPr>
          <a:noFill/>
        </p:spPr>
        <p:txBody>
          <a:bodyPr/>
          <a:lstStyle/>
          <a:p>
            <a:fld id="{582C5251-9712-42AB-8264-13ECE522D3A5}" type="slidenum">
              <a:rPr lang="en-US" smtClean="0"/>
              <a:pPr/>
              <a:t>158</a:t>
            </a:fld>
            <a:endParaRPr lang="en-US" smtClean="0"/>
          </a:p>
        </p:txBody>
      </p:sp>
    </p:spTree>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title" idx="4294967295"/>
          </p:nvPr>
        </p:nvSpPr>
        <p:spPr/>
        <p:txBody>
          <a:bodyPr lIns="92075" tIns="46038" rIns="92075" bIns="46038" anchor="t"/>
          <a:lstStyle/>
          <a:p>
            <a:pPr eaLnBrk="1" hangingPunct="1"/>
            <a:r>
              <a:rPr lang="en-US" smtClean="0"/>
              <a:t>Solar Thermal Example</a:t>
            </a:r>
          </a:p>
        </p:txBody>
      </p:sp>
      <p:sp>
        <p:nvSpPr>
          <p:cNvPr id="134147" name="Rectangle 3"/>
          <p:cNvSpPr>
            <a:spLocks noGrp="1" noChangeArrowheads="1"/>
          </p:cNvSpPr>
          <p:nvPr>
            <p:ph type="body" idx="4294967295"/>
          </p:nvPr>
        </p:nvSpPr>
        <p:spPr/>
        <p:txBody>
          <a:bodyPr lIns="92075" tIns="46038" rIns="92075" bIns="46038"/>
          <a:lstStyle/>
          <a:p>
            <a:pPr marL="231775" indent="-173038" eaLnBrk="1" hangingPunct="1">
              <a:lnSpc>
                <a:spcPct val="90000"/>
              </a:lnSpc>
            </a:pPr>
            <a:r>
              <a:rPr lang="en-US" sz="2000" smtClean="0"/>
              <a:t>11 megawatt PS10 solar power plant</a:t>
            </a:r>
          </a:p>
          <a:p>
            <a:pPr marL="231775" indent="-173038" eaLnBrk="1" hangingPunct="1">
              <a:lnSpc>
                <a:spcPct val="90000"/>
              </a:lnSpc>
            </a:pPr>
            <a:r>
              <a:rPr lang="en-US" sz="2000" smtClean="0"/>
              <a:t>Generate 24.3 GW/hr per year of clean energy</a:t>
            </a:r>
          </a:p>
          <a:p>
            <a:pPr marL="231775" indent="-173038" eaLnBrk="1" hangingPunct="1">
              <a:lnSpc>
                <a:spcPct val="90000"/>
              </a:lnSpc>
            </a:pPr>
            <a:r>
              <a:rPr lang="en-US" sz="2000" smtClean="0"/>
              <a:t>Comprises 624 movable heliostats (mirrors). </a:t>
            </a:r>
          </a:p>
          <a:p>
            <a:pPr lvl="2" eaLnBrk="1" hangingPunct="1">
              <a:lnSpc>
                <a:spcPct val="90000"/>
              </a:lnSpc>
            </a:pPr>
            <a:r>
              <a:rPr lang="en-US" sz="1600" smtClean="0"/>
              <a:t>Each of the mirrors has a surface area of 120 square meters (1292 square feet) which concentrates the Sun's rays to the top of a 115-meter (377 foot) high tower where the solar receiver and a steam turbine are located. The turbine drives a generator, producing electricity. The two axis heliostats move automatically as a function of the solar calendar. This power plant alone will prevent the emission of 18,000 tons of CO2 per year.</a:t>
            </a:r>
          </a:p>
          <a:p>
            <a:pPr marL="231775" indent="-173038" eaLnBrk="1" hangingPunct="1">
              <a:lnSpc>
                <a:spcPct val="90000"/>
              </a:lnSpc>
            </a:pPr>
            <a:r>
              <a:rPr lang="en-US" sz="2000" smtClean="0"/>
              <a:t>The investment required to build the concentrating solar power plant amounted to €35 million (US$47 million)</a:t>
            </a:r>
          </a:p>
          <a:p>
            <a:pPr lvl="2" eaLnBrk="1" hangingPunct="1">
              <a:lnSpc>
                <a:spcPct val="90000"/>
              </a:lnSpc>
            </a:pPr>
            <a:r>
              <a:rPr lang="en-US" sz="1600" smtClean="0"/>
              <a:t>a contribution of €5 million (US$6.7 million) from the EU's Fifth Framework Program for research, awarded for the project's innovative approach.</a:t>
            </a:r>
          </a:p>
          <a:p>
            <a:pPr marL="231775" indent="-173038" eaLnBrk="1" hangingPunct="1">
              <a:lnSpc>
                <a:spcPct val="90000"/>
              </a:lnSpc>
            </a:pPr>
            <a:r>
              <a:rPr lang="en-US" sz="2000" smtClean="0"/>
              <a:t>Cost per kW €3,181/kW million (US$4,272/kW million)</a:t>
            </a:r>
          </a:p>
          <a:p>
            <a:pPr marL="231775" indent="-173038" eaLnBrk="1" hangingPunct="1">
              <a:lnSpc>
                <a:spcPct val="90000"/>
              </a:lnSpc>
            </a:pPr>
            <a:r>
              <a:rPr lang="en-US" sz="2000" smtClean="0"/>
              <a:t>Capacity Factor 25.2%</a:t>
            </a:r>
          </a:p>
        </p:txBody>
      </p:sp>
      <p:sp>
        <p:nvSpPr>
          <p:cNvPr id="134148" name="Date Placeholder 1"/>
          <p:cNvSpPr>
            <a:spLocks noGrp="1"/>
          </p:cNvSpPr>
          <p:nvPr>
            <p:ph type="dt" sz="quarter" idx="10"/>
          </p:nvPr>
        </p:nvSpPr>
        <p:spPr>
          <a:noFill/>
        </p:spPr>
        <p:txBody>
          <a:bodyPr/>
          <a:lstStyle/>
          <a:p>
            <a:fld id="{32FA0721-D34E-4756-9834-606F217BE0FF}" type="datetime3">
              <a:rPr lang="en-US" smtClean="0"/>
              <a:pPr/>
              <a:t>9 May 2013</a:t>
            </a:fld>
            <a:endParaRPr lang="en-US" smtClean="0"/>
          </a:p>
        </p:txBody>
      </p:sp>
      <p:sp>
        <p:nvSpPr>
          <p:cNvPr id="134149" name="Footer Placeholder 2"/>
          <p:cNvSpPr>
            <a:spLocks noGrp="1"/>
          </p:cNvSpPr>
          <p:nvPr>
            <p:ph type="ftr" sz="quarter" idx="11"/>
          </p:nvPr>
        </p:nvSpPr>
        <p:spPr>
          <a:noFill/>
        </p:spPr>
        <p:txBody>
          <a:bodyPr/>
          <a:lstStyle/>
          <a:p>
            <a:r>
              <a:rPr lang="en-US" smtClean="0"/>
              <a:t>www.edbodmer.com</a:t>
            </a:r>
          </a:p>
        </p:txBody>
      </p:sp>
      <p:sp>
        <p:nvSpPr>
          <p:cNvPr id="134150" name="Slide Number Placeholder 3"/>
          <p:cNvSpPr>
            <a:spLocks noGrp="1"/>
          </p:cNvSpPr>
          <p:nvPr>
            <p:ph type="sldNum" sz="quarter" idx="12"/>
          </p:nvPr>
        </p:nvSpPr>
        <p:spPr>
          <a:noFill/>
        </p:spPr>
        <p:txBody>
          <a:bodyPr/>
          <a:lstStyle/>
          <a:p>
            <a:fld id="{B1DD6240-F109-4678-9A90-0A3A6B1703C5}" type="slidenum">
              <a:rPr lang="en-US" smtClean="0"/>
              <a:pPr/>
              <a:t>159</a:t>
            </a:fld>
            <a:endParaRPr lang="en-US" smtClean="0"/>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4"/>
          <p:cNvSpPr>
            <a:spLocks noGrp="1"/>
          </p:cNvSpPr>
          <p:nvPr>
            <p:ph type="title"/>
          </p:nvPr>
        </p:nvSpPr>
        <p:spPr/>
        <p:txBody>
          <a:bodyPr/>
          <a:lstStyle/>
          <a:p>
            <a:r>
              <a:rPr lang="en-US" dirty="0" smtClean="0"/>
              <a:t>Trends in Turbine Cost from Vestas Annual Report</a:t>
            </a:r>
          </a:p>
        </p:txBody>
      </p:sp>
      <p:sp>
        <p:nvSpPr>
          <p:cNvPr id="20483" name="Date Placeholder 1"/>
          <p:cNvSpPr>
            <a:spLocks noGrp="1"/>
          </p:cNvSpPr>
          <p:nvPr>
            <p:ph type="dt" sz="quarter" idx="10"/>
          </p:nvPr>
        </p:nvSpPr>
        <p:spPr>
          <a:noFill/>
        </p:spPr>
        <p:txBody>
          <a:bodyPr/>
          <a:lstStyle/>
          <a:p>
            <a:fld id="{50482639-3946-46F3-B192-8410800A2611}" type="datetime3">
              <a:rPr lang="en-US" smtClean="0"/>
              <a:pPr/>
              <a:t>9 May 2013</a:t>
            </a:fld>
            <a:endParaRPr lang="en-US" smtClean="0"/>
          </a:p>
        </p:txBody>
      </p:sp>
      <p:sp>
        <p:nvSpPr>
          <p:cNvPr id="20484" name="Footer Placeholder 2"/>
          <p:cNvSpPr>
            <a:spLocks noGrp="1"/>
          </p:cNvSpPr>
          <p:nvPr>
            <p:ph type="ftr" sz="quarter" idx="11"/>
          </p:nvPr>
        </p:nvSpPr>
        <p:spPr>
          <a:noFill/>
        </p:spPr>
        <p:txBody>
          <a:bodyPr/>
          <a:lstStyle/>
          <a:p>
            <a:r>
              <a:rPr lang="en-US" smtClean="0"/>
              <a:t>www.edbodmer.com</a:t>
            </a:r>
          </a:p>
        </p:txBody>
      </p:sp>
      <p:sp>
        <p:nvSpPr>
          <p:cNvPr id="20485" name="Slide Number Placeholder 3"/>
          <p:cNvSpPr>
            <a:spLocks noGrp="1"/>
          </p:cNvSpPr>
          <p:nvPr>
            <p:ph type="sldNum" sz="quarter" idx="12"/>
          </p:nvPr>
        </p:nvSpPr>
        <p:spPr>
          <a:noFill/>
        </p:spPr>
        <p:txBody>
          <a:bodyPr/>
          <a:lstStyle/>
          <a:p>
            <a:fld id="{6E0AB7A1-92FB-4E47-B47A-C245510FB060}" type="slidenum">
              <a:rPr lang="en-US" smtClean="0"/>
              <a:pPr/>
              <a:t>16</a:t>
            </a:fld>
            <a:endParaRPr lang="en-US" smtClean="0"/>
          </a:p>
        </p:txBody>
      </p:sp>
      <p:pic>
        <p:nvPicPr>
          <p:cNvPr id="20486" name="Picture 2"/>
          <p:cNvPicPr>
            <a:picLocks noGrp="1" noChangeAspect="1" noChangeArrowheads="1"/>
          </p:cNvPicPr>
          <p:nvPr>
            <p:ph idx="1"/>
          </p:nvPr>
        </p:nvPicPr>
        <p:blipFill>
          <a:blip r:embed="rId2" cstate="print"/>
          <a:srcRect/>
          <a:stretch>
            <a:fillRect/>
          </a:stretch>
        </p:blipFill>
        <p:spPr>
          <a:xfrm>
            <a:off x="1144588" y="1143000"/>
            <a:ext cx="6854825" cy="4983163"/>
          </a:xfrm>
        </p:spPr>
      </p:pic>
    </p:spTree>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5176" name="Picture 8"/>
          <p:cNvPicPr>
            <a:picLocks noChangeAspect="1" noChangeArrowheads="1"/>
          </p:cNvPicPr>
          <p:nvPr/>
        </p:nvPicPr>
        <p:blipFill>
          <a:blip r:embed="rId2" cstate="print"/>
          <a:srcRect/>
          <a:stretch>
            <a:fillRect/>
          </a:stretch>
        </p:blipFill>
        <p:spPr bwMode="auto">
          <a:xfrm>
            <a:off x="-914400" y="-304800"/>
            <a:ext cx="10591800" cy="7419975"/>
          </a:xfrm>
          <a:prstGeom prst="rect">
            <a:avLst/>
          </a:prstGeom>
          <a:noFill/>
          <a:ln w="9525">
            <a:noFill/>
            <a:miter lim="800000"/>
            <a:headEnd/>
            <a:tailEnd/>
          </a:ln>
          <a:effectLst/>
        </p:spPr>
      </p:pic>
      <p:sp>
        <p:nvSpPr>
          <p:cNvPr id="135171" name="Rectangle 4"/>
          <p:cNvSpPr>
            <a:spLocks noGrp="1" noChangeArrowheads="1"/>
          </p:cNvSpPr>
          <p:nvPr>
            <p:ph type="ctrTitle"/>
          </p:nvPr>
        </p:nvSpPr>
        <p:spPr/>
        <p:txBody>
          <a:bodyPr/>
          <a:lstStyle/>
          <a:p>
            <a:pPr eaLnBrk="1" hangingPunct="1"/>
            <a:r>
              <a:rPr lang="en-US" smtClean="0">
                <a:solidFill>
                  <a:schemeClr val="tx1"/>
                </a:solidFill>
              </a:rPr>
              <a:t>Hydro</a:t>
            </a:r>
            <a:r>
              <a:rPr lang="en-US" smtClean="0"/>
              <a:t> </a:t>
            </a:r>
          </a:p>
        </p:txBody>
      </p:sp>
      <p:sp>
        <p:nvSpPr>
          <p:cNvPr id="135172" name="Date Placeholder 1"/>
          <p:cNvSpPr>
            <a:spLocks noGrp="1"/>
          </p:cNvSpPr>
          <p:nvPr>
            <p:ph type="dt" sz="quarter" idx="10"/>
          </p:nvPr>
        </p:nvSpPr>
        <p:spPr>
          <a:noFill/>
        </p:spPr>
        <p:txBody>
          <a:bodyPr/>
          <a:lstStyle/>
          <a:p>
            <a:fld id="{8CA49CC6-4880-4251-A74B-E409F898AC3B}" type="datetime3">
              <a:rPr lang="en-US" smtClean="0"/>
              <a:pPr/>
              <a:t>9 May 2013</a:t>
            </a:fld>
            <a:endParaRPr lang="en-US" smtClean="0"/>
          </a:p>
        </p:txBody>
      </p:sp>
      <p:sp>
        <p:nvSpPr>
          <p:cNvPr id="135173" name="Footer Placeholder 2"/>
          <p:cNvSpPr>
            <a:spLocks noGrp="1"/>
          </p:cNvSpPr>
          <p:nvPr>
            <p:ph type="ftr" sz="quarter" idx="11"/>
          </p:nvPr>
        </p:nvSpPr>
        <p:spPr>
          <a:noFill/>
        </p:spPr>
        <p:txBody>
          <a:bodyPr/>
          <a:lstStyle/>
          <a:p>
            <a:r>
              <a:rPr lang="en-US" smtClean="0"/>
              <a:t>www.edbodmer.com</a:t>
            </a:r>
          </a:p>
        </p:txBody>
      </p:sp>
      <p:sp>
        <p:nvSpPr>
          <p:cNvPr id="135174" name="Slide Number Placeholder 3"/>
          <p:cNvSpPr>
            <a:spLocks noGrp="1"/>
          </p:cNvSpPr>
          <p:nvPr>
            <p:ph type="sldNum" sz="quarter" idx="12"/>
          </p:nvPr>
        </p:nvSpPr>
        <p:spPr>
          <a:noFill/>
        </p:spPr>
        <p:txBody>
          <a:bodyPr/>
          <a:lstStyle/>
          <a:p>
            <a:fld id="{9E57A35E-F89D-401D-817C-5DEF461AB769}" type="slidenum">
              <a:rPr lang="en-US" smtClean="0"/>
              <a:pPr/>
              <a:t>160</a:t>
            </a:fld>
            <a:endParaRPr lang="en-US" smtClean="0"/>
          </a:p>
        </p:txBody>
      </p:sp>
    </p:spTree>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1734" name="Picture 6"/>
          <p:cNvPicPr>
            <a:picLocks noChangeAspect="1" noChangeArrowheads="1"/>
          </p:cNvPicPr>
          <p:nvPr/>
        </p:nvPicPr>
        <p:blipFill>
          <a:blip r:embed="rId2" cstate="print"/>
          <a:srcRect/>
          <a:stretch>
            <a:fillRect/>
          </a:stretch>
        </p:blipFill>
        <p:spPr bwMode="auto">
          <a:xfrm>
            <a:off x="-457200" y="152400"/>
            <a:ext cx="9601200" cy="67241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Title 5"/>
          <p:cNvSpPr>
            <a:spLocks noGrp="1"/>
          </p:cNvSpPr>
          <p:nvPr>
            <p:ph type="title"/>
          </p:nvPr>
        </p:nvSpPr>
        <p:spPr/>
        <p:txBody>
          <a:bodyPr/>
          <a:lstStyle/>
          <a:p>
            <a:r>
              <a:rPr lang="en-US" smtClean="0"/>
              <a:t>Project Layout	</a:t>
            </a:r>
          </a:p>
        </p:txBody>
      </p:sp>
      <p:sp>
        <p:nvSpPr>
          <p:cNvPr id="7" name="Content Placeholder 6"/>
          <p:cNvSpPr>
            <a:spLocks noGrp="1"/>
          </p:cNvSpPr>
          <p:nvPr>
            <p:ph sz="half" idx="1"/>
          </p:nvPr>
        </p:nvSpPr>
        <p:spPr>
          <a:xfrm>
            <a:off x="457200" y="2362200"/>
            <a:ext cx="2133600" cy="3763963"/>
          </a:xfrm>
        </p:spPr>
        <p:txBody>
          <a:bodyPr/>
          <a:lstStyle/>
          <a:p>
            <a:pPr marL="0" indent="0">
              <a:buFontTx/>
              <a:buNone/>
              <a:defRPr/>
            </a:pPr>
            <a:r>
              <a:rPr lang="en-US" sz="1800" dirty="0" smtClean="0"/>
              <a:t>Custom Layout is Critical</a:t>
            </a:r>
          </a:p>
          <a:p>
            <a:pPr marL="0" indent="0">
              <a:buFontTx/>
              <a:buNone/>
              <a:defRPr/>
            </a:pPr>
            <a:r>
              <a:rPr lang="en-US" sz="1800" dirty="0" smtClean="0"/>
              <a:t> </a:t>
            </a:r>
          </a:p>
          <a:p>
            <a:pPr>
              <a:buFontTx/>
              <a:buChar char="-"/>
              <a:defRPr/>
            </a:pPr>
            <a:r>
              <a:rPr lang="en-US" sz="1800" dirty="0" smtClean="0"/>
              <a:t>Basis for first cost estimate</a:t>
            </a:r>
          </a:p>
          <a:p>
            <a:pPr>
              <a:buFontTx/>
              <a:buChar char="-"/>
              <a:defRPr/>
            </a:pPr>
            <a:r>
              <a:rPr lang="en-US" sz="1800" dirty="0" smtClean="0"/>
              <a:t>Identify Site Issues </a:t>
            </a:r>
          </a:p>
          <a:p>
            <a:pPr>
              <a:buFontTx/>
              <a:buChar char="-"/>
              <a:defRPr/>
            </a:pPr>
            <a:r>
              <a:rPr lang="en-US" sz="1800" dirty="0" smtClean="0"/>
              <a:t>Verify Scope</a:t>
            </a:r>
          </a:p>
          <a:p>
            <a:pPr>
              <a:buFontTx/>
              <a:buChar char="-"/>
              <a:defRPr/>
            </a:pPr>
            <a:r>
              <a:rPr lang="en-US" sz="1800" dirty="0" smtClean="0"/>
              <a:t>First Risk Mitigation</a:t>
            </a:r>
            <a:r>
              <a:rPr lang="en-US" sz="2000" dirty="0" smtClean="0"/>
              <a:t> </a:t>
            </a:r>
            <a:endParaRPr lang="en-US" sz="2000" dirty="0"/>
          </a:p>
        </p:txBody>
      </p:sp>
      <p:sp>
        <p:nvSpPr>
          <p:cNvPr id="136196" name="Slide Number Placeholder 4"/>
          <p:cNvSpPr>
            <a:spLocks noGrp="1"/>
          </p:cNvSpPr>
          <p:nvPr>
            <p:ph type="sldNum" sz="quarter" idx="12"/>
          </p:nvPr>
        </p:nvSpPr>
        <p:spPr>
          <a:noFill/>
        </p:spPr>
        <p:txBody>
          <a:bodyPr/>
          <a:lstStyle/>
          <a:p>
            <a:fld id="{71C528F9-72BA-4EA0-B80D-FC4E7E982F29}" type="slidenum">
              <a:rPr lang="en-US" smtClean="0"/>
              <a:pPr/>
              <a:t>162</a:t>
            </a:fld>
            <a:endParaRPr lang="en-US" smtClean="0"/>
          </a:p>
        </p:txBody>
      </p:sp>
      <p:pic>
        <p:nvPicPr>
          <p:cNvPr id="136197" name="Picture 3"/>
          <p:cNvPicPr>
            <a:picLocks noGrp="1" noChangeAspect="1" noChangeArrowheads="1"/>
          </p:cNvPicPr>
          <p:nvPr>
            <p:ph sz="half" idx="2"/>
          </p:nvPr>
        </p:nvPicPr>
        <p:blipFill>
          <a:blip r:embed="rId2" cstate="print"/>
          <a:srcRect/>
          <a:stretch>
            <a:fillRect/>
          </a:stretch>
        </p:blipFill>
        <p:spPr>
          <a:xfrm rot="10800000">
            <a:off x="2819400" y="1295400"/>
            <a:ext cx="5943600" cy="4576763"/>
          </a:xfrm>
        </p:spPr>
      </p:pic>
    </p:spTree>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Title 1"/>
          <p:cNvSpPr>
            <a:spLocks noGrp="1"/>
          </p:cNvSpPr>
          <p:nvPr>
            <p:ph type="title"/>
          </p:nvPr>
        </p:nvSpPr>
        <p:spPr/>
        <p:txBody>
          <a:bodyPr/>
          <a:lstStyle/>
          <a:p>
            <a:r>
              <a:rPr lang="en-US" smtClean="0"/>
              <a:t>Hydro Generator Diagram</a:t>
            </a:r>
          </a:p>
        </p:txBody>
      </p:sp>
      <p:sp>
        <p:nvSpPr>
          <p:cNvPr id="137219" name="Date Placeholder 3"/>
          <p:cNvSpPr>
            <a:spLocks noGrp="1"/>
          </p:cNvSpPr>
          <p:nvPr>
            <p:ph type="dt" sz="quarter" idx="10"/>
          </p:nvPr>
        </p:nvSpPr>
        <p:spPr>
          <a:noFill/>
        </p:spPr>
        <p:txBody>
          <a:bodyPr/>
          <a:lstStyle/>
          <a:p>
            <a:fld id="{E9B8059A-ED8E-4273-9130-C0AF78391039}" type="datetime3">
              <a:rPr lang="en-US" smtClean="0"/>
              <a:pPr/>
              <a:t>9 May 2013</a:t>
            </a:fld>
            <a:endParaRPr lang="en-US" smtClean="0"/>
          </a:p>
        </p:txBody>
      </p:sp>
      <p:sp>
        <p:nvSpPr>
          <p:cNvPr id="137220" name="Footer Placeholder 4"/>
          <p:cNvSpPr>
            <a:spLocks noGrp="1"/>
          </p:cNvSpPr>
          <p:nvPr>
            <p:ph type="ftr" sz="quarter" idx="11"/>
          </p:nvPr>
        </p:nvSpPr>
        <p:spPr>
          <a:noFill/>
        </p:spPr>
        <p:txBody>
          <a:bodyPr/>
          <a:lstStyle/>
          <a:p>
            <a:r>
              <a:rPr lang="en-US" smtClean="0"/>
              <a:t>www.edbodmer.com</a:t>
            </a:r>
          </a:p>
        </p:txBody>
      </p:sp>
      <p:sp>
        <p:nvSpPr>
          <p:cNvPr id="137221" name="Slide Number Placeholder 5"/>
          <p:cNvSpPr>
            <a:spLocks noGrp="1"/>
          </p:cNvSpPr>
          <p:nvPr>
            <p:ph type="sldNum" sz="quarter" idx="12"/>
          </p:nvPr>
        </p:nvSpPr>
        <p:spPr>
          <a:noFill/>
        </p:spPr>
        <p:txBody>
          <a:bodyPr/>
          <a:lstStyle/>
          <a:p>
            <a:fld id="{C2F533FB-1AA2-40A4-83E9-E259A0E2B039}" type="slidenum">
              <a:rPr lang="en-US" smtClean="0"/>
              <a:pPr/>
              <a:t>163</a:t>
            </a:fld>
            <a:endParaRPr lang="en-US" smtClean="0"/>
          </a:p>
        </p:txBody>
      </p:sp>
      <p:pic>
        <p:nvPicPr>
          <p:cNvPr id="137222" name="Picture 2"/>
          <p:cNvPicPr>
            <a:picLocks noGrp="1" noChangeAspect="1" noChangeArrowheads="1"/>
          </p:cNvPicPr>
          <p:nvPr>
            <p:ph idx="1"/>
          </p:nvPr>
        </p:nvPicPr>
        <p:blipFill>
          <a:blip r:embed="rId2" cstate="print"/>
          <a:srcRect/>
          <a:stretch>
            <a:fillRect/>
          </a:stretch>
        </p:blipFill>
        <p:spPr>
          <a:xfrm>
            <a:off x="1052513" y="1143000"/>
            <a:ext cx="7038975" cy="4983163"/>
          </a:xfrm>
        </p:spPr>
      </p:pic>
    </p:spTree>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Title 1"/>
          <p:cNvSpPr>
            <a:spLocks noGrp="1"/>
          </p:cNvSpPr>
          <p:nvPr>
            <p:ph type="title"/>
          </p:nvPr>
        </p:nvSpPr>
        <p:spPr/>
        <p:txBody>
          <a:bodyPr/>
          <a:lstStyle/>
          <a:p>
            <a:r>
              <a:rPr lang="en-US" smtClean="0"/>
              <a:t>Capital Cost of Hydro Power</a:t>
            </a:r>
          </a:p>
        </p:txBody>
      </p:sp>
      <p:sp>
        <p:nvSpPr>
          <p:cNvPr id="138243" name="Date Placeholder 3"/>
          <p:cNvSpPr>
            <a:spLocks noGrp="1"/>
          </p:cNvSpPr>
          <p:nvPr>
            <p:ph type="dt" sz="quarter" idx="10"/>
          </p:nvPr>
        </p:nvSpPr>
        <p:spPr>
          <a:noFill/>
        </p:spPr>
        <p:txBody>
          <a:bodyPr/>
          <a:lstStyle/>
          <a:p>
            <a:fld id="{505883DF-7B52-46C8-A9ED-B3606696B930}" type="datetime3">
              <a:rPr lang="en-US" smtClean="0"/>
              <a:pPr/>
              <a:t>9 May 2013</a:t>
            </a:fld>
            <a:endParaRPr lang="en-US" smtClean="0"/>
          </a:p>
        </p:txBody>
      </p:sp>
      <p:sp>
        <p:nvSpPr>
          <p:cNvPr id="138244" name="Footer Placeholder 4"/>
          <p:cNvSpPr>
            <a:spLocks noGrp="1"/>
          </p:cNvSpPr>
          <p:nvPr>
            <p:ph type="ftr" sz="quarter" idx="11"/>
          </p:nvPr>
        </p:nvSpPr>
        <p:spPr>
          <a:noFill/>
        </p:spPr>
        <p:txBody>
          <a:bodyPr/>
          <a:lstStyle/>
          <a:p>
            <a:r>
              <a:rPr lang="en-US" smtClean="0"/>
              <a:t>www.edbodmer.com</a:t>
            </a:r>
          </a:p>
        </p:txBody>
      </p:sp>
      <p:sp>
        <p:nvSpPr>
          <p:cNvPr id="138245" name="Slide Number Placeholder 5"/>
          <p:cNvSpPr>
            <a:spLocks noGrp="1"/>
          </p:cNvSpPr>
          <p:nvPr>
            <p:ph type="sldNum" sz="quarter" idx="12"/>
          </p:nvPr>
        </p:nvSpPr>
        <p:spPr>
          <a:noFill/>
        </p:spPr>
        <p:txBody>
          <a:bodyPr/>
          <a:lstStyle/>
          <a:p>
            <a:fld id="{57CB959F-42DF-498A-A941-0AE51AFD90DD}" type="slidenum">
              <a:rPr lang="en-US" smtClean="0"/>
              <a:pPr/>
              <a:t>164</a:t>
            </a:fld>
            <a:endParaRPr lang="en-US" smtClean="0"/>
          </a:p>
        </p:txBody>
      </p:sp>
      <p:pic>
        <p:nvPicPr>
          <p:cNvPr id="138246" name="Picture 2"/>
          <p:cNvPicPr>
            <a:picLocks noGrp="1" noChangeAspect="1" noChangeArrowheads="1"/>
          </p:cNvPicPr>
          <p:nvPr>
            <p:ph idx="1"/>
          </p:nvPr>
        </p:nvPicPr>
        <p:blipFill>
          <a:blip r:embed="rId2" cstate="print"/>
          <a:srcRect/>
          <a:stretch>
            <a:fillRect/>
          </a:stretch>
        </p:blipFill>
        <p:spPr>
          <a:xfrm>
            <a:off x="255588" y="1295400"/>
            <a:ext cx="8431212" cy="4568825"/>
          </a:xfrm>
        </p:spPr>
      </p:pic>
    </p:spTree>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Title 1"/>
          <p:cNvSpPr>
            <a:spLocks noGrp="1"/>
          </p:cNvSpPr>
          <p:nvPr>
            <p:ph type="title"/>
          </p:nvPr>
        </p:nvSpPr>
        <p:spPr/>
        <p:txBody>
          <a:bodyPr/>
          <a:lstStyle/>
          <a:p>
            <a:r>
              <a:rPr lang="en-US" smtClean="0"/>
              <a:t>Hydro Cost</a:t>
            </a:r>
          </a:p>
        </p:txBody>
      </p:sp>
      <p:sp>
        <p:nvSpPr>
          <p:cNvPr id="3" name="Content Placeholder 2"/>
          <p:cNvSpPr>
            <a:spLocks noGrp="1"/>
          </p:cNvSpPr>
          <p:nvPr>
            <p:ph idx="1"/>
          </p:nvPr>
        </p:nvSpPr>
        <p:spPr/>
        <p:txBody>
          <a:bodyPr>
            <a:normAutofit fontScale="85000" lnSpcReduction="20000"/>
          </a:bodyPr>
          <a:lstStyle/>
          <a:p>
            <a:pPr>
              <a:defRPr/>
            </a:pPr>
            <a:r>
              <a:rPr lang="en-JM" b="1" dirty="0" smtClean="0"/>
              <a:t>Chile's Supreme Court clears 2.8GW </a:t>
            </a:r>
            <a:r>
              <a:rPr lang="en-JM" b="1" dirty="0" err="1" smtClean="0"/>
              <a:t>HidroAysén</a:t>
            </a:r>
            <a:r>
              <a:rPr lang="en-JM" b="1" dirty="0" smtClean="0"/>
              <a:t> to proceed</a:t>
            </a:r>
            <a:endParaRPr lang="en-US" dirty="0" smtClean="0"/>
          </a:p>
          <a:p>
            <a:pPr>
              <a:defRPr/>
            </a:pPr>
            <a:r>
              <a:rPr lang="en-JM" b="1" dirty="0" smtClean="0"/>
              <a:t>Chile’s Supreme Court has ruled in favour of the controversial 2.8GW </a:t>
            </a:r>
            <a:r>
              <a:rPr lang="en-JM" b="1" dirty="0" err="1" smtClean="0"/>
              <a:t>HidroAysén</a:t>
            </a:r>
            <a:r>
              <a:rPr lang="en-JM" b="1" dirty="0" smtClean="0"/>
              <a:t> dam after the project’s environmental approval process was challenged by opponents. </a:t>
            </a:r>
            <a:endParaRPr lang="en-US" dirty="0" smtClean="0"/>
          </a:p>
          <a:p>
            <a:pPr>
              <a:defRPr/>
            </a:pPr>
            <a:r>
              <a:rPr lang="en-JM" dirty="0" smtClean="0">
                <a:hlinkClick r:id="rId2"/>
              </a:rPr>
              <a:t> </a:t>
            </a:r>
            <a:endParaRPr lang="en-US" dirty="0" smtClean="0"/>
          </a:p>
          <a:p>
            <a:pPr>
              <a:defRPr/>
            </a:pPr>
            <a:r>
              <a:rPr lang="en-JM" dirty="0" smtClean="0"/>
              <a:t>The project – made up of five dams and set to be built in Chile’s Patagonia region – received approval last year, but a group of environmentalists and politicians appealed on grounds of legal irregularities with the review process. </a:t>
            </a:r>
            <a:endParaRPr lang="en-US" dirty="0" smtClean="0"/>
          </a:p>
          <a:p>
            <a:pPr>
              <a:defRPr/>
            </a:pPr>
            <a:r>
              <a:rPr lang="en-JM" dirty="0" smtClean="0"/>
              <a:t>Opponents claim the decision “shows that big business – particularly in the energy sector – still trumps environmental, social and even legal concerns in Chile", but they retain hope given the two dissenting Supreme Court votes. </a:t>
            </a:r>
            <a:endParaRPr lang="en-US" dirty="0" smtClean="0"/>
          </a:p>
          <a:p>
            <a:pPr>
              <a:defRPr/>
            </a:pPr>
            <a:r>
              <a:rPr lang="en-JM" dirty="0" smtClean="0"/>
              <a:t>The total cost of the project, including 2,400km of transmission lines – also a concern for environmentalists – is expected to be $10bn. </a:t>
            </a:r>
            <a:endParaRPr lang="en-US" dirty="0" smtClean="0"/>
          </a:p>
          <a:p>
            <a:pPr>
              <a:defRPr/>
            </a:pPr>
            <a:endParaRPr lang="en-US" dirty="0" smtClean="0"/>
          </a:p>
          <a:p>
            <a:pPr>
              <a:defRPr/>
            </a:pPr>
            <a:r>
              <a:rPr lang="en-US" dirty="0" smtClean="0"/>
              <a:t>Cost per kW – US$ 3,571/kW</a:t>
            </a:r>
            <a:endParaRPr lang="en-US" dirty="0"/>
          </a:p>
        </p:txBody>
      </p:sp>
    </p:spTree>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ChangeArrowheads="1"/>
          </p:cNvSpPr>
          <p:nvPr>
            <p:ph type="title"/>
          </p:nvPr>
        </p:nvSpPr>
        <p:spPr/>
        <p:txBody>
          <a:bodyPr/>
          <a:lstStyle/>
          <a:p>
            <a:pPr eaLnBrk="1" hangingPunct="1"/>
            <a:r>
              <a:rPr lang="en-US" smtClean="0"/>
              <a:t>CDM and Large Hydro Projects</a:t>
            </a:r>
          </a:p>
        </p:txBody>
      </p:sp>
      <p:sp>
        <p:nvSpPr>
          <p:cNvPr id="140291" name="Rectangle 3"/>
          <p:cNvSpPr>
            <a:spLocks noGrp="1" noChangeArrowheads="1"/>
          </p:cNvSpPr>
          <p:nvPr>
            <p:ph type="body" idx="1"/>
          </p:nvPr>
        </p:nvSpPr>
        <p:spPr/>
        <p:txBody>
          <a:bodyPr/>
          <a:lstStyle/>
          <a:p>
            <a:pPr eaLnBrk="1" hangingPunct="1">
              <a:lnSpc>
                <a:spcPct val="80000"/>
              </a:lnSpc>
            </a:pPr>
            <a:r>
              <a:rPr lang="en-US" sz="1800" smtClean="0"/>
              <a:t>Lately, both the CDM EB and investors have become concerned about large hydro projects for potential lack of additionally. One reason was that many of these projects had started well before applying for CDM status. </a:t>
            </a:r>
          </a:p>
          <a:p>
            <a:pPr eaLnBrk="1" hangingPunct="1">
              <a:lnSpc>
                <a:spcPct val="80000"/>
              </a:lnSpc>
            </a:pPr>
            <a:r>
              <a:rPr lang="en-US" sz="1800" smtClean="0"/>
              <a:t>In June 2008, third party validator TÜV SÜD Group rejected a hydropower project in China because the project proponents could not document that they had seriously considered CDM at the time the project was started. </a:t>
            </a:r>
          </a:p>
          <a:p>
            <a:pPr eaLnBrk="1" hangingPunct="1">
              <a:lnSpc>
                <a:spcPct val="80000"/>
              </a:lnSpc>
            </a:pPr>
            <a:r>
              <a:rPr lang="en-US" sz="1800" smtClean="0"/>
              <a:t>In July 2008, third party validators agreed that projects applying for CDM status more than one year after having taken their investment decision should not qualify for CDM status.</a:t>
            </a:r>
          </a:p>
          <a:p>
            <a:pPr eaLnBrk="1" hangingPunct="1">
              <a:lnSpc>
                <a:spcPct val="80000"/>
              </a:lnSpc>
            </a:pPr>
            <a:r>
              <a:rPr lang="en-US" sz="1800" smtClean="0"/>
              <a:t>Hydropower projects larger than 20 MW must document that they follow </a:t>
            </a:r>
            <a:r>
              <a:rPr lang="en-US" sz="1800" smtClean="0">
                <a:hlinkClick r:id="rId2" tooltip="World Commission on Dams"/>
              </a:rPr>
              <a:t>World Commission on Dams</a:t>
            </a:r>
            <a:r>
              <a:rPr lang="en-US" sz="1800" smtClean="0"/>
              <a:t> guidelines or similar guidelines in order to qualify for the European Union's Emissions Trading Scheme. </a:t>
            </a:r>
          </a:p>
          <a:p>
            <a:pPr eaLnBrk="1" hangingPunct="1">
              <a:lnSpc>
                <a:spcPct val="80000"/>
              </a:lnSpc>
            </a:pPr>
            <a:r>
              <a:rPr lang="en-US" sz="1800" smtClean="0"/>
              <a:t>As of 21 July 2008, CERs from hydropower projects are not listed on European carbon exchanges, because different member states interpret these limitations differently.</a:t>
            </a:r>
          </a:p>
        </p:txBody>
      </p:sp>
      <p:sp>
        <p:nvSpPr>
          <p:cNvPr id="140292" name="Date Placeholder 1"/>
          <p:cNvSpPr>
            <a:spLocks noGrp="1"/>
          </p:cNvSpPr>
          <p:nvPr>
            <p:ph type="dt" sz="quarter" idx="10"/>
          </p:nvPr>
        </p:nvSpPr>
        <p:spPr>
          <a:noFill/>
        </p:spPr>
        <p:txBody>
          <a:bodyPr/>
          <a:lstStyle/>
          <a:p>
            <a:fld id="{4035561E-41E2-4EAE-B5DA-CE83071B6AAC}" type="datetime3">
              <a:rPr lang="en-US" smtClean="0"/>
              <a:pPr/>
              <a:t>9 May 2013</a:t>
            </a:fld>
            <a:endParaRPr lang="en-US" smtClean="0"/>
          </a:p>
        </p:txBody>
      </p:sp>
      <p:sp>
        <p:nvSpPr>
          <p:cNvPr id="140293" name="Footer Placeholder 2"/>
          <p:cNvSpPr>
            <a:spLocks noGrp="1"/>
          </p:cNvSpPr>
          <p:nvPr>
            <p:ph type="ftr" sz="quarter" idx="11"/>
          </p:nvPr>
        </p:nvSpPr>
        <p:spPr>
          <a:noFill/>
        </p:spPr>
        <p:txBody>
          <a:bodyPr/>
          <a:lstStyle/>
          <a:p>
            <a:r>
              <a:rPr lang="en-US" smtClean="0"/>
              <a:t>www.edbodmer.com</a:t>
            </a:r>
          </a:p>
        </p:txBody>
      </p:sp>
      <p:sp>
        <p:nvSpPr>
          <p:cNvPr id="140294" name="Slide Number Placeholder 3"/>
          <p:cNvSpPr>
            <a:spLocks noGrp="1"/>
          </p:cNvSpPr>
          <p:nvPr>
            <p:ph type="sldNum" sz="quarter" idx="12"/>
          </p:nvPr>
        </p:nvSpPr>
        <p:spPr>
          <a:noFill/>
        </p:spPr>
        <p:txBody>
          <a:bodyPr/>
          <a:lstStyle/>
          <a:p>
            <a:fld id="{2E5422FC-5F4D-4320-AF18-2DC419834783}" type="slidenum">
              <a:rPr lang="en-US" smtClean="0"/>
              <a:pPr/>
              <a:t>166</a:t>
            </a:fld>
            <a:endParaRPr lang="en-US" smtClean="0"/>
          </a:p>
        </p:txBody>
      </p:sp>
    </p:spTree>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p:txBody>
          <a:bodyPr/>
          <a:lstStyle/>
          <a:p>
            <a:pPr eaLnBrk="1" hangingPunct="1"/>
            <a:r>
              <a:rPr lang="en-US" smtClean="0"/>
              <a:t>Cost Structure of Hydro Project</a:t>
            </a:r>
          </a:p>
        </p:txBody>
      </p:sp>
      <p:pic>
        <p:nvPicPr>
          <p:cNvPr id="141315" name="Picture 4"/>
          <p:cNvPicPr>
            <a:picLocks noGrp="1" noChangeAspect="1" noChangeArrowheads="1"/>
          </p:cNvPicPr>
          <p:nvPr>
            <p:ph type="body" idx="1"/>
          </p:nvPr>
        </p:nvPicPr>
        <p:blipFill>
          <a:blip r:embed="rId2" cstate="print"/>
          <a:srcRect/>
          <a:stretch>
            <a:fillRect/>
          </a:stretch>
        </p:blipFill>
        <p:spPr>
          <a:xfrm>
            <a:off x="325438" y="1828800"/>
            <a:ext cx="3657600" cy="3065463"/>
          </a:xfrm>
        </p:spPr>
      </p:pic>
      <p:pic>
        <p:nvPicPr>
          <p:cNvPr id="141316" name="Picture 6"/>
          <p:cNvPicPr>
            <a:picLocks noChangeAspect="1" noChangeArrowheads="1"/>
          </p:cNvPicPr>
          <p:nvPr/>
        </p:nvPicPr>
        <p:blipFill>
          <a:blip r:embed="rId3" cstate="print"/>
          <a:srcRect/>
          <a:stretch>
            <a:fillRect/>
          </a:stretch>
        </p:blipFill>
        <p:spPr bwMode="auto">
          <a:xfrm>
            <a:off x="3962400" y="2438400"/>
            <a:ext cx="4486275" cy="1533525"/>
          </a:xfrm>
          <a:prstGeom prst="rect">
            <a:avLst/>
          </a:prstGeom>
          <a:noFill/>
          <a:ln w="9525">
            <a:noFill/>
            <a:miter lim="800000"/>
            <a:headEnd/>
            <a:tailEnd/>
          </a:ln>
        </p:spPr>
      </p:pic>
      <p:sp>
        <p:nvSpPr>
          <p:cNvPr id="141317" name="Date Placeholder 1"/>
          <p:cNvSpPr>
            <a:spLocks noGrp="1"/>
          </p:cNvSpPr>
          <p:nvPr>
            <p:ph type="dt" sz="quarter" idx="10"/>
          </p:nvPr>
        </p:nvSpPr>
        <p:spPr>
          <a:noFill/>
        </p:spPr>
        <p:txBody>
          <a:bodyPr/>
          <a:lstStyle/>
          <a:p>
            <a:fld id="{0F8C95EF-86E7-45E4-B4C1-909ED448E401}" type="datetime3">
              <a:rPr lang="en-US" smtClean="0"/>
              <a:pPr/>
              <a:t>9 May 2013</a:t>
            </a:fld>
            <a:endParaRPr lang="en-US" smtClean="0"/>
          </a:p>
        </p:txBody>
      </p:sp>
      <p:sp>
        <p:nvSpPr>
          <p:cNvPr id="141318" name="Footer Placeholder 2"/>
          <p:cNvSpPr>
            <a:spLocks noGrp="1"/>
          </p:cNvSpPr>
          <p:nvPr>
            <p:ph type="ftr" sz="quarter" idx="11"/>
          </p:nvPr>
        </p:nvSpPr>
        <p:spPr>
          <a:noFill/>
        </p:spPr>
        <p:txBody>
          <a:bodyPr/>
          <a:lstStyle/>
          <a:p>
            <a:r>
              <a:rPr lang="en-US" smtClean="0"/>
              <a:t>www.edbodmer.com</a:t>
            </a:r>
          </a:p>
        </p:txBody>
      </p:sp>
      <p:sp>
        <p:nvSpPr>
          <p:cNvPr id="141319" name="Slide Number Placeholder 3"/>
          <p:cNvSpPr>
            <a:spLocks noGrp="1"/>
          </p:cNvSpPr>
          <p:nvPr>
            <p:ph type="sldNum" sz="quarter" idx="12"/>
          </p:nvPr>
        </p:nvSpPr>
        <p:spPr>
          <a:noFill/>
        </p:spPr>
        <p:txBody>
          <a:bodyPr/>
          <a:lstStyle/>
          <a:p>
            <a:fld id="{54066D7B-BFC7-4060-B072-FD93B50D5324}" type="slidenum">
              <a:rPr lang="en-US" smtClean="0"/>
              <a:pPr/>
              <a:t>167</a:t>
            </a:fld>
            <a:endParaRPr lang="en-US" smtClean="0"/>
          </a:p>
        </p:txBody>
      </p:sp>
    </p:spTree>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pPr eaLnBrk="1" hangingPunct="1"/>
            <a:r>
              <a:rPr lang="en-US" smtClean="0"/>
              <a:t>Financing of Hydro Power</a:t>
            </a:r>
          </a:p>
        </p:txBody>
      </p:sp>
      <p:pic>
        <p:nvPicPr>
          <p:cNvPr id="142339" name="Picture 4"/>
          <p:cNvPicPr>
            <a:picLocks noGrp="1" noChangeAspect="1" noChangeArrowheads="1"/>
          </p:cNvPicPr>
          <p:nvPr>
            <p:ph type="body" idx="1"/>
          </p:nvPr>
        </p:nvPicPr>
        <p:blipFill>
          <a:blip r:embed="rId2" cstate="print"/>
          <a:srcRect/>
          <a:stretch>
            <a:fillRect/>
          </a:stretch>
        </p:blipFill>
        <p:spPr>
          <a:xfrm>
            <a:off x="914400" y="1828800"/>
            <a:ext cx="3267075" cy="3819525"/>
          </a:xfrm>
        </p:spPr>
      </p:pic>
      <p:pic>
        <p:nvPicPr>
          <p:cNvPr id="142340" name="Picture 5"/>
          <p:cNvPicPr>
            <a:picLocks noChangeAspect="1" noChangeArrowheads="1"/>
          </p:cNvPicPr>
          <p:nvPr/>
        </p:nvPicPr>
        <p:blipFill>
          <a:blip r:embed="rId3" cstate="print"/>
          <a:srcRect/>
          <a:stretch>
            <a:fillRect/>
          </a:stretch>
        </p:blipFill>
        <p:spPr bwMode="auto">
          <a:xfrm>
            <a:off x="4876800" y="2133600"/>
            <a:ext cx="3267075" cy="1724025"/>
          </a:xfrm>
          <a:prstGeom prst="rect">
            <a:avLst/>
          </a:prstGeom>
          <a:noFill/>
          <a:ln w="9525">
            <a:noFill/>
            <a:miter lim="800000"/>
            <a:headEnd/>
            <a:tailEnd/>
          </a:ln>
        </p:spPr>
      </p:pic>
      <p:pic>
        <p:nvPicPr>
          <p:cNvPr id="142341" name="Picture 6"/>
          <p:cNvPicPr>
            <a:picLocks noChangeAspect="1" noChangeArrowheads="1"/>
          </p:cNvPicPr>
          <p:nvPr/>
        </p:nvPicPr>
        <p:blipFill>
          <a:blip r:embed="rId4" cstate="print"/>
          <a:srcRect/>
          <a:stretch>
            <a:fillRect/>
          </a:stretch>
        </p:blipFill>
        <p:spPr bwMode="auto">
          <a:xfrm>
            <a:off x="4953000" y="4572000"/>
            <a:ext cx="3876675" cy="1533525"/>
          </a:xfrm>
          <a:prstGeom prst="rect">
            <a:avLst/>
          </a:prstGeom>
          <a:noFill/>
          <a:ln w="9525">
            <a:noFill/>
            <a:miter lim="800000"/>
            <a:headEnd/>
            <a:tailEnd/>
          </a:ln>
        </p:spPr>
      </p:pic>
      <p:sp>
        <p:nvSpPr>
          <p:cNvPr id="142342" name="Date Placeholder 1"/>
          <p:cNvSpPr>
            <a:spLocks noGrp="1"/>
          </p:cNvSpPr>
          <p:nvPr>
            <p:ph type="dt" sz="quarter" idx="10"/>
          </p:nvPr>
        </p:nvSpPr>
        <p:spPr>
          <a:noFill/>
        </p:spPr>
        <p:txBody>
          <a:bodyPr/>
          <a:lstStyle/>
          <a:p>
            <a:fld id="{2DFF276A-EDB0-4E68-8DEE-9B64B5D8DD56}" type="datetime3">
              <a:rPr lang="en-US" smtClean="0"/>
              <a:pPr/>
              <a:t>9 May 2013</a:t>
            </a:fld>
            <a:endParaRPr lang="en-US" smtClean="0"/>
          </a:p>
        </p:txBody>
      </p:sp>
      <p:sp>
        <p:nvSpPr>
          <p:cNvPr id="142343" name="Footer Placeholder 2"/>
          <p:cNvSpPr>
            <a:spLocks noGrp="1"/>
          </p:cNvSpPr>
          <p:nvPr>
            <p:ph type="ftr" sz="quarter" idx="11"/>
          </p:nvPr>
        </p:nvSpPr>
        <p:spPr>
          <a:noFill/>
        </p:spPr>
        <p:txBody>
          <a:bodyPr/>
          <a:lstStyle/>
          <a:p>
            <a:r>
              <a:rPr lang="en-US" smtClean="0"/>
              <a:t>www.edbodmer.com</a:t>
            </a:r>
          </a:p>
        </p:txBody>
      </p:sp>
      <p:sp>
        <p:nvSpPr>
          <p:cNvPr id="142344" name="Slide Number Placeholder 3"/>
          <p:cNvSpPr>
            <a:spLocks noGrp="1"/>
          </p:cNvSpPr>
          <p:nvPr>
            <p:ph type="sldNum" sz="quarter" idx="12"/>
          </p:nvPr>
        </p:nvSpPr>
        <p:spPr>
          <a:noFill/>
        </p:spPr>
        <p:txBody>
          <a:bodyPr/>
          <a:lstStyle/>
          <a:p>
            <a:fld id="{27AF0333-5A4D-4072-B367-F86812E53681}" type="slidenum">
              <a:rPr lang="en-US" smtClean="0"/>
              <a:pPr/>
              <a:t>168</a:t>
            </a:fld>
            <a:endParaRPr lang="en-US" smtClean="0"/>
          </a:p>
        </p:txBody>
      </p:sp>
    </p:spTree>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Title 1"/>
          <p:cNvSpPr>
            <a:spLocks noGrp="1"/>
          </p:cNvSpPr>
          <p:nvPr>
            <p:ph type="title"/>
          </p:nvPr>
        </p:nvSpPr>
        <p:spPr/>
        <p:txBody>
          <a:bodyPr/>
          <a:lstStyle/>
          <a:p>
            <a:r>
              <a:rPr lang="en-US" smtClean="0"/>
              <a:t>Revenue Projections</a:t>
            </a:r>
          </a:p>
        </p:txBody>
      </p:sp>
      <p:sp>
        <p:nvSpPr>
          <p:cNvPr id="143363" name="Date Placeholder 3"/>
          <p:cNvSpPr>
            <a:spLocks noGrp="1"/>
          </p:cNvSpPr>
          <p:nvPr>
            <p:ph type="dt" sz="quarter" idx="10"/>
          </p:nvPr>
        </p:nvSpPr>
        <p:spPr>
          <a:noFill/>
        </p:spPr>
        <p:txBody>
          <a:bodyPr/>
          <a:lstStyle/>
          <a:p>
            <a:fld id="{3FA9C2F9-C324-40E0-A3D4-6D1CE92A69C7}" type="datetime3">
              <a:rPr lang="en-US" smtClean="0"/>
              <a:pPr/>
              <a:t>9 May 2013</a:t>
            </a:fld>
            <a:endParaRPr lang="en-US" smtClean="0"/>
          </a:p>
        </p:txBody>
      </p:sp>
      <p:sp>
        <p:nvSpPr>
          <p:cNvPr id="143364" name="Footer Placeholder 4"/>
          <p:cNvSpPr>
            <a:spLocks noGrp="1"/>
          </p:cNvSpPr>
          <p:nvPr>
            <p:ph type="ftr" sz="quarter" idx="11"/>
          </p:nvPr>
        </p:nvSpPr>
        <p:spPr>
          <a:noFill/>
        </p:spPr>
        <p:txBody>
          <a:bodyPr/>
          <a:lstStyle/>
          <a:p>
            <a:r>
              <a:rPr lang="en-US" smtClean="0"/>
              <a:t>www.edbodmer.com</a:t>
            </a:r>
          </a:p>
        </p:txBody>
      </p:sp>
      <p:sp>
        <p:nvSpPr>
          <p:cNvPr id="143365" name="Slide Number Placeholder 5"/>
          <p:cNvSpPr>
            <a:spLocks noGrp="1"/>
          </p:cNvSpPr>
          <p:nvPr>
            <p:ph type="sldNum" sz="quarter" idx="12"/>
          </p:nvPr>
        </p:nvSpPr>
        <p:spPr>
          <a:noFill/>
        </p:spPr>
        <p:txBody>
          <a:bodyPr/>
          <a:lstStyle/>
          <a:p>
            <a:fld id="{90DEAF1B-4D3A-45B3-9BF8-8CEA5AE1A5FC}" type="slidenum">
              <a:rPr lang="en-US" smtClean="0"/>
              <a:pPr/>
              <a:t>169</a:t>
            </a:fld>
            <a:endParaRPr lang="en-US" smtClean="0"/>
          </a:p>
        </p:txBody>
      </p:sp>
      <p:pic>
        <p:nvPicPr>
          <p:cNvPr id="143366" name="Picture 2"/>
          <p:cNvPicPr>
            <a:picLocks noGrp="1" noChangeAspect="1" noChangeArrowheads="1"/>
          </p:cNvPicPr>
          <p:nvPr>
            <p:ph idx="1"/>
          </p:nvPr>
        </p:nvPicPr>
        <p:blipFill>
          <a:blip r:embed="rId2" cstate="print"/>
          <a:srcRect/>
          <a:stretch>
            <a:fillRect/>
          </a:stretch>
        </p:blipFill>
        <p:spPr>
          <a:xfrm>
            <a:off x="798513" y="1143000"/>
            <a:ext cx="7546975" cy="4983163"/>
          </a:xfr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533400" y="304800"/>
            <a:ext cx="8077200" cy="715963"/>
          </a:xfrm>
        </p:spPr>
        <p:txBody>
          <a:bodyPr/>
          <a:lstStyle/>
          <a:p>
            <a:r>
              <a:rPr lang="en-US" smtClean="0"/>
              <a:t> Turbine Costs – Approximately Euro 1,000/kW</a:t>
            </a:r>
          </a:p>
        </p:txBody>
      </p:sp>
      <p:sp>
        <p:nvSpPr>
          <p:cNvPr id="21507" name="Date Placeholder 3"/>
          <p:cNvSpPr>
            <a:spLocks noGrp="1"/>
          </p:cNvSpPr>
          <p:nvPr>
            <p:ph type="dt" sz="quarter" idx="10"/>
          </p:nvPr>
        </p:nvSpPr>
        <p:spPr>
          <a:noFill/>
        </p:spPr>
        <p:txBody>
          <a:bodyPr/>
          <a:lstStyle/>
          <a:p>
            <a:fld id="{711638CD-9253-42C9-AB8F-CE32F5B170D3}" type="datetime3">
              <a:rPr lang="en-US" smtClean="0"/>
              <a:pPr/>
              <a:t>9 May 2013</a:t>
            </a:fld>
            <a:endParaRPr lang="en-US" smtClean="0"/>
          </a:p>
        </p:txBody>
      </p:sp>
      <p:sp>
        <p:nvSpPr>
          <p:cNvPr id="21508" name="Footer Placeholder 4"/>
          <p:cNvSpPr>
            <a:spLocks noGrp="1"/>
          </p:cNvSpPr>
          <p:nvPr>
            <p:ph type="ftr" sz="quarter" idx="11"/>
          </p:nvPr>
        </p:nvSpPr>
        <p:spPr>
          <a:noFill/>
        </p:spPr>
        <p:txBody>
          <a:bodyPr/>
          <a:lstStyle/>
          <a:p>
            <a:r>
              <a:rPr lang="en-US" smtClean="0"/>
              <a:t>www.edbodmer.com</a:t>
            </a:r>
          </a:p>
        </p:txBody>
      </p:sp>
      <p:sp>
        <p:nvSpPr>
          <p:cNvPr id="21509" name="Slide Number Placeholder 5"/>
          <p:cNvSpPr>
            <a:spLocks noGrp="1"/>
          </p:cNvSpPr>
          <p:nvPr>
            <p:ph type="sldNum" sz="quarter" idx="12"/>
          </p:nvPr>
        </p:nvSpPr>
        <p:spPr>
          <a:noFill/>
        </p:spPr>
        <p:txBody>
          <a:bodyPr/>
          <a:lstStyle/>
          <a:p>
            <a:fld id="{4F01874B-4A31-4984-8E53-92E4D01208ED}" type="slidenum">
              <a:rPr lang="en-US" smtClean="0"/>
              <a:pPr/>
              <a:t>17</a:t>
            </a:fld>
            <a:endParaRPr lang="en-US" smtClean="0"/>
          </a:p>
        </p:txBody>
      </p:sp>
      <p:pic>
        <p:nvPicPr>
          <p:cNvPr id="21510" name="Picture 2"/>
          <p:cNvPicPr>
            <a:picLocks noChangeAspect="1" noChangeArrowheads="1"/>
          </p:cNvPicPr>
          <p:nvPr/>
        </p:nvPicPr>
        <p:blipFill>
          <a:blip r:embed="rId2" cstate="print"/>
          <a:srcRect/>
          <a:stretch>
            <a:fillRect/>
          </a:stretch>
        </p:blipFill>
        <p:spPr bwMode="auto">
          <a:xfrm>
            <a:off x="36513" y="1052513"/>
            <a:ext cx="9107487" cy="5119687"/>
          </a:xfrm>
          <a:prstGeom prst="rect">
            <a:avLst/>
          </a:prstGeom>
          <a:noFill/>
          <a:ln w="9525">
            <a:noFill/>
            <a:miter lim="800000"/>
            <a:headEnd/>
            <a:tailEnd/>
          </a:ln>
        </p:spPr>
      </p:pic>
      <p:sp>
        <p:nvSpPr>
          <p:cNvPr id="7" name="Rectangle 6"/>
          <p:cNvSpPr/>
          <p:nvPr/>
        </p:nvSpPr>
        <p:spPr>
          <a:xfrm>
            <a:off x="6934200" y="5791200"/>
            <a:ext cx="990600" cy="381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1512" name="TextBox 8"/>
          <p:cNvSpPr txBox="1">
            <a:spLocks noChangeArrowheads="1"/>
          </p:cNvSpPr>
          <p:nvPr/>
        </p:nvSpPr>
        <p:spPr bwMode="auto">
          <a:xfrm>
            <a:off x="152400" y="914400"/>
            <a:ext cx="1295400" cy="5354638"/>
          </a:xfrm>
          <a:prstGeom prst="rect">
            <a:avLst/>
          </a:prstGeom>
          <a:solidFill>
            <a:schemeClr val="bg1"/>
          </a:solidFill>
          <a:ln w="9525">
            <a:noFill/>
            <a:miter lim="800000"/>
            <a:headEnd/>
            <a:tailEnd/>
          </a:ln>
        </p:spPr>
        <p:txBody>
          <a:bodyPr>
            <a:spAutoFit/>
          </a:bodyPr>
          <a:lstStyle/>
          <a:p>
            <a:endParaRPr lang="en-US"/>
          </a:p>
          <a:p>
            <a:endParaRPr lang="en-US"/>
          </a:p>
          <a:p>
            <a:endParaRPr lang="en-US"/>
          </a:p>
          <a:p>
            <a:endParaRPr lang="en-US"/>
          </a:p>
          <a:p>
            <a:endParaRPr lang="en-US"/>
          </a:p>
          <a:p>
            <a:endParaRPr lang="en-US"/>
          </a:p>
          <a:p>
            <a:endParaRPr lang="en-US"/>
          </a:p>
          <a:p>
            <a:endParaRPr lang="en-US"/>
          </a:p>
          <a:p>
            <a:endParaRPr lang="en-US"/>
          </a:p>
          <a:p>
            <a:endParaRPr lang="en-US"/>
          </a:p>
          <a:p>
            <a:endParaRPr lang="en-US"/>
          </a:p>
          <a:p>
            <a:endParaRPr lang="en-US"/>
          </a:p>
          <a:p>
            <a:endParaRPr lang="en-US"/>
          </a:p>
          <a:p>
            <a:endParaRPr lang="en-US"/>
          </a:p>
          <a:p>
            <a:endParaRPr lang="en-US"/>
          </a:p>
          <a:p>
            <a:endParaRPr lang="en-US"/>
          </a:p>
          <a:p>
            <a:endParaRPr lang="en-US"/>
          </a:p>
          <a:p>
            <a:endParaRPr lang="en-US"/>
          </a:p>
          <a:p>
            <a:endParaRPr lang="en-US"/>
          </a:p>
        </p:txBody>
      </p:sp>
      <p:sp>
        <p:nvSpPr>
          <p:cNvPr id="21513" name="TextBox 9"/>
          <p:cNvSpPr txBox="1">
            <a:spLocks noChangeArrowheads="1"/>
          </p:cNvSpPr>
          <p:nvPr/>
        </p:nvSpPr>
        <p:spPr bwMode="auto">
          <a:xfrm>
            <a:off x="7696200" y="1066800"/>
            <a:ext cx="1066800" cy="5078413"/>
          </a:xfrm>
          <a:prstGeom prst="rect">
            <a:avLst/>
          </a:prstGeom>
          <a:solidFill>
            <a:schemeClr val="bg1"/>
          </a:solidFill>
          <a:ln w="9525">
            <a:noFill/>
            <a:miter lim="800000"/>
            <a:headEnd/>
            <a:tailEnd/>
          </a:ln>
        </p:spPr>
        <p:txBody>
          <a:bodyPr>
            <a:spAutoFit/>
          </a:bodyPr>
          <a:lstStyle/>
          <a:p>
            <a:endParaRPr lang="en-US"/>
          </a:p>
          <a:p>
            <a:endParaRPr lang="en-US"/>
          </a:p>
          <a:p>
            <a:endParaRPr lang="en-US"/>
          </a:p>
          <a:p>
            <a:endParaRPr lang="en-US"/>
          </a:p>
          <a:p>
            <a:endParaRPr lang="en-US"/>
          </a:p>
          <a:p>
            <a:endParaRPr lang="en-US"/>
          </a:p>
          <a:p>
            <a:endParaRPr lang="en-US"/>
          </a:p>
          <a:p>
            <a:endParaRPr lang="en-US"/>
          </a:p>
          <a:p>
            <a:endParaRPr lang="en-US"/>
          </a:p>
          <a:p>
            <a:endParaRPr lang="en-US"/>
          </a:p>
          <a:p>
            <a:endParaRPr lang="en-US"/>
          </a:p>
          <a:p>
            <a:endParaRPr lang="en-US"/>
          </a:p>
          <a:p>
            <a:endParaRPr lang="en-US"/>
          </a:p>
          <a:p>
            <a:endParaRPr lang="en-US"/>
          </a:p>
          <a:p>
            <a:endParaRPr lang="en-US"/>
          </a:p>
          <a:p>
            <a:endParaRPr lang="en-US"/>
          </a:p>
          <a:p>
            <a:endParaRPr lang="en-US"/>
          </a:p>
          <a:p>
            <a:endParaRPr lang="en-US"/>
          </a:p>
        </p:txBody>
      </p:sp>
      <p:sp>
        <p:nvSpPr>
          <p:cNvPr id="21514" name="TextBox 7"/>
          <p:cNvSpPr txBox="1">
            <a:spLocks noChangeArrowheads="1"/>
          </p:cNvSpPr>
          <p:nvPr/>
        </p:nvSpPr>
        <p:spPr bwMode="auto">
          <a:xfrm>
            <a:off x="7239000" y="3429000"/>
            <a:ext cx="1600200" cy="2032000"/>
          </a:xfrm>
          <a:prstGeom prst="rect">
            <a:avLst/>
          </a:prstGeom>
          <a:solidFill>
            <a:srgbClr val="FFFF00"/>
          </a:solidFill>
          <a:ln w="9525">
            <a:noFill/>
            <a:miter lim="800000"/>
            <a:headEnd/>
            <a:tailEnd/>
          </a:ln>
        </p:spPr>
        <p:txBody>
          <a:bodyPr>
            <a:spAutoFit/>
          </a:bodyPr>
          <a:lstStyle/>
          <a:p>
            <a:r>
              <a:rPr lang="en-US"/>
              <a:t>Euro 1,000 divided by 70% implies Euro 1,428 per kW or about USD 2,000 per kW</a:t>
            </a:r>
          </a:p>
        </p:txBody>
      </p:sp>
      <p:sp>
        <p:nvSpPr>
          <p:cNvPr id="11" name="TextBox 10"/>
          <p:cNvSpPr txBox="1"/>
          <p:nvPr/>
        </p:nvSpPr>
        <p:spPr>
          <a:xfrm>
            <a:off x="152400" y="3505200"/>
            <a:ext cx="1600200" cy="2308324"/>
          </a:xfrm>
          <a:prstGeom prst="rect">
            <a:avLst/>
          </a:prstGeom>
          <a:solidFill>
            <a:srgbClr val="FFFF00"/>
          </a:solidFill>
        </p:spPr>
        <p:txBody>
          <a:bodyPr wrap="square" rtlCol="0">
            <a:spAutoFit/>
          </a:bodyPr>
          <a:lstStyle/>
          <a:p>
            <a:r>
              <a:rPr lang="en-US" dirty="0" smtClean="0"/>
              <a:t>Current rule of thumb seems to be 1,000 Euro for non-Chinese and 700 for Chinese</a:t>
            </a:r>
            <a:endParaRPr lang="en-US" dirty="0"/>
          </a:p>
        </p:txBody>
      </p:sp>
    </p:spTree>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7"/>
          <p:cNvPicPr>
            <a:picLocks noGrp="1" noChangeAspect="1" noChangeArrowheads="1"/>
          </p:cNvPicPr>
          <p:nvPr>
            <p:ph idx="1"/>
          </p:nvPr>
        </p:nvPicPr>
        <p:blipFill>
          <a:blip r:embed="rId2" cstate="print"/>
          <a:srcRect/>
          <a:stretch>
            <a:fillRect/>
          </a:stretch>
        </p:blipFill>
        <p:spPr>
          <a:xfrm>
            <a:off x="0" y="0"/>
            <a:ext cx="9144000" cy="6929438"/>
          </a:xfrm>
          <a:noFill/>
        </p:spPr>
      </p:pic>
      <p:sp>
        <p:nvSpPr>
          <p:cNvPr id="8195" name="Title 4"/>
          <p:cNvSpPr>
            <a:spLocks noGrp="1"/>
          </p:cNvSpPr>
          <p:nvPr>
            <p:ph type="title"/>
          </p:nvPr>
        </p:nvSpPr>
        <p:spPr>
          <a:xfrm>
            <a:off x="457200" y="228600"/>
            <a:ext cx="8229600" cy="1143000"/>
          </a:xfrm>
        </p:spPr>
        <p:txBody>
          <a:bodyPr/>
          <a:lstStyle/>
          <a:p>
            <a:r>
              <a:rPr lang="en-US" smtClean="0"/>
              <a:t>Hydro Resource Analysis</a:t>
            </a:r>
          </a:p>
        </p:txBody>
      </p:sp>
      <p:sp>
        <p:nvSpPr>
          <p:cNvPr id="132099" name="Date Placeholder 1"/>
          <p:cNvSpPr>
            <a:spLocks noGrp="1"/>
          </p:cNvSpPr>
          <p:nvPr>
            <p:ph type="dt" sz="quarter" idx="10"/>
          </p:nvPr>
        </p:nvSpPr>
        <p:spPr/>
        <p:txBody>
          <a:bodyPr/>
          <a:lstStyle/>
          <a:p>
            <a:pPr>
              <a:defRPr/>
            </a:pPr>
            <a:fld id="{80E3BE49-22BF-4E92-A4D1-7FC59EFA5539}" type="datetime3">
              <a:rPr lang="en-US" smtClean="0"/>
              <a:pPr>
                <a:defRPr/>
              </a:pPr>
              <a:t>9 May 2013</a:t>
            </a:fld>
            <a:endParaRPr lang="en-US" smtClean="0"/>
          </a:p>
        </p:txBody>
      </p:sp>
      <p:sp>
        <p:nvSpPr>
          <p:cNvPr id="132100" name="Footer Placeholder 2"/>
          <p:cNvSpPr>
            <a:spLocks noGrp="1"/>
          </p:cNvSpPr>
          <p:nvPr>
            <p:ph type="ftr" sz="quarter" idx="11"/>
          </p:nvPr>
        </p:nvSpPr>
        <p:spPr/>
        <p:txBody>
          <a:bodyPr/>
          <a:lstStyle/>
          <a:p>
            <a:pPr>
              <a:defRPr/>
            </a:pPr>
            <a:r>
              <a:rPr lang="en-US" smtClean="0"/>
              <a:t>www.edbodmer.com</a:t>
            </a:r>
          </a:p>
        </p:txBody>
      </p:sp>
      <p:sp>
        <p:nvSpPr>
          <p:cNvPr id="132101" name="Slide Number Placeholder 3"/>
          <p:cNvSpPr>
            <a:spLocks noGrp="1"/>
          </p:cNvSpPr>
          <p:nvPr>
            <p:ph type="sldNum" sz="quarter" idx="12"/>
          </p:nvPr>
        </p:nvSpPr>
        <p:spPr/>
        <p:txBody>
          <a:bodyPr/>
          <a:lstStyle/>
          <a:p>
            <a:pPr>
              <a:defRPr/>
            </a:pPr>
            <a:fld id="{D0495D34-6149-4566-9B89-91713690E9AA}" type="slidenum">
              <a:rPr lang="en-US" smtClean="0"/>
              <a:pPr>
                <a:defRPr/>
              </a:pPr>
              <a:t>170</a:t>
            </a:fld>
            <a:endParaRPr lang="en-US" smtClean="0"/>
          </a:p>
        </p:txBody>
      </p:sp>
    </p:spTree>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5"/>
          <p:cNvSpPr>
            <a:spLocks noGrp="1"/>
          </p:cNvSpPr>
          <p:nvPr>
            <p:ph type="title"/>
          </p:nvPr>
        </p:nvSpPr>
        <p:spPr/>
        <p:txBody>
          <a:bodyPr/>
          <a:lstStyle/>
          <a:p>
            <a:r>
              <a:rPr lang="en-US" smtClean="0"/>
              <a:t>Differences Between Wind and Hydro</a:t>
            </a:r>
          </a:p>
        </p:txBody>
      </p:sp>
      <p:sp>
        <p:nvSpPr>
          <p:cNvPr id="9219" name="Content Placeholder 6"/>
          <p:cNvSpPr>
            <a:spLocks noGrp="1"/>
          </p:cNvSpPr>
          <p:nvPr>
            <p:ph idx="1"/>
          </p:nvPr>
        </p:nvSpPr>
        <p:spPr/>
        <p:txBody>
          <a:bodyPr/>
          <a:lstStyle/>
          <a:p>
            <a:r>
              <a:rPr lang="en-US" smtClean="0"/>
              <a:t>Water Flow versus Wind Speed</a:t>
            </a:r>
          </a:p>
          <a:p>
            <a:r>
              <a:rPr lang="en-US" smtClean="0"/>
              <a:t>Limits on Amount of Water versus No Limits on Amount of Air</a:t>
            </a:r>
          </a:p>
          <a:p>
            <a:pPr lvl="1"/>
            <a:r>
              <a:rPr lang="en-US" smtClean="0"/>
              <a:t>Requires Sizing of Turbine and Tradeoff Between Capacity Amount and the Capacity Factor</a:t>
            </a:r>
          </a:p>
          <a:p>
            <a:r>
              <a:rPr lang="en-US" smtClean="0"/>
              <a:t>Cubic Power Curve for Wind Speed versus Wind Power versus Linear Relationship for Hydro</a:t>
            </a:r>
          </a:p>
          <a:p>
            <a:r>
              <a:rPr lang="en-US" smtClean="0"/>
              <a:t>More Volatility in Water Flow than in Wind Speeds</a:t>
            </a:r>
          </a:p>
          <a:p>
            <a:r>
              <a:rPr lang="en-US" smtClean="0"/>
              <a:t>Less Uncertainty From Other Factors Like Shear, Correlations, Wake, Icing, Measurement</a:t>
            </a:r>
          </a:p>
        </p:txBody>
      </p:sp>
      <p:sp>
        <p:nvSpPr>
          <p:cNvPr id="115716" name="Date Placeholder 2"/>
          <p:cNvSpPr>
            <a:spLocks noGrp="1"/>
          </p:cNvSpPr>
          <p:nvPr>
            <p:ph type="dt" sz="quarter" idx="10"/>
          </p:nvPr>
        </p:nvSpPr>
        <p:spPr/>
        <p:txBody>
          <a:bodyPr/>
          <a:lstStyle/>
          <a:p>
            <a:pPr>
              <a:defRPr/>
            </a:pPr>
            <a:r>
              <a:rPr lang="en-US" smtClean="0"/>
              <a:t>9 September 2011</a:t>
            </a:r>
          </a:p>
        </p:txBody>
      </p:sp>
      <p:sp>
        <p:nvSpPr>
          <p:cNvPr id="115717" name="Footer Placeholder 3"/>
          <p:cNvSpPr>
            <a:spLocks noGrp="1"/>
          </p:cNvSpPr>
          <p:nvPr>
            <p:ph type="ftr" sz="quarter" idx="11"/>
          </p:nvPr>
        </p:nvSpPr>
        <p:spPr/>
        <p:txBody>
          <a:bodyPr/>
          <a:lstStyle/>
          <a:p>
            <a:pPr>
              <a:defRPr/>
            </a:pPr>
            <a:r>
              <a:rPr lang="en-US" smtClean="0"/>
              <a:t>www.edbodmer.com</a:t>
            </a:r>
          </a:p>
        </p:txBody>
      </p:sp>
      <p:sp>
        <p:nvSpPr>
          <p:cNvPr id="115718" name="Slide Number Placeholder 4"/>
          <p:cNvSpPr>
            <a:spLocks noGrp="1"/>
          </p:cNvSpPr>
          <p:nvPr>
            <p:ph type="sldNum" sz="quarter" idx="12"/>
          </p:nvPr>
        </p:nvSpPr>
        <p:spPr/>
        <p:txBody>
          <a:bodyPr/>
          <a:lstStyle/>
          <a:p>
            <a:pPr>
              <a:defRPr/>
            </a:pPr>
            <a:fld id="{AD786803-1A61-4DDA-A8E7-A77A811CD384}" type="slidenum">
              <a:rPr lang="en-US" smtClean="0"/>
              <a:pPr>
                <a:defRPr/>
              </a:pPr>
              <a:t>171</a:t>
            </a:fld>
            <a:endParaRPr lang="en-US" smtClean="0"/>
          </a:p>
        </p:txBody>
      </p:sp>
    </p:spTree>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smtClean="0"/>
              <a:t>Hydro Resource Assessment</a:t>
            </a:r>
          </a:p>
        </p:txBody>
      </p:sp>
      <p:sp>
        <p:nvSpPr>
          <p:cNvPr id="10243" name="Content Placeholder 2"/>
          <p:cNvSpPr>
            <a:spLocks noGrp="1"/>
          </p:cNvSpPr>
          <p:nvPr>
            <p:ph idx="1"/>
          </p:nvPr>
        </p:nvSpPr>
        <p:spPr>
          <a:xfrm>
            <a:off x="457200" y="1371600"/>
            <a:ext cx="4114800" cy="4754563"/>
          </a:xfrm>
        </p:spPr>
        <p:txBody>
          <a:bodyPr/>
          <a:lstStyle/>
          <a:p>
            <a:r>
              <a:rPr lang="en-US" smtClean="0"/>
              <a:t>The amount of power depends on flow and head as shown on the adjacent diagram:</a:t>
            </a:r>
          </a:p>
          <a:p>
            <a:endParaRPr lang="en-US" smtClean="0"/>
          </a:p>
          <a:p>
            <a:r>
              <a:rPr lang="en-US" smtClean="0"/>
              <a:t>Power (kW)= </a:t>
            </a:r>
          </a:p>
          <a:p>
            <a:r>
              <a:rPr lang="en-US" smtClean="0"/>
              <a:t>Flow Rate (m/s) </a:t>
            </a:r>
          </a:p>
          <a:p>
            <a:r>
              <a:rPr lang="en-US" smtClean="0"/>
              <a:t>x Head (m) </a:t>
            </a:r>
          </a:p>
          <a:p>
            <a:r>
              <a:rPr lang="en-US" smtClean="0"/>
              <a:t>x Gravitational Constant (9.8 m/sec^2) </a:t>
            </a:r>
          </a:p>
          <a:p>
            <a:r>
              <a:rPr lang="en-US" smtClean="0"/>
              <a:t>x Efficiency</a:t>
            </a:r>
          </a:p>
          <a:p>
            <a:endParaRPr lang="en-US" smtClean="0"/>
          </a:p>
          <a:p>
            <a:endParaRPr lang="en-US" smtClean="0"/>
          </a:p>
        </p:txBody>
      </p:sp>
      <p:sp>
        <p:nvSpPr>
          <p:cNvPr id="116740" name="Date Placeholder 1"/>
          <p:cNvSpPr>
            <a:spLocks noGrp="1"/>
          </p:cNvSpPr>
          <p:nvPr>
            <p:ph type="dt" sz="quarter" idx="10"/>
          </p:nvPr>
        </p:nvSpPr>
        <p:spPr/>
        <p:txBody>
          <a:bodyPr/>
          <a:lstStyle/>
          <a:p>
            <a:pPr>
              <a:defRPr/>
            </a:pPr>
            <a:r>
              <a:rPr lang="en-US" smtClean="0"/>
              <a:t>9 September 2011</a:t>
            </a:r>
          </a:p>
        </p:txBody>
      </p:sp>
      <p:sp>
        <p:nvSpPr>
          <p:cNvPr id="116741" name="Footer Placeholder 2"/>
          <p:cNvSpPr>
            <a:spLocks noGrp="1"/>
          </p:cNvSpPr>
          <p:nvPr>
            <p:ph type="ftr" sz="quarter" idx="11"/>
          </p:nvPr>
        </p:nvSpPr>
        <p:spPr/>
        <p:txBody>
          <a:bodyPr/>
          <a:lstStyle/>
          <a:p>
            <a:pPr>
              <a:defRPr/>
            </a:pPr>
            <a:r>
              <a:rPr lang="en-US" smtClean="0"/>
              <a:t>www.edbodmer.com</a:t>
            </a:r>
          </a:p>
        </p:txBody>
      </p:sp>
      <p:sp>
        <p:nvSpPr>
          <p:cNvPr id="116742" name="Slide Number Placeholder 3"/>
          <p:cNvSpPr>
            <a:spLocks noGrp="1"/>
          </p:cNvSpPr>
          <p:nvPr>
            <p:ph type="sldNum" sz="quarter" idx="12"/>
          </p:nvPr>
        </p:nvSpPr>
        <p:spPr/>
        <p:txBody>
          <a:bodyPr/>
          <a:lstStyle/>
          <a:p>
            <a:pPr>
              <a:defRPr/>
            </a:pPr>
            <a:fld id="{62DA77D7-6CE9-4234-8510-059C81D196F7}" type="slidenum">
              <a:rPr lang="en-US" smtClean="0"/>
              <a:pPr>
                <a:defRPr/>
              </a:pPr>
              <a:t>172</a:t>
            </a:fld>
            <a:endParaRPr lang="en-US" smtClean="0"/>
          </a:p>
        </p:txBody>
      </p:sp>
      <p:pic>
        <p:nvPicPr>
          <p:cNvPr id="10247" name="Picture 2"/>
          <p:cNvPicPr>
            <a:picLocks noChangeAspect="1" noChangeArrowheads="1"/>
          </p:cNvPicPr>
          <p:nvPr/>
        </p:nvPicPr>
        <p:blipFill>
          <a:blip r:embed="rId2" cstate="print"/>
          <a:srcRect/>
          <a:stretch>
            <a:fillRect/>
          </a:stretch>
        </p:blipFill>
        <p:spPr bwMode="auto">
          <a:xfrm>
            <a:off x="5327650" y="1143000"/>
            <a:ext cx="3492500" cy="5508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smtClean="0"/>
              <a:t>Flow, Head and Generation</a:t>
            </a:r>
          </a:p>
        </p:txBody>
      </p:sp>
      <p:sp>
        <p:nvSpPr>
          <p:cNvPr id="118787" name="Date Placeholder 3"/>
          <p:cNvSpPr>
            <a:spLocks noGrp="1"/>
          </p:cNvSpPr>
          <p:nvPr>
            <p:ph type="dt" sz="quarter" idx="10"/>
          </p:nvPr>
        </p:nvSpPr>
        <p:spPr/>
        <p:txBody>
          <a:bodyPr/>
          <a:lstStyle/>
          <a:p>
            <a:pPr>
              <a:defRPr/>
            </a:pPr>
            <a:r>
              <a:rPr lang="en-US" smtClean="0"/>
              <a:t>9 September 2011</a:t>
            </a:r>
          </a:p>
        </p:txBody>
      </p:sp>
      <p:sp>
        <p:nvSpPr>
          <p:cNvPr id="118788" name="Footer Placeholder 4"/>
          <p:cNvSpPr>
            <a:spLocks noGrp="1"/>
          </p:cNvSpPr>
          <p:nvPr>
            <p:ph type="ftr" sz="quarter" idx="11"/>
          </p:nvPr>
        </p:nvSpPr>
        <p:spPr/>
        <p:txBody>
          <a:bodyPr/>
          <a:lstStyle/>
          <a:p>
            <a:pPr>
              <a:defRPr/>
            </a:pPr>
            <a:r>
              <a:rPr lang="en-US" smtClean="0"/>
              <a:t>www.edbodmer.com</a:t>
            </a:r>
          </a:p>
        </p:txBody>
      </p:sp>
      <p:sp>
        <p:nvSpPr>
          <p:cNvPr id="118789" name="Slide Number Placeholder 5"/>
          <p:cNvSpPr>
            <a:spLocks noGrp="1"/>
          </p:cNvSpPr>
          <p:nvPr>
            <p:ph type="sldNum" sz="quarter" idx="12"/>
          </p:nvPr>
        </p:nvSpPr>
        <p:spPr/>
        <p:txBody>
          <a:bodyPr/>
          <a:lstStyle/>
          <a:p>
            <a:pPr>
              <a:defRPr/>
            </a:pPr>
            <a:fld id="{5653C6EB-0E0E-4A7F-B679-0FD0AC9E90F6}" type="slidenum">
              <a:rPr lang="en-US" smtClean="0"/>
              <a:pPr>
                <a:defRPr/>
              </a:pPr>
              <a:t>173</a:t>
            </a:fld>
            <a:endParaRPr lang="en-US" smtClean="0"/>
          </a:p>
        </p:txBody>
      </p:sp>
      <p:pic>
        <p:nvPicPr>
          <p:cNvPr id="12294" name="Picture 2"/>
          <p:cNvPicPr>
            <a:picLocks noGrp="1" noChangeAspect="1" noChangeArrowheads="1"/>
          </p:cNvPicPr>
          <p:nvPr>
            <p:ph idx="1"/>
          </p:nvPr>
        </p:nvPicPr>
        <p:blipFill>
          <a:blip r:embed="rId2" cstate="print"/>
          <a:srcRect/>
          <a:stretch>
            <a:fillRect/>
          </a:stretch>
        </p:blipFill>
        <p:spPr>
          <a:xfrm>
            <a:off x="1471613" y="1600200"/>
            <a:ext cx="6200775" cy="4525963"/>
          </a:xfrm>
        </p:spPr>
      </p:pic>
    </p:spTree>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US" smtClean="0"/>
              <a:t>Efficiency and Water Flow</a:t>
            </a:r>
          </a:p>
        </p:txBody>
      </p:sp>
      <p:sp>
        <p:nvSpPr>
          <p:cNvPr id="119811" name="Date Placeholder 3"/>
          <p:cNvSpPr>
            <a:spLocks noGrp="1"/>
          </p:cNvSpPr>
          <p:nvPr>
            <p:ph type="dt" sz="quarter" idx="10"/>
          </p:nvPr>
        </p:nvSpPr>
        <p:spPr/>
        <p:txBody>
          <a:bodyPr/>
          <a:lstStyle/>
          <a:p>
            <a:pPr>
              <a:defRPr/>
            </a:pPr>
            <a:r>
              <a:rPr lang="en-US" smtClean="0"/>
              <a:t>9 September 2011</a:t>
            </a:r>
          </a:p>
        </p:txBody>
      </p:sp>
      <p:sp>
        <p:nvSpPr>
          <p:cNvPr id="119812" name="Footer Placeholder 4"/>
          <p:cNvSpPr>
            <a:spLocks noGrp="1"/>
          </p:cNvSpPr>
          <p:nvPr>
            <p:ph type="ftr" sz="quarter" idx="11"/>
          </p:nvPr>
        </p:nvSpPr>
        <p:spPr/>
        <p:txBody>
          <a:bodyPr/>
          <a:lstStyle/>
          <a:p>
            <a:pPr>
              <a:defRPr/>
            </a:pPr>
            <a:r>
              <a:rPr lang="en-US" smtClean="0"/>
              <a:t>www.edbodmer.com</a:t>
            </a:r>
          </a:p>
        </p:txBody>
      </p:sp>
      <p:sp>
        <p:nvSpPr>
          <p:cNvPr id="119813" name="Slide Number Placeholder 5"/>
          <p:cNvSpPr>
            <a:spLocks noGrp="1"/>
          </p:cNvSpPr>
          <p:nvPr>
            <p:ph type="sldNum" sz="quarter" idx="12"/>
          </p:nvPr>
        </p:nvSpPr>
        <p:spPr/>
        <p:txBody>
          <a:bodyPr/>
          <a:lstStyle/>
          <a:p>
            <a:pPr>
              <a:defRPr/>
            </a:pPr>
            <a:fld id="{3828057D-77C5-4635-B376-40058CC74218}" type="slidenum">
              <a:rPr lang="en-US" smtClean="0"/>
              <a:pPr>
                <a:defRPr/>
              </a:pPr>
              <a:t>174</a:t>
            </a:fld>
            <a:endParaRPr lang="en-US" smtClean="0"/>
          </a:p>
        </p:txBody>
      </p:sp>
      <p:pic>
        <p:nvPicPr>
          <p:cNvPr id="13318" name="Picture 2"/>
          <p:cNvPicPr>
            <a:picLocks noGrp="1" noChangeAspect="1" noChangeArrowheads="1"/>
          </p:cNvPicPr>
          <p:nvPr>
            <p:ph idx="1"/>
          </p:nvPr>
        </p:nvPicPr>
        <p:blipFill>
          <a:blip r:embed="rId2" cstate="print"/>
          <a:srcRect/>
          <a:stretch>
            <a:fillRect/>
          </a:stretch>
        </p:blipFill>
        <p:spPr>
          <a:xfrm>
            <a:off x="1447800" y="1295400"/>
            <a:ext cx="6096000" cy="4718050"/>
          </a:xfrm>
        </p:spPr>
      </p:pic>
    </p:spTree>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2"/>
          <p:cNvSpPr>
            <a:spLocks noGrp="1"/>
          </p:cNvSpPr>
          <p:nvPr>
            <p:ph type="title"/>
          </p:nvPr>
        </p:nvSpPr>
        <p:spPr/>
        <p:txBody>
          <a:bodyPr/>
          <a:lstStyle/>
          <a:p>
            <a:r>
              <a:rPr lang="en-US" smtClean="0"/>
              <a:t>Accuracy of Flow Duration Curve</a:t>
            </a:r>
          </a:p>
        </p:txBody>
      </p:sp>
      <p:sp>
        <p:nvSpPr>
          <p:cNvPr id="9" name="Subtitle 8"/>
          <p:cNvSpPr>
            <a:spLocks noGrp="1"/>
          </p:cNvSpPr>
          <p:nvPr>
            <p:ph idx="1"/>
          </p:nvPr>
        </p:nvSpPr>
        <p:spPr/>
        <p:txBody>
          <a:bodyPr/>
          <a:lstStyle/>
          <a:p>
            <a:pPr>
              <a:defRPr/>
            </a:pPr>
            <a:r>
              <a:rPr lang="en-US" dirty="0"/>
              <a:t>HYDROLOGY – </a:t>
            </a:r>
            <a:r>
              <a:rPr lang="en-US" dirty="0" smtClean="0"/>
              <a:t>Reducing Revenue Risk</a:t>
            </a:r>
            <a:endParaRPr lang="en-US" dirty="0"/>
          </a:p>
          <a:p>
            <a:pPr marL="285750" indent="-285750">
              <a:buFont typeface="Arial" pitchFamily="34" charset="0"/>
              <a:buChar char="•"/>
              <a:defRPr/>
            </a:pPr>
            <a:r>
              <a:rPr lang="en-US" sz="2000" dirty="0" smtClean="0"/>
              <a:t>Many </a:t>
            </a:r>
            <a:r>
              <a:rPr lang="en-US" sz="2000" dirty="0"/>
              <a:t>studies we have seen are inadequate.  </a:t>
            </a:r>
            <a:endParaRPr lang="en-US" sz="2000" dirty="0" smtClean="0"/>
          </a:p>
          <a:p>
            <a:pPr marL="285750" indent="-285750">
              <a:buFont typeface="Arial" pitchFamily="34" charset="0"/>
              <a:buChar char="•"/>
              <a:defRPr/>
            </a:pPr>
            <a:endParaRPr lang="en-US" sz="2000" dirty="0"/>
          </a:p>
          <a:p>
            <a:pPr marL="285750" indent="-285750">
              <a:buFont typeface="Arial" pitchFamily="34" charset="0"/>
              <a:buChar char="•"/>
              <a:defRPr/>
            </a:pPr>
            <a:r>
              <a:rPr lang="en-US" sz="2000" dirty="0" smtClean="0"/>
              <a:t>Flow Duration Curve (FDC) is not the final answer. </a:t>
            </a:r>
          </a:p>
          <a:p>
            <a:pPr marL="285750" indent="-285750">
              <a:buFont typeface="Arial" pitchFamily="34" charset="0"/>
              <a:buChar char="•"/>
              <a:defRPr/>
            </a:pPr>
            <a:endParaRPr lang="en-US" sz="2000" dirty="0"/>
          </a:p>
          <a:p>
            <a:pPr marL="285750" indent="-285750">
              <a:buFont typeface="Arial" pitchFamily="34" charset="0"/>
              <a:buChar char="•"/>
              <a:defRPr/>
            </a:pPr>
            <a:r>
              <a:rPr lang="en-US" sz="2000" dirty="0" smtClean="0"/>
              <a:t>Either </a:t>
            </a:r>
            <a:r>
              <a:rPr lang="en-US" sz="2000" dirty="0"/>
              <a:t>a long term (20+ years) record should be available on the river OR evaluation and correlation to water courses with similar characteristics, rainfall data that overlaps gage data and can be correlated to run-off;</a:t>
            </a:r>
          </a:p>
          <a:p>
            <a:pPr marL="285750" indent="-285750">
              <a:buFont typeface="Arial" pitchFamily="34" charset="0"/>
              <a:buChar char="•"/>
              <a:defRPr/>
            </a:pPr>
            <a:endParaRPr lang="en-US" sz="2000" dirty="0" smtClean="0"/>
          </a:p>
          <a:p>
            <a:pPr marL="285750" indent="-285750">
              <a:buFont typeface="Arial" pitchFamily="34" charset="0"/>
              <a:buChar char="•"/>
              <a:defRPr/>
            </a:pPr>
            <a:r>
              <a:rPr lang="en-US" sz="2000" dirty="0" smtClean="0"/>
              <a:t>Daily </a:t>
            </a:r>
            <a:r>
              <a:rPr lang="en-US" sz="2000" dirty="0"/>
              <a:t>analysis is critical so water use is not over-stated</a:t>
            </a:r>
          </a:p>
          <a:p>
            <a:pPr marL="285750" indent="-285750">
              <a:buFont typeface="Arial" pitchFamily="34" charset="0"/>
              <a:buChar char="•"/>
              <a:defRPr/>
            </a:pPr>
            <a:endParaRPr lang="en-US" sz="1400" dirty="0" smtClean="0"/>
          </a:p>
          <a:p>
            <a:pPr>
              <a:defRPr/>
            </a:pPr>
            <a:endParaRPr lang="en-US" dirty="0"/>
          </a:p>
        </p:txBody>
      </p:sp>
    </p:spTree>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smtClean="0"/>
              <a:t>Map of Gage Data </a:t>
            </a:r>
          </a:p>
        </p:txBody>
      </p:sp>
      <p:sp>
        <p:nvSpPr>
          <p:cNvPr id="11267" name="Content Placeholder 2"/>
          <p:cNvSpPr>
            <a:spLocks noGrp="1"/>
          </p:cNvSpPr>
          <p:nvPr>
            <p:ph idx="1"/>
          </p:nvPr>
        </p:nvSpPr>
        <p:spPr/>
        <p:txBody>
          <a:bodyPr/>
          <a:lstStyle/>
          <a:p>
            <a:pPr marL="0" indent="0">
              <a:buFontTx/>
              <a:buNone/>
            </a:pPr>
            <a:r>
              <a:rPr lang="en-US" smtClean="0"/>
              <a:t> </a:t>
            </a:r>
          </a:p>
        </p:txBody>
      </p:sp>
      <p:sp>
        <p:nvSpPr>
          <p:cNvPr id="117764" name="Slide Number Placeholder 4"/>
          <p:cNvSpPr>
            <a:spLocks noGrp="1"/>
          </p:cNvSpPr>
          <p:nvPr>
            <p:ph type="sldNum" sz="quarter" idx="12"/>
          </p:nvPr>
        </p:nvSpPr>
        <p:spPr/>
        <p:txBody>
          <a:bodyPr/>
          <a:lstStyle/>
          <a:p>
            <a:pPr>
              <a:defRPr/>
            </a:pPr>
            <a:fld id="{F176910C-9E91-4F81-8BBA-3C9D614B4153}" type="slidenum">
              <a:rPr lang="en-US" smtClean="0"/>
              <a:pPr>
                <a:defRPr/>
              </a:pPr>
              <a:t>176</a:t>
            </a:fld>
            <a:endParaRPr lang="en-US" smtClean="0"/>
          </a:p>
        </p:txBody>
      </p:sp>
      <p:pic>
        <p:nvPicPr>
          <p:cNvPr id="11269" name="Picture 7"/>
          <p:cNvPicPr>
            <a:picLocks noChangeAspect="1" noChangeArrowheads="1"/>
          </p:cNvPicPr>
          <p:nvPr/>
        </p:nvPicPr>
        <p:blipFill>
          <a:blip r:embed="rId2" cstate="print"/>
          <a:srcRect/>
          <a:stretch>
            <a:fillRect/>
          </a:stretch>
        </p:blipFill>
        <p:spPr bwMode="auto">
          <a:xfrm rot="5400000">
            <a:off x="2796381" y="1688307"/>
            <a:ext cx="4473575" cy="52117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US" smtClean="0"/>
              <a:t>Sizing of the Turbine</a:t>
            </a:r>
          </a:p>
        </p:txBody>
      </p:sp>
      <p:sp>
        <p:nvSpPr>
          <p:cNvPr id="17411" name="Content Placeholder 2"/>
          <p:cNvSpPr>
            <a:spLocks noGrp="1"/>
          </p:cNvSpPr>
          <p:nvPr>
            <p:ph idx="1"/>
          </p:nvPr>
        </p:nvSpPr>
        <p:spPr/>
        <p:txBody>
          <a:bodyPr/>
          <a:lstStyle/>
          <a:p>
            <a:r>
              <a:rPr lang="en-US" smtClean="0"/>
              <a:t>The size of the turbine can be determined by a curve with measures the duration of the water flow.</a:t>
            </a:r>
          </a:p>
          <a:p>
            <a:r>
              <a:rPr lang="en-US" smtClean="0"/>
              <a:t>This analysis is for a single year.</a:t>
            </a:r>
          </a:p>
          <a:p>
            <a:r>
              <a:rPr lang="en-US" smtClean="0"/>
              <a:t>Water flows can vary by large amounts within a year.</a:t>
            </a:r>
          </a:p>
          <a:p>
            <a:r>
              <a:rPr lang="en-US" smtClean="0"/>
              <a:t>The head is fixed.</a:t>
            </a:r>
          </a:p>
        </p:txBody>
      </p:sp>
      <p:sp>
        <p:nvSpPr>
          <p:cNvPr id="125956" name="Date Placeholder 1"/>
          <p:cNvSpPr>
            <a:spLocks noGrp="1"/>
          </p:cNvSpPr>
          <p:nvPr>
            <p:ph type="dt" sz="quarter" idx="10"/>
          </p:nvPr>
        </p:nvSpPr>
        <p:spPr/>
        <p:txBody>
          <a:bodyPr/>
          <a:lstStyle/>
          <a:p>
            <a:pPr>
              <a:defRPr/>
            </a:pPr>
            <a:r>
              <a:rPr lang="en-US" smtClean="0"/>
              <a:t>9 September 2011</a:t>
            </a:r>
          </a:p>
        </p:txBody>
      </p:sp>
      <p:sp>
        <p:nvSpPr>
          <p:cNvPr id="125957" name="Footer Placeholder 2"/>
          <p:cNvSpPr>
            <a:spLocks noGrp="1"/>
          </p:cNvSpPr>
          <p:nvPr>
            <p:ph type="ftr" sz="quarter" idx="11"/>
          </p:nvPr>
        </p:nvSpPr>
        <p:spPr/>
        <p:txBody>
          <a:bodyPr/>
          <a:lstStyle/>
          <a:p>
            <a:pPr>
              <a:defRPr/>
            </a:pPr>
            <a:r>
              <a:rPr lang="en-US" smtClean="0"/>
              <a:t>www.edbodmer.com</a:t>
            </a:r>
          </a:p>
        </p:txBody>
      </p:sp>
      <p:sp>
        <p:nvSpPr>
          <p:cNvPr id="125958" name="Slide Number Placeholder 3"/>
          <p:cNvSpPr>
            <a:spLocks noGrp="1"/>
          </p:cNvSpPr>
          <p:nvPr>
            <p:ph type="sldNum" sz="quarter" idx="12"/>
          </p:nvPr>
        </p:nvSpPr>
        <p:spPr/>
        <p:txBody>
          <a:bodyPr/>
          <a:lstStyle/>
          <a:p>
            <a:pPr>
              <a:defRPr/>
            </a:pPr>
            <a:fld id="{61EF420F-6AFD-449D-8C69-98079CF5F0B1}" type="slidenum">
              <a:rPr lang="en-US" smtClean="0"/>
              <a:pPr>
                <a:defRPr/>
              </a:pPr>
              <a:t>177</a:t>
            </a:fld>
            <a:endParaRPr lang="en-US" smtClean="0"/>
          </a:p>
        </p:txBody>
      </p:sp>
    </p:spTree>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smtClean="0"/>
              <a:t>Gauges of River Flow</a:t>
            </a:r>
          </a:p>
        </p:txBody>
      </p:sp>
      <p:sp>
        <p:nvSpPr>
          <p:cNvPr id="121859" name="Date Placeholder 3"/>
          <p:cNvSpPr>
            <a:spLocks noGrp="1"/>
          </p:cNvSpPr>
          <p:nvPr>
            <p:ph type="dt" sz="quarter" idx="10"/>
          </p:nvPr>
        </p:nvSpPr>
        <p:spPr/>
        <p:txBody>
          <a:bodyPr/>
          <a:lstStyle/>
          <a:p>
            <a:pPr>
              <a:defRPr/>
            </a:pPr>
            <a:r>
              <a:rPr lang="en-US" smtClean="0"/>
              <a:t>9 September 2011</a:t>
            </a:r>
          </a:p>
        </p:txBody>
      </p:sp>
      <p:sp>
        <p:nvSpPr>
          <p:cNvPr id="121860" name="Footer Placeholder 4"/>
          <p:cNvSpPr>
            <a:spLocks noGrp="1"/>
          </p:cNvSpPr>
          <p:nvPr>
            <p:ph type="ftr" sz="quarter" idx="11"/>
          </p:nvPr>
        </p:nvSpPr>
        <p:spPr/>
        <p:txBody>
          <a:bodyPr/>
          <a:lstStyle/>
          <a:p>
            <a:pPr>
              <a:defRPr/>
            </a:pPr>
            <a:r>
              <a:rPr lang="en-US" smtClean="0"/>
              <a:t>www.edbodmer.com</a:t>
            </a:r>
          </a:p>
        </p:txBody>
      </p:sp>
      <p:sp>
        <p:nvSpPr>
          <p:cNvPr id="121861" name="Slide Number Placeholder 5"/>
          <p:cNvSpPr>
            <a:spLocks noGrp="1"/>
          </p:cNvSpPr>
          <p:nvPr>
            <p:ph type="sldNum" sz="quarter" idx="12"/>
          </p:nvPr>
        </p:nvSpPr>
        <p:spPr/>
        <p:txBody>
          <a:bodyPr/>
          <a:lstStyle/>
          <a:p>
            <a:pPr>
              <a:defRPr/>
            </a:pPr>
            <a:fld id="{641F9A7A-F679-4865-A275-0658155A8A30}" type="slidenum">
              <a:rPr lang="en-US" smtClean="0"/>
              <a:pPr>
                <a:defRPr/>
              </a:pPr>
              <a:t>178</a:t>
            </a:fld>
            <a:endParaRPr lang="en-US" smtClean="0"/>
          </a:p>
        </p:txBody>
      </p:sp>
      <p:pic>
        <p:nvPicPr>
          <p:cNvPr id="15366" name="Picture 2"/>
          <p:cNvPicPr>
            <a:picLocks noGrp="1" noChangeAspect="1" noChangeArrowheads="1"/>
          </p:cNvPicPr>
          <p:nvPr>
            <p:ph idx="1"/>
          </p:nvPr>
        </p:nvPicPr>
        <p:blipFill>
          <a:blip r:embed="rId2" cstate="print"/>
          <a:srcRect/>
          <a:stretch>
            <a:fillRect/>
          </a:stretch>
        </p:blipFill>
        <p:spPr>
          <a:xfrm>
            <a:off x="1071563" y="1600200"/>
            <a:ext cx="7000875" cy="4525963"/>
          </a:xfrm>
        </p:spPr>
      </p:pic>
    </p:spTree>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idx="4294967295"/>
          </p:nvPr>
        </p:nvSpPr>
        <p:spPr/>
        <p:txBody>
          <a:bodyPr/>
          <a:lstStyle/>
          <a:p>
            <a:r>
              <a:rPr lang="en-US" smtClean="0"/>
              <a:t>Residual Flow</a:t>
            </a:r>
          </a:p>
        </p:txBody>
      </p:sp>
      <p:pic>
        <p:nvPicPr>
          <p:cNvPr id="16387" name="Picture 2"/>
          <p:cNvPicPr>
            <a:picLocks noGrp="1" noChangeAspect="1" noChangeArrowheads="1"/>
          </p:cNvPicPr>
          <p:nvPr>
            <p:ph idx="4294967295"/>
          </p:nvPr>
        </p:nvPicPr>
        <p:blipFill>
          <a:blip r:embed="rId2" cstate="print"/>
          <a:srcRect/>
          <a:stretch>
            <a:fillRect/>
          </a:stretch>
        </p:blipFill>
        <p:spPr>
          <a:xfrm>
            <a:off x="457200" y="1219200"/>
            <a:ext cx="8077200" cy="2705100"/>
          </a:xfrm>
        </p:spPr>
      </p:pic>
      <p:pic>
        <p:nvPicPr>
          <p:cNvPr id="16388" name="Picture 3"/>
          <p:cNvPicPr>
            <a:picLocks noChangeAspect="1" noChangeArrowheads="1"/>
          </p:cNvPicPr>
          <p:nvPr/>
        </p:nvPicPr>
        <p:blipFill>
          <a:blip r:embed="rId3" cstate="print"/>
          <a:srcRect/>
          <a:stretch>
            <a:fillRect/>
          </a:stretch>
        </p:blipFill>
        <p:spPr bwMode="auto">
          <a:xfrm>
            <a:off x="304800" y="4114800"/>
            <a:ext cx="8505825" cy="2214563"/>
          </a:xfrm>
          <a:prstGeom prst="rect">
            <a:avLst/>
          </a:prstGeom>
          <a:noFill/>
          <a:ln w="9525">
            <a:noFill/>
            <a:miter lim="800000"/>
            <a:headEnd/>
            <a:tailEnd/>
          </a:ln>
        </p:spPr>
      </p:pic>
      <p:sp>
        <p:nvSpPr>
          <p:cNvPr id="129029" name="Date Placeholder 1"/>
          <p:cNvSpPr txBox="1">
            <a:spLocks noGrp="1"/>
          </p:cNvSpPr>
          <p:nvPr/>
        </p:nvSpPr>
        <p:spPr bwMode="auto">
          <a:xfrm>
            <a:off x="457200" y="6245225"/>
            <a:ext cx="2133600" cy="476250"/>
          </a:xfrm>
          <a:prstGeom prst="rect">
            <a:avLst/>
          </a:prstGeom>
          <a:noFill/>
          <a:ln>
            <a:miter lim="800000"/>
            <a:headEnd/>
            <a:tailEnd/>
          </a:ln>
        </p:spPr>
        <p:txBody>
          <a:bodyPr/>
          <a:lstStyle/>
          <a:p>
            <a:pPr>
              <a:defRPr/>
            </a:pPr>
            <a:r>
              <a:rPr lang="en-US" sz="1400">
                <a:cs typeface="+mn-cs"/>
              </a:rPr>
              <a:t>9 September 2011</a:t>
            </a:r>
          </a:p>
        </p:txBody>
      </p:sp>
      <p:sp>
        <p:nvSpPr>
          <p:cNvPr id="129030" name="Footer Placeholder 2"/>
          <p:cNvSpPr txBox="1">
            <a:spLocks noGrp="1"/>
          </p:cNvSpPr>
          <p:nvPr/>
        </p:nvSpPr>
        <p:spPr bwMode="auto">
          <a:xfrm>
            <a:off x="3124200" y="6245225"/>
            <a:ext cx="2895600" cy="476250"/>
          </a:xfrm>
          <a:prstGeom prst="rect">
            <a:avLst/>
          </a:prstGeom>
          <a:noFill/>
          <a:ln>
            <a:miter lim="800000"/>
            <a:headEnd/>
            <a:tailEnd/>
          </a:ln>
        </p:spPr>
        <p:txBody>
          <a:bodyPr/>
          <a:lstStyle/>
          <a:p>
            <a:pPr algn="ctr">
              <a:defRPr/>
            </a:pPr>
            <a:r>
              <a:rPr lang="en-US" sz="1400">
                <a:cs typeface="+mn-cs"/>
              </a:rPr>
              <a:t>www.edbodmer.com</a:t>
            </a:r>
          </a:p>
        </p:txBody>
      </p:sp>
      <p:sp>
        <p:nvSpPr>
          <p:cNvPr id="129031" name="Slide Number Placeholder 3"/>
          <p:cNvSpPr txBox="1">
            <a:spLocks noGrp="1"/>
          </p:cNvSpPr>
          <p:nvPr/>
        </p:nvSpPr>
        <p:spPr bwMode="auto">
          <a:xfrm>
            <a:off x="6553200" y="6245225"/>
            <a:ext cx="2133600" cy="476250"/>
          </a:xfrm>
          <a:prstGeom prst="rect">
            <a:avLst/>
          </a:prstGeom>
          <a:noFill/>
          <a:ln>
            <a:miter lim="800000"/>
            <a:headEnd/>
            <a:tailEnd/>
          </a:ln>
        </p:spPr>
        <p:txBody>
          <a:bodyPr/>
          <a:lstStyle/>
          <a:p>
            <a:pPr algn="r">
              <a:defRPr/>
            </a:pPr>
            <a:fld id="{927DD8A1-1E00-4E13-BF2D-A7A28B5418CF}" type="slidenum">
              <a:rPr lang="en-US" sz="1400">
                <a:cs typeface="+mn-cs"/>
              </a:rPr>
              <a:pPr algn="r">
                <a:defRPr/>
              </a:pPr>
              <a:t>179</a:t>
            </a:fld>
            <a:endParaRPr lang="en-US" sz="1400">
              <a:cs typeface="+mn-cs"/>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smtClean="0"/>
              <a:t>Historic and Projected Turbine Price</a:t>
            </a:r>
          </a:p>
        </p:txBody>
      </p:sp>
      <p:sp>
        <p:nvSpPr>
          <p:cNvPr id="22531" name="Date Placeholder 3"/>
          <p:cNvSpPr>
            <a:spLocks noGrp="1"/>
          </p:cNvSpPr>
          <p:nvPr>
            <p:ph type="dt" sz="quarter" idx="10"/>
          </p:nvPr>
        </p:nvSpPr>
        <p:spPr>
          <a:noFill/>
        </p:spPr>
        <p:txBody>
          <a:bodyPr/>
          <a:lstStyle/>
          <a:p>
            <a:fld id="{D8E5D639-DE19-4C9D-852A-CB6F58B80ED8}" type="datetime3">
              <a:rPr lang="en-US" smtClean="0"/>
              <a:pPr/>
              <a:t>9 May 2013</a:t>
            </a:fld>
            <a:endParaRPr lang="en-US" smtClean="0"/>
          </a:p>
        </p:txBody>
      </p:sp>
      <p:sp>
        <p:nvSpPr>
          <p:cNvPr id="22532" name="Footer Placeholder 4"/>
          <p:cNvSpPr>
            <a:spLocks noGrp="1"/>
          </p:cNvSpPr>
          <p:nvPr>
            <p:ph type="ftr" sz="quarter" idx="11"/>
          </p:nvPr>
        </p:nvSpPr>
        <p:spPr>
          <a:noFill/>
        </p:spPr>
        <p:txBody>
          <a:bodyPr/>
          <a:lstStyle/>
          <a:p>
            <a:r>
              <a:rPr lang="en-US" smtClean="0"/>
              <a:t>www.edbodmer.com</a:t>
            </a:r>
          </a:p>
        </p:txBody>
      </p:sp>
      <p:sp>
        <p:nvSpPr>
          <p:cNvPr id="22533" name="Slide Number Placeholder 5"/>
          <p:cNvSpPr>
            <a:spLocks noGrp="1"/>
          </p:cNvSpPr>
          <p:nvPr>
            <p:ph type="sldNum" sz="quarter" idx="12"/>
          </p:nvPr>
        </p:nvSpPr>
        <p:spPr>
          <a:noFill/>
        </p:spPr>
        <p:txBody>
          <a:bodyPr/>
          <a:lstStyle/>
          <a:p>
            <a:fld id="{07A12636-631B-4847-B7F5-EBF6C9DF8CF7}" type="slidenum">
              <a:rPr lang="en-US" smtClean="0"/>
              <a:pPr/>
              <a:t>18</a:t>
            </a:fld>
            <a:endParaRPr lang="en-US" smtClean="0"/>
          </a:p>
        </p:txBody>
      </p:sp>
      <p:pic>
        <p:nvPicPr>
          <p:cNvPr id="22534" name="Picture 2"/>
          <p:cNvPicPr>
            <a:picLocks noGrp="1" noChangeAspect="1" noChangeArrowheads="1"/>
          </p:cNvPicPr>
          <p:nvPr>
            <p:ph idx="1"/>
          </p:nvPr>
        </p:nvPicPr>
        <p:blipFill>
          <a:blip r:embed="rId2" cstate="print"/>
          <a:srcRect/>
          <a:stretch>
            <a:fillRect/>
          </a:stretch>
        </p:blipFill>
        <p:spPr>
          <a:xfrm>
            <a:off x="457200" y="1165225"/>
            <a:ext cx="8229600" cy="4938713"/>
          </a:xfrm>
          <a:noFill/>
        </p:spPr>
      </p:pic>
      <p:sp>
        <p:nvSpPr>
          <p:cNvPr id="22535" name="TextBox 7"/>
          <p:cNvSpPr txBox="1">
            <a:spLocks noChangeArrowheads="1"/>
          </p:cNvSpPr>
          <p:nvPr/>
        </p:nvSpPr>
        <p:spPr bwMode="auto">
          <a:xfrm>
            <a:off x="228600" y="1066800"/>
            <a:ext cx="2590800" cy="5078413"/>
          </a:xfrm>
          <a:prstGeom prst="rect">
            <a:avLst/>
          </a:prstGeom>
          <a:solidFill>
            <a:schemeClr val="bg1"/>
          </a:solidFill>
          <a:ln w="9525">
            <a:noFill/>
            <a:miter lim="800000"/>
            <a:headEnd/>
            <a:tailEnd/>
          </a:ln>
        </p:spPr>
        <p:txBody>
          <a:bodyPr>
            <a:spAutoFit/>
          </a:bodyPr>
          <a:lstStyle/>
          <a:p>
            <a:endParaRPr lang="en-US"/>
          </a:p>
          <a:p>
            <a:endParaRPr lang="en-US"/>
          </a:p>
          <a:p>
            <a:endParaRPr lang="en-US"/>
          </a:p>
          <a:p>
            <a:endParaRPr lang="en-US"/>
          </a:p>
          <a:p>
            <a:endParaRPr lang="en-US"/>
          </a:p>
          <a:p>
            <a:endParaRPr lang="en-US"/>
          </a:p>
          <a:p>
            <a:endParaRPr lang="en-US"/>
          </a:p>
          <a:p>
            <a:endParaRPr lang="en-US"/>
          </a:p>
          <a:p>
            <a:endParaRPr lang="en-US"/>
          </a:p>
          <a:p>
            <a:endParaRPr lang="en-US"/>
          </a:p>
          <a:p>
            <a:endParaRPr lang="en-US"/>
          </a:p>
          <a:p>
            <a:endParaRPr lang="en-US"/>
          </a:p>
          <a:p>
            <a:endParaRPr lang="en-US"/>
          </a:p>
          <a:p>
            <a:endParaRPr lang="en-US"/>
          </a:p>
          <a:p>
            <a:endParaRPr lang="en-US"/>
          </a:p>
          <a:p>
            <a:endParaRPr lang="en-US"/>
          </a:p>
          <a:p>
            <a:endParaRPr lang="en-US"/>
          </a:p>
          <a:p>
            <a:endParaRPr lang="en-US"/>
          </a:p>
        </p:txBody>
      </p:sp>
      <p:sp>
        <p:nvSpPr>
          <p:cNvPr id="22536" name="TextBox 8"/>
          <p:cNvSpPr txBox="1">
            <a:spLocks noChangeArrowheads="1"/>
          </p:cNvSpPr>
          <p:nvPr/>
        </p:nvSpPr>
        <p:spPr bwMode="auto">
          <a:xfrm>
            <a:off x="457200" y="2133600"/>
            <a:ext cx="1981200" cy="1570038"/>
          </a:xfrm>
          <a:prstGeom prst="rect">
            <a:avLst/>
          </a:prstGeom>
          <a:solidFill>
            <a:srgbClr val="FFFF00"/>
          </a:solidFill>
          <a:ln w="9525">
            <a:noFill/>
            <a:miter lim="800000"/>
            <a:headEnd/>
            <a:tailEnd/>
          </a:ln>
        </p:spPr>
        <p:txBody>
          <a:bodyPr>
            <a:spAutoFit/>
          </a:bodyPr>
          <a:lstStyle/>
          <a:p>
            <a:r>
              <a:rPr lang="en-US" sz="1200"/>
              <a:t>Approximate installed cost:</a:t>
            </a:r>
          </a:p>
          <a:p>
            <a:endParaRPr lang="en-US" sz="1200"/>
          </a:p>
          <a:p>
            <a:r>
              <a:rPr lang="en-US" sz="1200"/>
              <a:t>1,000 x 1.3  USD/EUR</a:t>
            </a:r>
          </a:p>
          <a:p>
            <a:endParaRPr lang="en-US" sz="1200"/>
          </a:p>
          <a:p>
            <a:r>
              <a:rPr lang="en-US" sz="1200"/>
              <a:t>1,300/.75 = Total Cost</a:t>
            </a:r>
          </a:p>
          <a:p>
            <a:endParaRPr lang="en-US" sz="1200"/>
          </a:p>
          <a:p>
            <a:r>
              <a:rPr lang="en-US" sz="1200"/>
              <a:t>US$ 1,733/kW</a:t>
            </a:r>
          </a:p>
        </p:txBody>
      </p:sp>
    </p:spTree>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smtClean="0"/>
              <a:t>Flow Duration Curve</a:t>
            </a:r>
          </a:p>
        </p:txBody>
      </p:sp>
      <p:sp>
        <p:nvSpPr>
          <p:cNvPr id="126979" name="Date Placeholder 3"/>
          <p:cNvSpPr>
            <a:spLocks noGrp="1"/>
          </p:cNvSpPr>
          <p:nvPr>
            <p:ph type="dt" sz="quarter" idx="10"/>
          </p:nvPr>
        </p:nvSpPr>
        <p:spPr/>
        <p:txBody>
          <a:bodyPr/>
          <a:lstStyle/>
          <a:p>
            <a:pPr>
              <a:defRPr/>
            </a:pPr>
            <a:r>
              <a:rPr lang="en-US" smtClean="0"/>
              <a:t>9 September 2011</a:t>
            </a:r>
          </a:p>
        </p:txBody>
      </p:sp>
      <p:sp>
        <p:nvSpPr>
          <p:cNvPr id="126980" name="Footer Placeholder 4"/>
          <p:cNvSpPr>
            <a:spLocks noGrp="1"/>
          </p:cNvSpPr>
          <p:nvPr>
            <p:ph type="ftr" sz="quarter" idx="11"/>
          </p:nvPr>
        </p:nvSpPr>
        <p:spPr/>
        <p:txBody>
          <a:bodyPr/>
          <a:lstStyle/>
          <a:p>
            <a:pPr>
              <a:defRPr/>
            </a:pPr>
            <a:r>
              <a:rPr lang="en-US" smtClean="0"/>
              <a:t>www.edbodmer.com</a:t>
            </a:r>
          </a:p>
        </p:txBody>
      </p:sp>
      <p:sp>
        <p:nvSpPr>
          <p:cNvPr id="126981" name="Slide Number Placeholder 5"/>
          <p:cNvSpPr>
            <a:spLocks noGrp="1"/>
          </p:cNvSpPr>
          <p:nvPr>
            <p:ph type="sldNum" sz="quarter" idx="12"/>
          </p:nvPr>
        </p:nvSpPr>
        <p:spPr/>
        <p:txBody>
          <a:bodyPr/>
          <a:lstStyle/>
          <a:p>
            <a:pPr>
              <a:defRPr/>
            </a:pPr>
            <a:fld id="{8D28D9ED-1631-4878-97F4-9360A1906773}" type="slidenum">
              <a:rPr lang="en-US" smtClean="0"/>
              <a:pPr>
                <a:defRPr/>
              </a:pPr>
              <a:t>180</a:t>
            </a:fld>
            <a:endParaRPr lang="en-US" smtClean="0"/>
          </a:p>
        </p:txBody>
      </p:sp>
      <p:pic>
        <p:nvPicPr>
          <p:cNvPr id="18438" name="Picture 2" descr="C:\Users\Phil\Documents\Indonesia TT\Workshop 24 Jan 2012\typical flow duration curve.png"/>
          <p:cNvPicPr>
            <a:picLocks noGrp="1" noChangeAspect="1" noChangeArrowheads="1"/>
          </p:cNvPicPr>
          <p:nvPr>
            <p:ph idx="1"/>
          </p:nvPr>
        </p:nvPicPr>
        <p:blipFill>
          <a:blip r:embed="rId2" cstate="print"/>
          <a:srcRect l="8269" t="10001" r="8269" b="10001"/>
          <a:stretch>
            <a:fillRect/>
          </a:stretch>
        </p:blipFill>
        <p:spPr>
          <a:xfrm>
            <a:off x="1600200" y="1524000"/>
            <a:ext cx="6057900" cy="4583113"/>
          </a:xfrm>
        </p:spPr>
      </p:pic>
    </p:spTree>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3"/>
          <p:cNvPicPr>
            <a:picLocks noGrp="1" noChangeAspect="1" noChangeArrowheads="1"/>
          </p:cNvPicPr>
          <p:nvPr>
            <p:ph idx="4294967295"/>
          </p:nvPr>
        </p:nvPicPr>
        <p:blipFill>
          <a:blip r:embed="rId2" cstate="print"/>
          <a:srcRect/>
          <a:stretch>
            <a:fillRect/>
          </a:stretch>
        </p:blipFill>
        <p:spPr>
          <a:xfrm>
            <a:off x="990600" y="854075"/>
            <a:ext cx="7620000" cy="5391150"/>
          </a:xfrm>
        </p:spPr>
      </p:pic>
      <p:sp>
        <p:nvSpPr>
          <p:cNvPr id="19459" name="Title 1"/>
          <p:cNvSpPr>
            <a:spLocks noGrp="1"/>
          </p:cNvSpPr>
          <p:nvPr>
            <p:ph type="title" idx="4294967295"/>
          </p:nvPr>
        </p:nvSpPr>
        <p:spPr/>
        <p:txBody>
          <a:bodyPr/>
          <a:lstStyle/>
          <a:p>
            <a:r>
              <a:rPr lang="en-US" smtClean="0"/>
              <a:t>Example of Duration Curve</a:t>
            </a:r>
          </a:p>
        </p:txBody>
      </p:sp>
      <p:sp>
        <p:nvSpPr>
          <p:cNvPr id="132099" name="Date Placeholder 3"/>
          <p:cNvSpPr txBox="1">
            <a:spLocks noGrp="1"/>
          </p:cNvSpPr>
          <p:nvPr/>
        </p:nvSpPr>
        <p:spPr bwMode="auto">
          <a:xfrm>
            <a:off x="457200" y="6245225"/>
            <a:ext cx="2133600" cy="476250"/>
          </a:xfrm>
          <a:prstGeom prst="rect">
            <a:avLst/>
          </a:prstGeom>
          <a:noFill/>
          <a:ln>
            <a:miter lim="800000"/>
            <a:headEnd/>
            <a:tailEnd/>
          </a:ln>
        </p:spPr>
        <p:txBody>
          <a:bodyPr/>
          <a:lstStyle/>
          <a:p>
            <a:pPr>
              <a:defRPr/>
            </a:pPr>
            <a:r>
              <a:rPr lang="en-US" sz="1400">
                <a:cs typeface="+mn-cs"/>
              </a:rPr>
              <a:t>9 September 2011</a:t>
            </a:r>
          </a:p>
        </p:txBody>
      </p:sp>
      <p:sp>
        <p:nvSpPr>
          <p:cNvPr id="132100" name="Footer Placeholder 4"/>
          <p:cNvSpPr txBox="1">
            <a:spLocks noGrp="1"/>
          </p:cNvSpPr>
          <p:nvPr/>
        </p:nvSpPr>
        <p:spPr bwMode="auto">
          <a:xfrm>
            <a:off x="3124200" y="6245225"/>
            <a:ext cx="2895600" cy="476250"/>
          </a:xfrm>
          <a:prstGeom prst="rect">
            <a:avLst/>
          </a:prstGeom>
          <a:noFill/>
          <a:ln>
            <a:miter lim="800000"/>
            <a:headEnd/>
            <a:tailEnd/>
          </a:ln>
        </p:spPr>
        <p:txBody>
          <a:bodyPr/>
          <a:lstStyle/>
          <a:p>
            <a:pPr algn="ctr">
              <a:defRPr/>
            </a:pPr>
            <a:r>
              <a:rPr lang="en-US" sz="1400">
                <a:cs typeface="+mn-cs"/>
              </a:rPr>
              <a:t>www.edbodmer.com</a:t>
            </a:r>
          </a:p>
        </p:txBody>
      </p:sp>
      <p:sp>
        <p:nvSpPr>
          <p:cNvPr id="132101" name="Slide Number Placeholder 5"/>
          <p:cNvSpPr txBox="1">
            <a:spLocks noGrp="1"/>
          </p:cNvSpPr>
          <p:nvPr/>
        </p:nvSpPr>
        <p:spPr bwMode="auto">
          <a:xfrm>
            <a:off x="6553200" y="6245225"/>
            <a:ext cx="2133600" cy="476250"/>
          </a:xfrm>
          <a:prstGeom prst="rect">
            <a:avLst/>
          </a:prstGeom>
          <a:noFill/>
          <a:ln>
            <a:miter lim="800000"/>
            <a:headEnd/>
            <a:tailEnd/>
          </a:ln>
        </p:spPr>
        <p:txBody>
          <a:bodyPr/>
          <a:lstStyle/>
          <a:p>
            <a:pPr algn="r">
              <a:defRPr/>
            </a:pPr>
            <a:fld id="{BA3A2630-212F-4244-B4A9-3E7753931FD2}" type="slidenum">
              <a:rPr lang="en-US" sz="1400">
                <a:cs typeface="+mn-cs"/>
              </a:rPr>
              <a:pPr algn="r">
                <a:defRPr/>
              </a:pPr>
              <a:t>181</a:t>
            </a:fld>
            <a:endParaRPr lang="en-US" sz="1400">
              <a:cs typeface="+mn-cs"/>
            </a:endParaRPr>
          </a:p>
        </p:txBody>
      </p:sp>
    </p:spTree>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smtClean="0"/>
              <a:t>Step 1 of Hydro Analysis – Hydro Duration Analysis</a:t>
            </a:r>
          </a:p>
        </p:txBody>
      </p:sp>
      <p:pic>
        <p:nvPicPr>
          <p:cNvPr id="20483" name="Picture 2"/>
          <p:cNvPicPr>
            <a:picLocks noGrp="1" noChangeAspect="1" noChangeArrowheads="1"/>
          </p:cNvPicPr>
          <p:nvPr>
            <p:ph idx="1"/>
          </p:nvPr>
        </p:nvPicPr>
        <p:blipFill>
          <a:blip r:embed="rId2" cstate="print"/>
          <a:srcRect/>
          <a:stretch>
            <a:fillRect/>
          </a:stretch>
        </p:blipFill>
        <p:spPr>
          <a:xfrm>
            <a:off x="838200" y="1371600"/>
            <a:ext cx="7467600" cy="5014913"/>
          </a:xfrm>
        </p:spPr>
      </p:pic>
      <p:sp>
        <p:nvSpPr>
          <p:cNvPr id="128004" name="Date Placeholder 1"/>
          <p:cNvSpPr>
            <a:spLocks noGrp="1"/>
          </p:cNvSpPr>
          <p:nvPr>
            <p:ph type="dt" sz="quarter" idx="10"/>
          </p:nvPr>
        </p:nvSpPr>
        <p:spPr/>
        <p:txBody>
          <a:bodyPr/>
          <a:lstStyle/>
          <a:p>
            <a:pPr>
              <a:defRPr/>
            </a:pPr>
            <a:r>
              <a:rPr lang="en-US" smtClean="0"/>
              <a:t>9 September 2011</a:t>
            </a:r>
          </a:p>
        </p:txBody>
      </p:sp>
      <p:sp>
        <p:nvSpPr>
          <p:cNvPr id="128005" name="Footer Placeholder 2"/>
          <p:cNvSpPr>
            <a:spLocks noGrp="1"/>
          </p:cNvSpPr>
          <p:nvPr>
            <p:ph type="ftr" sz="quarter" idx="11"/>
          </p:nvPr>
        </p:nvSpPr>
        <p:spPr/>
        <p:txBody>
          <a:bodyPr/>
          <a:lstStyle/>
          <a:p>
            <a:pPr>
              <a:defRPr/>
            </a:pPr>
            <a:r>
              <a:rPr lang="en-US" smtClean="0"/>
              <a:t>www.edbodmer.com</a:t>
            </a:r>
          </a:p>
        </p:txBody>
      </p:sp>
      <p:sp>
        <p:nvSpPr>
          <p:cNvPr id="128006" name="Slide Number Placeholder 3"/>
          <p:cNvSpPr>
            <a:spLocks noGrp="1"/>
          </p:cNvSpPr>
          <p:nvPr>
            <p:ph type="sldNum" sz="quarter" idx="12"/>
          </p:nvPr>
        </p:nvSpPr>
        <p:spPr/>
        <p:txBody>
          <a:bodyPr/>
          <a:lstStyle/>
          <a:p>
            <a:pPr>
              <a:defRPr/>
            </a:pPr>
            <a:fld id="{9D078C2F-1B94-408C-8808-6E391EFE7DBA}" type="slidenum">
              <a:rPr lang="en-US" smtClean="0"/>
              <a:pPr>
                <a:defRPr/>
              </a:pPr>
              <a:t>182</a:t>
            </a:fld>
            <a:endParaRPr lang="en-US" smtClean="0"/>
          </a:p>
        </p:txBody>
      </p:sp>
    </p:spTree>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smtClean="0"/>
              <a:t>Combination of Plant Efficiency and the Flow Duration Curve</a:t>
            </a:r>
          </a:p>
        </p:txBody>
      </p:sp>
      <p:pic>
        <p:nvPicPr>
          <p:cNvPr id="21507" name="Picture 2"/>
          <p:cNvPicPr>
            <a:picLocks noGrp="1" noChangeAspect="1" noChangeArrowheads="1"/>
          </p:cNvPicPr>
          <p:nvPr>
            <p:ph idx="1"/>
          </p:nvPr>
        </p:nvPicPr>
        <p:blipFill>
          <a:blip r:embed="rId2" cstate="print"/>
          <a:srcRect/>
          <a:stretch>
            <a:fillRect/>
          </a:stretch>
        </p:blipFill>
        <p:spPr>
          <a:xfrm>
            <a:off x="1843088" y="1398588"/>
            <a:ext cx="5700712" cy="4727575"/>
          </a:xfrm>
        </p:spPr>
      </p:pic>
      <p:sp>
        <p:nvSpPr>
          <p:cNvPr id="21508" name="TextBox 4"/>
          <p:cNvSpPr txBox="1">
            <a:spLocks noChangeArrowheads="1"/>
          </p:cNvSpPr>
          <p:nvPr/>
        </p:nvSpPr>
        <p:spPr bwMode="auto">
          <a:xfrm>
            <a:off x="304800" y="4633913"/>
            <a:ext cx="1752600" cy="1323975"/>
          </a:xfrm>
          <a:prstGeom prst="rect">
            <a:avLst/>
          </a:prstGeom>
          <a:solidFill>
            <a:srgbClr val="FFFF00"/>
          </a:solidFill>
          <a:ln w="9525">
            <a:noFill/>
            <a:miter lim="800000"/>
            <a:headEnd/>
            <a:tailEnd/>
          </a:ln>
        </p:spPr>
        <p:txBody>
          <a:bodyPr>
            <a:spAutoFit/>
          </a:bodyPr>
          <a:lstStyle/>
          <a:p>
            <a:r>
              <a:rPr lang="en-US" sz="2000"/>
              <a:t>Flow is less than the 3 ½ m2 per second</a:t>
            </a:r>
          </a:p>
        </p:txBody>
      </p:sp>
      <p:cxnSp>
        <p:nvCxnSpPr>
          <p:cNvPr id="7" name="Straight Arrow Connector 6"/>
          <p:cNvCxnSpPr/>
          <p:nvPr/>
        </p:nvCxnSpPr>
        <p:spPr>
          <a:xfrm flipV="1">
            <a:off x="1828800" y="4876800"/>
            <a:ext cx="2895600" cy="838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0054" name="Date Placeholder 1"/>
          <p:cNvSpPr>
            <a:spLocks noGrp="1"/>
          </p:cNvSpPr>
          <p:nvPr>
            <p:ph type="dt" sz="quarter" idx="10"/>
          </p:nvPr>
        </p:nvSpPr>
        <p:spPr/>
        <p:txBody>
          <a:bodyPr/>
          <a:lstStyle/>
          <a:p>
            <a:pPr>
              <a:defRPr/>
            </a:pPr>
            <a:r>
              <a:rPr lang="en-US" smtClean="0"/>
              <a:t>9 September 2011</a:t>
            </a:r>
          </a:p>
        </p:txBody>
      </p:sp>
      <p:sp>
        <p:nvSpPr>
          <p:cNvPr id="130055" name="Footer Placeholder 2"/>
          <p:cNvSpPr>
            <a:spLocks noGrp="1"/>
          </p:cNvSpPr>
          <p:nvPr>
            <p:ph type="ftr" sz="quarter" idx="11"/>
          </p:nvPr>
        </p:nvSpPr>
        <p:spPr/>
        <p:txBody>
          <a:bodyPr/>
          <a:lstStyle/>
          <a:p>
            <a:pPr>
              <a:defRPr/>
            </a:pPr>
            <a:r>
              <a:rPr lang="en-US" smtClean="0"/>
              <a:t>www.edbodmer.com</a:t>
            </a:r>
          </a:p>
        </p:txBody>
      </p:sp>
      <p:sp>
        <p:nvSpPr>
          <p:cNvPr id="130056" name="Slide Number Placeholder 3"/>
          <p:cNvSpPr>
            <a:spLocks noGrp="1"/>
          </p:cNvSpPr>
          <p:nvPr>
            <p:ph type="sldNum" sz="quarter" idx="12"/>
          </p:nvPr>
        </p:nvSpPr>
        <p:spPr/>
        <p:txBody>
          <a:bodyPr/>
          <a:lstStyle/>
          <a:p>
            <a:pPr>
              <a:defRPr/>
            </a:pPr>
            <a:fld id="{E2565FD5-C69D-4BCF-A2EB-8643065DACDA}" type="slidenum">
              <a:rPr lang="en-US" smtClean="0"/>
              <a:pPr>
                <a:defRPr/>
              </a:pPr>
              <a:t>183</a:t>
            </a:fld>
            <a:endParaRPr lang="en-US" smtClean="0"/>
          </a:p>
        </p:txBody>
      </p:sp>
    </p:spTree>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smtClean="0"/>
              <a:t>Computation of Energy from Hydro Power</a:t>
            </a:r>
          </a:p>
        </p:txBody>
      </p:sp>
      <p:pic>
        <p:nvPicPr>
          <p:cNvPr id="22531" name="Picture 2"/>
          <p:cNvPicPr>
            <a:picLocks noGrp="1" noChangeAspect="1" noChangeArrowheads="1"/>
          </p:cNvPicPr>
          <p:nvPr>
            <p:ph idx="1"/>
          </p:nvPr>
        </p:nvPicPr>
        <p:blipFill>
          <a:blip r:embed="rId2" cstate="print"/>
          <a:srcRect/>
          <a:stretch>
            <a:fillRect/>
          </a:stretch>
        </p:blipFill>
        <p:spPr>
          <a:xfrm>
            <a:off x="1295400" y="1466850"/>
            <a:ext cx="6400800" cy="4735513"/>
          </a:xfrm>
        </p:spPr>
      </p:pic>
      <p:sp>
        <p:nvSpPr>
          <p:cNvPr id="131076" name="Date Placeholder 1"/>
          <p:cNvSpPr>
            <a:spLocks noGrp="1"/>
          </p:cNvSpPr>
          <p:nvPr>
            <p:ph type="dt" sz="quarter" idx="10"/>
          </p:nvPr>
        </p:nvSpPr>
        <p:spPr/>
        <p:txBody>
          <a:bodyPr/>
          <a:lstStyle/>
          <a:p>
            <a:pPr>
              <a:defRPr/>
            </a:pPr>
            <a:r>
              <a:rPr lang="en-US" smtClean="0"/>
              <a:t>9 September 2011</a:t>
            </a:r>
          </a:p>
        </p:txBody>
      </p:sp>
      <p:sp>
        <p:nvSpPr>
          <p:cNvPr id="131077" name="Footer Placeholder 2"/>
          <p:cNvSpPr>
            <a:spLocks noGrp="1"/>
          </p:cNvSpPr>
          <p:nvPr>
            <p:ph type="ftr" sz="quarter" idx="11"/>
          </p:nvPr>
        </p:nvSpPr>
        <p:spPr/>
        <p:txBody>
          <a:bodyPr/>
          <a:lstStyle/>
          <a:p>
            <a:pPr>
              <a:defRPr/>
            </a:pPr>
            <a:r>
              <a:rPr lang="en-US" smtClean="0"/>
              <a:t>www.edbodmer.com</a:t>
            </a:r>
          </a:p>
        </p:txBody>
      </p:sp>
      <p:sp>
        <p:nvSpPr>
          <p:cNvPr id="131078" name="Slide Number Placeholder 3"/>
          <p:cNvSpPr>
            <a:spLocks noGrp="1"/>
          </p:cNvSpPr>
          <p:nvPr>
            <p:ph type="sldNum" sz="quarter" idx="12"/>
          </p:nvPr>
        </p:nvSpPr>
        <p:spPr/>
        <p:txBody>
          <a:bodyPr/>
          <a:lstStyle/>
          <a:p>
            <a:pPr>
              <a:defRPr/>
            </a:pPr>
            <a:fld id="{0311432B-B3B2-48D6-A703-26FCE36157D2}" type="slidenum">
              <a:rPr lang="en-US" smtClean="0"/>
              <a:pPr>
                <a:defRPr/>
              </a:pPr>
              <a:t>184</a:t>
            </a:fld>
            <a:endParaRPr lang="en-US" smtClean="0"/>
          </a:p>
        </p:txBody>
      </p:sp>
    </p:spTree>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idx="4294967295"/>
          </p:nvPr>
        </p:nvSpPr>
        <p:spPr/>
        <p:txBody>
          <a:bodyPr/>
          <a:lstStyle/>
          <a:p>
            <a:r>
              <a:rPr lang="en-US" smtClean="0"/>
              <a:t>Example of Variability in Annual Flow</a:t>
            </a:r>
          </a:p>
        </p:txBody>
      </p:sp>
      <p:pic>
        <p:nvPicPr>
          <p:cNvPr id="23555" name="Picture 2"/>
          <p:cNvPicPr>
            <a:picLocks noGrp="1" noChangeAspect="1" noChangeArrowheads="1"/>
          </p:cNvPicPr>
          <p:nvPr>
            <p:ph idx="4294967295"/>
          </p:nvPr>
        </p:nvPicPr>
        <p:blipFill>
          <a:blip r:embed="rId2" cstate="print"/>
          <a:srcRect/>
          <a:stretch>
            <a:fillRect/>
          </a:stretch>
        </p:blipFill>
        <p:spPr>
          <a:xfrm>
            <a:off x="685800" y="1371600"/>
            <a:ext cx="7894638" cy="5148263"/>
          </a:xfrm>
        </p:spPr>
      </p:pic>
      <p:sp>
        <p:nvSpPr>
          <p:cNvPr id="122884" name="Date Placeholder 1"/>
          <p:cNvSpPr txBox="1">
            <a:spLocks noGrp="1"/>
          </p:cNvSpPr>
          <p:nvPr/>
        </p:nvSpPr>
        <p:spPr bwMode="auto">
          <a:xfrm>
            <a:off x="457200" y="6245225"/>
            <a:ext cx="2133600" cy="476250"/>
          </a:xfrm>
          <a:prstGeom prst="rect">
            <a:avLst/>
          </a:prstGeom>
          <a:noFill/>
          <a:ln>
            <a:miter lim="800000"/>
            <a:headEnd/>
            <a:tailEnd/>
          </a:ln>
        </p:spPr>
        <p:txBody>
          <a:bodyPr/>
          <a:lstStyle/>
          <a:p>
            <a:pPr>
              <a:defRPr/>
            </a:pPr>
            <a:r>
              <a:rPr lang="en-US" sz="1400">
                <a:cs typeface="+mn-cs"/>
              </a:rPr>
              <a:t>9 September 2011</a:t>
            </a:r>
          </a:p>
        </p:txBody>
      </p:sp>
      <p:sp>
        <p:nvSpPr>
          <p:cNvPr id="122885" name="Footer Placeholder 2"/>
          <p:cNvSpPr txBox="1">
            <a:spLocks noGrp="1"/>
          </p:cNvSpPr>
          <p:nvPr/>
        </p:nvSpPr>
        <p:spPr bwMode="auto">
          <a:xfrm>
            <a:off x="3124200" y="6245225"/>
            <a:ext cx="2895600" cy="476250"/>
          </a:xfrm>
          <a:prstGeom prst="rect">
            <a:avLst/>
          </a:prstGeom>
          <a:noFill/>
          <a:ln>
            <a:miter lim="800000"/>
            <a:headEnd/>
            <a:tailEnd/>
          </a:ln>
        </p:spPr>
        <p:txBody>
          <a:bodyPr/>
          <a:lstStyle/>
          <a:p>
            <a:pPr algn="ctr">
              <a:defRPr/>
            </a:pPr>
            <a:r>
              <a:rPr lang="en-US" sz="1400">
                <a:cs typeface="+mn-cs"/>
              </a:rPr>
              <a:t>www.edbodmer.com</a:t>
            </a:r>
          </a:p>
        </p:txBody>
      </p:sp>
      <p:sp>
        <p:nvSpPr>
          <p:cNvPr id="122886" name="Slide Number Placeholder 3"/>
          <p:cNvSpPr txBox="1">
            <a:spLocks noGrp="1"/>
          </p:cNvSpPr>
          <p:nvPr/>
        </p:nvSpPr>
        <p:spPr bwMode="auto">
          <a:xfrm>
            <a:off x="6553200" y="6245225"/>
            <a:ext cx="2133600" cy="476250"/>
          </a:xfrm>
          <a:prstGeom prst="rect">
            <a:avLst/>
          </a:prstGeom>
          <a:noFill/>
          <a:ln>
            <a:miter lim="800000"/>
            <a:headEnd/>
            <a:tailEnd/>
          </a:ln>
        </p:spPr>
        <p:txBody>
          <a:bodyPr/>
          <a:lstStyle/>
          <a:p>
            <a:pPr algn="r">
              <a:defRPr/>
            </a:pPr>
            <a:fld id="{221E4664-6D71-4218-872D-293C6472E6D2}" type="slidenum">
              <a:rPr lang="en-US" sz="1400">
                <a:cs typeface="+mn-cs"/>
              </a:rPr>
              <a:pPr algn="r">
                <a:defRPr/>
              </a:pPr>
              <a:t>185</a:t>
            </a:fld>
            <a:endParaRPr lang="en-US" sz="1400">
              <a:cs typeface="+mn-cs"/>
            </a:endParaRPr>
          </a:p>
        </p:txBody>
      </p:sp>
    </p:spTree>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idx="4294967295"/>
          </p:nvPr>
        </p:nvSpPr>
        <p:spPr/>
        <p:txBody>
          <a:bodyPr/>
          <a:lstStyle/>
          <a:p>
            <a:r>
              <a:rPr lang="en-US" smtClean="0"/>
              <a:t>Variation in Flow Rate from Database</a:t>
            </a:r>
          </a:p>
        </p:txBody>
      </p:sp>
      <p:sp>
        <p:nvSpPr>
          <p:cNvPr id="4" name="Date Placeholder 3"/>
          <p:cNvSpPr txBox="1">
            <a:spLocks noGrp="1"/>
          </p:cNvSpPr>
          <p:nvPr/>
        </p:nvSpPr>
        <p:spPr bwMode="auto">
          <a:xfrm>
            <a:off x="457200" y="6245225"/>
            <a:ext cx="2133600" cy="476250"/>
          </a:xfrm>
          <a:prstGeom prst="rect">
            <a:avLst/>
          </a:prstGeom>
          <a:noFill/>
          <a:ln>
            <a:miter lim="800000"/>
            <a:headEnd/>
            <a:tailEnd/>
          </a:ln>
        </p:spPr>
        <p:txBody>
          <a:bodyPr/>
          <a:lstStyle/>
          <a:p>
            <a:pPr>
              <a:defRPr/>
            </a:pPr>
            <a:r>
              <a:rPr lang="en-US" sz="1400">
                <a:cs typeface="+mn-cs"/>
              </a:rPr>
              <a:t>9 September 2011</a:t>
            </a:r>
            <a:endParaRPr lang="en-US" sz="1400" dirty="0">
              <a:cs typeface="+mn-cs"/>
            </a:endParaRPr>
          </a:p>
        </p:txBody>
      </p:sp>
      <p:sp>
        <p:nvSpPr>
          <p:cNvPr id="5" name="Footer Placeholder 4"/>
          <p:cNvSpPr txBox="1">
            <a:spLocks noGrp="1"/>
          </p:cNvSpPr>
          <p:nvPr/>
        </p:nvSpPr>
        <p:spPr bwMode="auto">
          <a:xfrm>
            <a:off x="3124200" y="6245225"/>
            <a:ext cx="2895600" cy="476250"/>
          </a:xfrm>
          <a:prstGeom prst="rect">
            <a:avLst/>
          </a:prstGeom>
          <a:noFill/>
          <a:ln>
            <a:miter lim="800000"/>
            <a:headEnd/>
            <a:tailEnd/>
          </a:ln>
        </p:spPr>
        <p:txBody>
          <a:bodyPr/>
          <a:lstStyle/>
          <a:p>
            <a:pPr algn="ctr">
              <a:defRPr/>
            </a:pPr>
            <a:r>
              <a:rPr lang="en-US" sz="1400">
                <a:cs typeface="+mn-cs"/>
              </a:rPr>
              <a:t>www.edbodmer.com</a:t>
            </a:r>
          </a:p>
        </p:txBody>
      </p:sp>
      <p:sp>
        <p:nvSpPr>
          <p:cNvPr id="6" name="Slide Number Placeholder 5"/>
          <p:cNvSpPr txBox="1">
            <a:spLocks noGrp="1"/>
          </p:cNvSpPr>
          <p:nvPr/>
        </p:nvSpPr>
        <p:spPr bwMode="auto">
          <a:xfrm>
            <a:off x="6553200" y="6245225"/>
            <a:ext cx="2133600" cy="476250"/>
          </a:xfrm>
          <a:prstGeom prst="rect">
            <a:avLst/>
          </a:prstGeom>
          <a:noFill/>
          <a:ln>
            <a:miter lim="800000"/>
            <a:headEnd/>
            <a:tailEnd/>
          </a:ln>
        </p:spPr>
        <p:txBody>
          <a:bodyPr/>
          <a:lstStyle/>
          <a:p>
            <a:pPr algn="r">
              <a:defRPr/>
            </a:pPr>
            <a:fld id="{5DF0800F-355F-49AB-BD44-6467EC7B88E4}" type="slidenum">
              <a:rPr lang="en-US" sz="1400">
                <a:cs typeface="+mn-cs"/>
              </a:rPr>
              <a:pPr algn="r">
                <a:defRPr/>
              </a:pPr>
              <a:t>186</a:t>
            </a:fld>
            <a:endParaRPr lang="en-US" sz="1400" dirty="0">
              <a:cs typeface="+mn-cs"/>
            </a:endParaRPr>
          </a:p>
        </p:txBody>
      </p:sp>
      <p:pic>
        <p:nvPicPr>
          <p:cNvPr id="24582" name="Picture 2"/>
          <p:cNvPicPr>
            <a:picLocks noGrp="1" noChangeAspect="1" noChangeArrowheads="1"/>
          </p:cNvPicPr>
          <p:nvPr>
            <p:ph idx="4294967295"/>
          </p:nvPr>
        </p:nvPicPr>
        <p:blipFill>
          <a:blip r:embed="rId2" cstate="print"/>
          <a:srcRect/>
          <a:stretch>
            <a:fillRect/>
          </a:stretch>
        </p:blipFill>
        <p:spPr>
          <a:xfrm>
            <a:off x="1066800" y="1327150"/>
            <a:ext cx="6705600" cy="4875213"/>
          </a:xfrm>
          <a:noFill/>
        </p:spPr>
      </p:pic>
    </p:spTree>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idx="4294967295"/>
          </p:nvPr>
        </p:nvSpPr>
        <p:spPr/>
        <p:txBody>
          <a:bodyPr/>
          <a:lstStyle/>
          <a:p>
            <a:r>
              <a:rPr lang="en-US" smtClean="0"/>
              <a:t>Example of Variability in Water Flow</a:t>
            </a:r>
          </a:p>
        </p:txBody>
      </p:sp>
      <p:pic>
        <p:nvPicPr>
          <p:cNvPr id="25603" name="Picture 4"/>
          <p:cNvPicPr>
            <a:picLocks noGrp="1" noChangeAspect="1" noChangeArrowheads="1"/>
          </p:cNvPicPr>
          <p:nvPr>
            <p:ph idx="4294967295"/>
          </p:nvPr>
        </p:nvPicPr>
        <p:blipFill>
          <a:blip r:embed="rId2" cstate="print"/>
          <a:srcRect/>
          <a:stretch>
            <a:fillRect/>
          </a:stretch>
        </p:blipFill>
        <p:spPr>
          <a:xfrm>
            <a:off x="547688" y="1600200"/>
            <a:ext cx="8048625" cy="4525963"/>
          </a:xfrm>
        </p:spPr>
      </p:pic>
      <p:sp>
        <p:nvSpPr>
          <p:cNvPr id="123908" name="Date Placeholder 1"/>
          <p:cNvSpPr txBox="1">
            <a:spLocks noGrp="1"/>
          </p:cNvSpPr>
          <p:nvPr/>
        </p:nvSpPr>
        <p:spPr bwMode="auto">
          <a:xfrm>
            <a:off x="457200" y="6245225"/>
            <a:ext cx="2133600" cy="476250"/>
          </a:xfrm>
          <a:prstGeom prst="rect">
            <a:avLst/>
          </a:prstGeom>
          <a:noFill/>
          <a:ln>
            <a:miter lim="800000"/>
            <a:headEnd/>
            <a:tailEnd/>
          </a:ln>
        </p:spPr>
        <p:txBody>
          <a:bodyPr/>
          <a:lstStyle/>
          <a:p>
            <a:pPr>
              <a:defRPr/>
            </a:pPr>
            <a:r>
              <a:rPr lang="en-US" sz="1400">
                <a:cs typeface="+mn-cs"/>
              </a:rPr>
              <a:t>9 September 2011</a:t>
            </a:r>
          </a:p>
        </p:txBody>
      </p:sp>
      <p:sp>
        <p:nvSpPr>
          <p:cNvPr id="123909" name="Footer Placeholder 2"/>
          <p:cNvSpPr txBox="1">
            <a:spLocks noGrp="1"/>
          </p:cNvSpPr>
          <p:nvPr/>
        </p:nvSpPr>
        <p:spPr bwMode="auto">
          <a:xfrm>
            <a:off x="3124200" y="6245225"/>
            <a:ext cx="2895600" cy="476250"/>
          </a:xfrm>
          <a:prstGeom prst="rect">
            <a:avLst/>
          </a:prstGeom>
          <a:noFill/>
          <a:ln>
            <a:miter lim="800000"/>
            <a:headEnd/>
            <a:tailEnd/>
          </a:ln>
        </p:spPr>
        <p:txBody>
          <a:bodyPr/>
          <a:lstStyle/>
          <a:p>
            <a:pPr algn="ctr">
              <a:defRPr/>
            </a:pPr>
            <a:r>
              <a:rPr lang="en-US" sz="1400">
                <a:cs typeface="+mn-cs"/>
              </a:rPr>
              <a:t>www.edbodmer.com</a:t>
            </a:r>
          </a:p>
        </p:txBody>
      </p:sp>
      <p:sp>
        <p:nvSpPr>
          <p:cNvPr id="123910" name="Slide Number Placeholder 3"/>
          <p:cNvSpPr txBox="1">
            <a:spLocks noGrp="1"/>
          </p:cNvSpPr>
          <p:nvPr/>
        </p:nvSpPr>
        <p:spPr bwMode="auto">
          <a:xfrm>
            <a:off x="6553200" y="6245225"/>
            <a:ext cx="2133600" cy="476250"/>
          </a:xfrm>
          <a:prstGeom prst="rect">
            <a:avLst/>
          </a:prstGeom>
          <a:noFill/>
          <a:ln>
            <a:miter lim="800000"/>
            <a:headEnd/>
            <a:tailEnd/>
          </a:ln>
        </p:spPr>
        <p:txBody>
          <a:bodyPr/>
          <a:lstStyle/>
          <a:p>
            <a:pPr algn="r">
              <a:defRPr/>
            </a:pPr>
            <a:fld id="{9FDF34F4-E67A-41F3-8258-7203B523D647}" type="slidenum">
              <a:rPr lang="en-US" sz="1400">
                <a:cs typeface="+mn-cs"/>
              </a:rPr>
              <a:pPr algn="r">
                <a:defRPr/>
              </a:pPr>
              <a:t>187</a:t>
            </a:fld>
            <a:endParaRPr lang="en-US" sz="1400">
              <a:cs typeface="+mn-cs"/>
            </a:endParaRPr>
          </a:p>
        </p:txBody>
      </p:sp>
    </p:spTree>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r>
              <a:rPr lang="en-US" smtClean="0"/>
              <a:t>Source of Flow Data in U.S.</a:t>
            </a:r>
            <a:endParaRPr lang="en-JM" smtClean="0"/>
          </a:p>
        </p:txBody>
      </p:sp>
      <p:sp>
        <p:nvSpPr>
          <p:cNvPr id="124931" name="Date Placeholder 3"/>
          <p:cNvSpPr>
            <a:spLocks noGrp="1"/>
          </p:cNvSpPr>
          <p:nvPr>
            <p:ph type="dt" sz="quarter" idx="10"/>
          </p:nvPr>
        </p:nvSpPr>
        <p:spPr/>
        <p:txBody>
          <a:bodyPr/>
          <a:lstStyle/>
          <a:p>
            <a:pPr>
              <a:defRPr/>
            </a:pPr>
            <a:r>
              <a:rPr lang="en-US" smtClean="0"/>
              <a:t>9 September 2011</a:t>
            </a:r>
          </a:p>
        </p:txBody>
      </p:sp>
      <p:sp>
        <p:nvSpPr>
          <p:cNvPr id="124932" name="Footer Placeholder 4"/>
          <p:cNvSpPr>
            <a:spLocks noGrp="1"/>
          </p:cNvSpPr>
          <p:nvPr>
            <p:ph type="ftr" sz="quarter" idx="11"/>
          </p:nvPr>
        </p:nvSpPr>
        <p:spPr/>
        <p:txBody>
          <a:bodyPr/>
          <a:lstStyle/>
          <a:p>
            <a:pPr>
              <a:defRPr/>
            </a:pPr>
            <a:r>
              <a:rPr lang="en-US" smtClean="0"/>
              <a:t>www.edbodmer.com</a:t>
            </a:r>
          </a:p>
        </p:txBody>
      </p:sp>
      <p:sp>
        <p:nvSpPr>
          <p:cNvPr id="124933" name="Slide Number Placeholder 5"/>
          <p:cNvSpPr>
            <a:spLocks noGrp="1"/>
          </p:cNvSpPr>
          <p:nvPr>
            <p:ph type="sldNum" sz="quarter" idx="12"/>
          </p:nvPr>
        </p:nvSpPr>
        <p:spPr/>
        <p:txBody>
          <a:bodyPr/>
          <a:lstStyle/>
          <a:p>
            <a:pPr>
              <a:defRPr/>
            </a:pPr>
            <a:fld id="{7489B7C2-627F-431E-894B-0070DEFF554E}" type="slidenum">
              <a:rPr lang="en-US" smtClean="0"/>
              <a:pPr>
                <a:defRPr/>
              </a:pPr>
              <a:t>188</a:t>
            </a:fld>
            <a:endParaRPr lang="en-US" smtClean="0"/>
          </a:p>
        </p:txBody>
      </p:sp>
      <p:pic>
        <p:nvPicPr>
          <p:cNvPr id="26630" name="Content Placeholder 6"/>
          <p:cNvPicPr>
            <a:picLocks noGrp="1" noChangeAspect="1" noChangeArrowheads="1"/>
          </p:cNvPicPr>
          <p:nvPr>
            <p:ph idx="1"/>
          </p:nvPr>
        </p:nvPicPr>
        <p:blipFill>
          <a:blip r:embed="rId2" cstate="print"/>
          <a:srcRect/>
          <a:stretch>
            <a:fillRect/>
          </a:stretch>
        </p:blipFill>
        <p:spPr>
          <a:xfrm>
            <a:off x="547688" y="1600200"/>
            <a:ext cx="8048625" cy="4525963"/>
          </a:xfrm>
        </p:spPr>
      </p:pic>
    </p:spTree>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r>
              <a:rPr lang="en-US" smtClean="0"/>
              <a:t>Adjustments to Compute Hydro Generation</a:t>
            </a:r>
          </a:p>
        </p:txBody>
      </p:sp>
      <p:sp>
        <p:nvSpPr>
          <p:cNvPr id="27651" name="Content Placeholder 2"/>
          <p:cNvSpPr>
            <a:spLocks noGrp="1"/>
          </p:cNvSpPr>
          <p:nvPr>
            <p:ph idx="1"/>
          </p:nvPr>
        </p:nvSpPr>
        <p:spPr/>
        <p:txBody>
          <a:bodyPr/>
          <a:lstStyle/>
          <a:p>
            <a:r>
              <a:rPr lang="en-US" smtClean="0"/>
              <a:t>Difference in variation for small unit versus large unit</a:t>
            </a:r>
          </a:p>
          <a:p>
            <a:r>
              <a:rPr lang="en-US" smtClean="0"/>
              <a:t>Conversion factor from cubic feet to cubic meters</a:t>
            </a:r>
          </a:p>
          <a:p>
            <a:pPr lvl="1"/>
            <a:r>
              <a:rPr lang="en-US" smtClean="0"/>
              <a:t>0.02831685</a:t>
            </a:r>
          </a:p>
          <a:p>
            <a:pPr lvl="1"/>
            <a:r>
              <a:rPr lang="en-US" smtClean="0"/>
              <a:t>35.31467</a:t>
            </a:r>
          </a:p>
          <a:p>
            <a:r>
              <a:rPr lang="en-US" smtClean="0"/>
              <a:t>Assume head in meters</a:t>
            </a:r>
          </a:p>
          <a:p>
            <a:r>
              <a:rPr lang="en-US" smtClean="0"/>
              <a:t>Compute power with efficiency assumption</a:t>
            </a:r>
          </a:p>
          <a:p>
            <a:r>
              <a:rPr lang="en-US" smtClean="0"/>
              <a:t>Assume turbine size</a:t>
            </a:r>
          </a:p>
          <a:p>
            <a:r>
              <a:rPr lang="en-US" smtClean="0"/>
              <a:t>Use of MIN function to simulate generation with different turbine sizes </a:t>
            </a:r>
          </a:p>
        </p:txBody>
      </p:sp>
      <p:sp>
        <p:nvSpPr>
          <p:cNvPr id="4" name="Date Placeholder 3"/>
          <p:cNvSpPr>
            <a:spLocks noGrp="1"/>
          </p:cNvSpPr>
          <p:nvPr>
            <p:ph type="dt" sz="quarter" idx="10"/>
          </p:nvPr>
        </p:nvSpPr>
        <p:spPr/>
        <p:txBody>
          <a:bodyPr/>
          <a:lstStyle/>
          <a:p>
            <a:pPr>
              <a:defRPr/>
            </a:pPr>
            <a:r>
              <a:rPr lang="en-US" smtClean="0"/>
              <a:t>9 September 2011</a:t>
            </a:r>
            <a:endParaRPr lang="en-US" dirty="0"/>
          </a:p>
        </p:txBody>
      </p:sp>
      <p:sp>
        <p:nvSpPr>
          <p:cNvPr id="5" name="Footer Placeholder 4"/>
          <p:cNvSpPr>
            <a:spLocks noGrp="1"/>
          </p:cNvSpPr>
          <p:nvPr>
            <p:ph type="ftr" sz="quarter" idx="11"/>
          </p:nvPr>
        </p:nvSpPr>
        <p:spPr/>
        <p:txBody>
          <a:bodyPr/>
          <a:lstStyle/>
          <a:p>
            <a:pPr>
              <a:defRPr/>
            </a:pPr>
            <a:r>
              <a:rPr lang="en-US" smtClean="0"/>
              <a:t>www.edbodmer.com</a:t>
            </a:r>
            <a:endParaRPr lang="en-US"/>
          </a:p>
        </p:txBody>
      </p:sp>
      <p:sp>
        <p:nvSpPr>
          <p:cNvPr id="6" name="Slide Number Placeholder 5"/>
          <p:cNvSpPr>
            <a:spLocks noGrp="1"/>
          </p:cNvSpPr>
          <p:nvPr>
            <p:ph type="sldNum" sz="quarter" idx="12"/>
          </p:nvPr>
        </p:nvSpPr>
        <p:spPr/>
        <p:txBody>
          <a:bodyPr/>
          <a:lstStyle/>
          <a:p>
            <a:pPr>
              <a:defRPr/>
            </a:pPr>
            <a:fld id="{0651822E-7D74-47D9-8AC7-7F964407C6FE}" type="slidenum">
              <a:rPr lang="en-US" smtClean="0"/>
              <a:pPr>
                <a:defRPr/>
              </a:pPr>
              <a:t>189</a:t>
            </a:fld>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2"/>
          <p:cNvSpPr>
            <a:spLocks noGrp="1" noChangeArrowheads="1"/>
          </p:cNvSpPr>
          <p:nvPr>
            <p:ph type="title" idx="4294967295"/>
          </p:nvPr>
        </p:nvSpPr>
        <p:spPr/>
        <p:txBody>
          <a:bodyPr/>
          <a:lstStyle/>
          <a:p>
            <a:r>
              <a:rPr lang="en-US" smtClean="0"/>
              <a:t>Recent Comments on Wind Turbine Prices</a:t>
            </a:r>
          </a:p>
        </p:txBody>
      </p:sp>
      <p:sp>
        <p:nvSpPr>
          <p:cNvPr id="194563" name="Rectangle 3"/>
          <p:cNvSpPr>
            <a:spLocks noGrp="1" noChangeArrowheads="1"/>
          </p:cNvSpPr>
          <p:nvPr>
            <p:ph type="body" idx="4294967295"/>
          </p:nvPr>
        </p:nvSpPr>
        <p:spPr/>
        <p:txBody>
          <a:bodyPr/>
          <a:lstStyle/>
          <a:p>
            <a:r>
              <a:rPr lang="en-US" smtClean="0"/>
              <a:t>Competition among manufacturers has helped push down the average price of wind turbines sold in the US from:</a:t>
            </a:r>
          </a:p>
          <a:p>
            <a:pPr lvl="1"/>
            <a:r>
              <a:rPr lang="en-US" smtClean="0"/>
              <a:t> more than $1,500 per kW of nameplate capacity in 2008</a:t>
            </a:r>
          </a:p>
          <a:p>
            <a:pPr lvl="1"/>
            <a:r>
              <a:rPr lang="en-US" smtClean="0"/>
              <a:t>to $1,150-1,350/kW in 2011, despite continued technological advancements.</a:t>
            </a:r>
          </a:p>
          <a:p>
            <a:pPr lvl="1"/>
            <a:r>
              <a:rPr lang="en-US" smtClean="0"/>
              <a:t>More recent price quotes range from $900-1,270/kW.</a:t>
            </a:r>
          </a:p>
          <a:p>
            <a:r>
              <a:rPr lang="en-US" smtClean="0"/>
              <a:t> This is starting to translate into lower project costs, which were $2,100/kW in 2011, down nearly $100 from 2009 and 2010 levels. </a:t>
            </a:r>
          </a:p>
          <a:p>
            <a:r>
              <a:rPr lang="en-US" smtClean="0"/>
              <a:t>Preliminary estimates suggest further declines for 2012 projects as turbine prices continue lower. </a:t>
            </a:r>
          </a:p>
        </p:txBody>
      </p:sp>
      <p:sp>
        <p:nvSpPr>
          <p:cNvPr id="4" name="TextBox 3"/>
          <p:cNvSpPr txBox="1"/>
          <p:nvPr/>
        </p:nvSpPr>
        <p:spPr>
          <a:xfrm>
            <a:off x="228600" y="5943600"/>
            <a:ext cx="2209800" cy="646331"/>
          </a:xfrm>
          <a:prstGeom prst="rect">
            <a:avLst/>
          </a:prstGeom>
          <a:solidFill>
            <a:srgbClr val="FFC000"/>
          </a:solidFill>
        </p:spPr>
        <p:txBody>
          <a:bodyPr wrap="square" rtlCol="0">
            <a:spAutoFit/>
          </a:bodyPr>
          <a:lstStyle/>
          <a:p>
            <a:r>
              <a:rPr lang="en-US" dirty="0" smtClean="0"/>
              <a:t>Source: Current Topics</a:t>
            </a:r>
            <a:endParaRPr lang="en-US" dirty="0"/>
          </a:p>
        </p:txBody>
      </p:sp>
    </p:spTree>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r>
              <a:rPr lang="en-US" smtClean="0"/>
              <a:t>Analysis of Generation</a:t>
            </a:r>
          </a:p>
        </p:txBody>
      </p:sp>
      <p:sp>
        <p:nvSpPr>
          <p:cNvPr id="133123" name="Date Placeholder 3"/>
          <p:cNvSpPr>
            <a:spLocks noGrp="1"/>
          </p:cNvSpPr>
          <p:nvPr>
            <p:ph type="dt" sz="quarter" idx="10"/>
          </p:nvPr>
        </p:nvSpPr>
        <p:spPr/>
        <p:txBody>
          <a:bodyPr/>
          <a:lstStyle/>
          <a:p>
            <a:pPr>
              <a:defRPr/>
            </a:pPr>
            <a:r>
              <a:rPr lang="en-US" smtClean="0"/>
              <a:t>9 September 2011</a:t>
            </a:r>
          </a:p>
        </p:txBody>
      </p:sp>
      <p:sp>
        <p:nvSpPr>
          <p:cNvPr id="133124" name="Footer Placeholder 4"/>
          <p:cNvSpPr>
            <a:spLocks noGrp="1"/>
          </p:cNvSpPr>
          <p:nvPr>
            <p:ph type="ftr" sz="quarter" idx="11"/>
          </p:nvPr>
        </p:nvSpPr>
        <p:spPr/>
        <p:txBody>
          <a:bodyPr/>
          <a:lstStyle/>
          <a:p>
            <a:pPr>
              <a:defRPr/>
            </a:pPr>
            <a:r>
              <a:rPr lang="en-US" smtClean="0"/>
              <a:t>www.edbodmer.com</a:t>
            </a:r>
          </a:p>
        </p:txBody>
      </p:sp>
      <p:sp>
        <p:nvSpPr>
          <p:cNvPr id="133125" name="Slide Number Placeholder 5"/>
          <p:cNvSpPr>
            <a:spLocks noGrp="1"/>
          </p:cNvSpPr>
          <p:nvPr>
            <p:ph type="sldNum" sz="quarter" idx="12"/>
          </p:nvPr>
        </p:nvSpPr>
        <p:spPr/>
        <p:txBody>
          <a:bodyPr/>
          <a:lstStyle/>
          <a:p>
            <a:pPr>
              <a:defRPr/>
            </a:pPr>
            <a:fld id="{3FE44732-766D-43D5-8794-0ADA33B788D1}" type="slidenum">
              <a:rPr lang="en-US" smtClean="0"/>
              <a:pPr>
                <a:defRPr/>
              </a:pPr>
              <a:t>190</a:t>
            </a:fld>
            <a:endParaRPr lang="en-US" smtClean="0"/>
          </a:p>
        </p:txBody>
      </p:sp>
      <p:pic>
        <p:nvPicPr>
          <p:cNvPr id="28678" name="Picture 2"/>
          <p:cNvPicPr>
            <a:picLocks noGrp="1" noChangeAspect="1" noChangeArrowheads="1"/>
          </p:cNvPicPr>
          <p:nvPr>
            <p:ph idx="1"/>
          </p:nvPr>
        </p:nvPicPr>
        <p:blipFill>
          <a:blip r:embed="rId2" cstate="print"/>
          <a:srcRect/>
          <a:stretch>
            <a:fillRect/>
          </a:stretch>
        </p:blipFill>
        <p:spPr>
          <a:xfrm>
            <a:off x="1200150" y="1524000"/>
            <a:ext cx="6575425" cy="4116388"/>
          </a:xfrm>
        </p:spPr>
      </p:pic>
    </p:spTree>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en-US" smtClean="0"/>
              <a:t>Analysis of Generation - Monthly</a:t>
            </a:r>
          </a:p>
        </p:txBody>
      </p:sp>
      <p:sp>
        <p:nvSpPr>
          <p:cNvPr id="134147" name="Date Placeholder 3"/>
          <p:cNvSpPr>
            <a:spLocks noGrp="1"/>
          </p:cNvSpPr>
          <p:nvPr>
            <p:ph type="dt" sz="quarter" idx="10"/>
          </p:nvPr>
        </p:nvSpPr>
        <p:spPr/>
        <p:txBody>
          <a:bodyPr/>
          <a:lstStyle/>
          <a:p>
            <a:pPr>
              <a:defRPr/>
            </a:pPr>
            <a:r>
              <a:rPr lang="en-US" smtClean="0"/>
              <a:t>9 September 2011</a:t>
            </a:r>
          </a:p>
        </p:txBody>
      </p:sp>
      <p:sp>
        <p:nvSpPr>
          <p:cNvPr id="134148" name="Footer Placeholder 4"/>
          <p:cNvSpPr>
            <a:spLocks noGrp="1"/>
          </p:cNvSpPr>
          <p:nvPr>
            <p:ph type="ftr" sz="quarter" idx="11"/>
          </p:nvPr>
        </p:nvSpPr>
        <p:spPr/>
        <p:txBody>
          <a:bodyPr/>
          <a:lstStyle/>
          <a:p>
            <a:pPr>
              <a:defRPr/>
            </a:pPr>
            <a:r>
              <a:rPr lang="en-US" smtClean="0"/>
              <a:t>www.edbodmer.com</a:t>
            </a:r>
          </a:p>
        </p:txBody>
      </p:sp>
      <p:sp>
        <p:nvSpPr>
          <p:cNvPr id="134149" name="Slide Number Placeholder 5"/>
          <p:cNvSpPr>
            <a:spLocks noGrp="1"/>
          </p:cNvSpPr>
          <p:nvPr>
            <p:ph type="sldNum" sz="quarter" idx="12"/>
          </p:nvPr>
        </p:nvSpPr>
        <p:spPr/>
        <p:txBody>
          <a:bodyPr/>
          <a:lstStyle/>
          <a:p>
            <a:pPr>
              <a:defRPr/>
            </a:pPr>
            <a:fld id="{32A17DA1-6720-43D9-8EA4-6C8DC3657517}" type="slidenum">
              <a:rPr lang="en-US" smtClean="0"/>
              <a:pPr>
                <a:defRPr/>
              </a:pPr>
              <a:t>191</a:t>
            </a:fld>
            <a:endParaRPr lang="en-US" smtClean="0"/>
          </a:p>
        </p:txBody>
      </p:sp>
      <p:pic>
        <p:nvPicPr>
          <p:cNvPr id="29702" name="Picture 2"/>
          <p:cNvPicPr>
            <a:picLocks noGrp="1" noChangeAspect="1" noChangeArrowheads="1"/>
          </p:cNvPicPr>
          <p:nvPr>
            <p:ph idx="1"/>
          </p:nvPr>
        </p:nvPicPr>
        <p:blipFill>
          <a:blip r:embed="rId2" cstate="print"/>
          <a:srcRect/>
          <a:stretch>
            <a:fillRect/>
          </a:stretch>
        </p:blipFill>
        <p:spPr>
          <a:xfrm>
            <a:off x="304800" y="2057400"/>
            <a:ext cx="4467225" cy="3348038"/>
          </a:xfrm>
        </p:spPr>
      </p:pic>
      <p:pic>
        <p:nvPicPr>
          <p:cNvPr id="29703" name="Picture 3"/>
          <p:cNvPicPr>
            <a:picLocks noChangeAspect="1" noChangeArrowheads="1"/>
          </p:cNvPicPr>
          <p:nvPr/>
        </p:nvPicPr>
        <p:blipFill>
          <a:blip r:embed="rId3" cstate="print"/>
          <a:srcRect/>
          <a:stretch>
            <a:fillRect/>
          </a:stretch>
        </p:blipFill>
        <p:spPr bwMode="auto">
          <a:xfrm>
            <a:off x="4792663" y="2162175"/>
            <a:ext cx="3917950" cy="30194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smtClean="0"/>
              <a:t>Monthly Generation Estimates</a:t>
            </a:r>
          </a:p>
        </p:txBody>
      </p:sp>
      <p:sp>
        <p:nvSpPr>
          <p:cNvPr id="135171" name="Date Placeholder 3"/>
          <p:cNvSpPr>
            <a:spLocks noGrp="1"/>
          </p:cNvSpPr>
          <p:nvPr>
            <p:ph type="dt" sz="quarter" idx="10"/>
          </p:nvPr>
        </p:nvSpPr>
        <p:spPr/>
        <p:txBody>
          <a:bodyPr/>
          <a:lstStyle/>
          <a:p>
            <a:pPr>
              <a:defRPr/>
            </a:pPr>
            <a:r>
              <a:rPr lang="en-US" smtClean="0"/>
              <a:t>9 September 2011</a:t>
            </a:r>
          </a:p>
        </p:txBody>
      </p:sp>
      <p:sp>
        <p:nvSpPr>
          <p:cNvPr id="135172" name="Footer Placeholder 4"/>
          <p:cNvSpPr>
            <a:spLocks noGrp="1"/>
          </p:cNvSpPr>
          <p:nvPr>
            <p:ph type="ftr" sz="quarter" idx="11"/>
          </p:nvPr>
        </p:nvSpPr>
        <p:spPr/>
        <p:txBody>
          <a:bodyPr/>
          <a:lstStyle/>
          <a:p>
            <a:pPr>
              <a:defRPr/>
            </a:pPr>
            <a:r>
              <a:rPr lang="en-US" smtClean="0"/>
              <a:t>www.edbodmer.com</a:t>
            </a:r>
          </a:p>
        </p:txBody>
      </p:sp>
      <p:sp>
        <p:nvSpPr>
          <p:cNvPr id="135173" name="Slide Number Placeholder 5"/>
          <p:cNvSpPr>
            <a:spLocks noGrp="1"/>
          </p:cNvSpPr>
          <p:nvPr>
            <p:ph type="sldNum" sz="quarter" idx="12"/>
          </p:nvPr>
        </p:nvSpPr>
        <p:spPr/>
        <p:txBody>
          <a:bodyPr/>
          <a:lstStyle/>
          <a:p>
            <a:pPr>
              <a:defRPr/>
            </a:pPr>
            <a:fld id="{ED3F6C2E-E052-4B78-BD1F-B18925B28FE3}" type="slidenum">
              <a:rPr lang="en-US" smtClean="0"/>
              <a:pPr>
                <a:defRPr/>
              </a:pPr>
              <a:t>192</a:t>
            </a:fld>
            <a:endParaRPr lang="en-US" smtClean="0"/>
          </a:p>
        </p:txBody>
      </p:sp>
      <p:pic>
        <p:nvPicPr>
          <p:cNvPr id="30726" name="Picture 2"/>
          <p:cNvPicPr>
            <a:picLocks noGrp="1" noChangeAspect="1" noChangeArrowheads="1"/>
          </p:cNvPicPr>
          <p:nvPr>
            <p:ph idx="1"/>
          </p:nvPr>
        </p:nvPicPr>
        <p:blipFill>
          <a:blip r:embed="rId2" cstate="print"/>
          <a:srcRect/>
          <a:stretch>
            <a:fillRect/>
          </a:stretch>
        </p:blipFill>
        <p:spPr>
          <a:xfrm>
            <a:off x="1981200" y="1371600"/>
            <a:ext cx="4954588" cy="4995863"/>
          </a:xfrm>
        </p:spPr>
      </p:pic>
    </p:spTree>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smtClean="0"/>
              <a:t>Turbine Efficiency – Depends on the flow</a:t>
            </a:r>
          </a:p>
        </p:txBody>
      </p:sp>
      <p:pic>
        <p:nvPicPr>
          <p:cNvPr id="31747" name="Picture 2"/>
          <p:cNvPicPr>
            <a:picLocks noGrp="1" noChangeAspect="1" noChangeArrowheads="1"/>
          </p:cNvPicPr>
          <p:nvPr>
            <p:ph idx="1"/>
          </p:nvPr>
        </p:nvPicPr>
        <p:blipFill>
          <a:blip r:embed="rId2" cstate="print"/>
          <a:srcRect/>
          <a:stretch>
            <a:fillRect/>
          </a:stretch>
        </p:blipFill>
        <p:spPr>
          <a:xfrm>
            <a:off x="1552575" y="1600200"/>
            <a:ext cx="6038850" cy="4525963"/>
          </a:xfrm>
        </p:spPr>
      </p:pic>
      <p:sp>
        <p:nvSpPr>
          <p:cNvPr id="31748" name="TextBox 4"/>
          <p:cNvSpPr txBox="1">
            <a:spLocks noChangeArrowheads="1"/>
          </p:cNvSpPr>
          <p:nvPr/>
        </p:nvSpPr>
        <p:spPr bwMode="auto">
          <a:xfrm>
            <a:off x="7391400" y="3276600"/>
            <a:ext cx="1524000" cy="2308225"/>
          </a:xfrm>
          <a:prstGeom prst="rect">
            <a:avLst/>
          </a:prstGeom>
          <a:noFill/>
          <a:ln w="9525">
            <a:noFill/>
            <a:miter lim="800000"/>
            <a:headEnd/>
            <a:tailEnd/>
          </a:ln>
        </p:spPr>
        <p:txBody>
          <a:bodyPr>
            <a:spAutoFit/>
          </a:bodyPr>
          <a:lstStyle/>
          <a:p>
            <a:r>
              <a:rPr lang="en-US" sz="1800"/>
              <a:t>Could have 100% capacity factor.  But would not use all of the available water</a:t>
            </a:r>
          </a:p>
        </p:txBody>
      </p:sp>
      <p:sp>
        <p:nvSpPr>
          <p:cNvPr id="136197" name="Date Placeholder 1"/>
          <p:cNvSpPr>
            <a:spLocks noGrp="1"/>
          </p:cNvSpPr>
          <p:nvPr>
            <p:ph type="dt" sz="quarter" idx="10"/>
          </p:nvPr>
        </p:nvSpPr>
        <p:spPr/>
        <p:txBody>
          <a:bodyPr/>
          <a:lstStyle/>
          <a:p>
            <a:pPr>
              <a:defRPr/>
            </a:pPr>
            <a:r>
              <a:rPr lang="en-US" smtClean="0"/>
              <a:t>9 September 2011</a:t>
            </a:r>
          </a:p>
        </p:txBody>
      </p:sp>
      <p:sp>
        <p:nvSpPr>
          <p:cNvPr id="136198" name="Footer Placeholder 2"/>
          <p:cNvSpPr>
            <a:spLocks noGrp="1"/>
          </p:cNvSpPr>
          <p:nvPr>
            <p:ph type="ftr" sz="quarter" idx="11"/>
          </p:nvPr>
        </p:nvSpPr>
        <p:spPr/>
        <p:txBody>
          <a:bodyPr/>
          <a:lstStyle/>
          <a:p>
            <a:pPr>
              <a:defRPr/>
            </a:pPr>
            <a:r>
              <a:rPr lang="en-US" smtClean="0"/>
              <a:t>www.edbodmer.com</a:t>
            </a:r>
          </a:p>
        </p:txBody>
      </p:sp>
      <p:sp>
        <p:nvSpPr>
          <p:cNvPr id="136199" name="Slide Number Placeholder 3"/>
          <p:cNvSpPr>
            <a:spLocks noGrp="1"/>
          </p:cNvSpPr>
          <p:nvPr>
            <p:ph type="sldNum" sz="quarter" idx="12"/>
          </p:nvPr>
        </p:nvSpPr>
        <p:spPr/>
        <p:txBody>
          <a:bodyPr/>
          <a:lstStyle/>
          <a:p>
            <a:pPr>
              <a:defRPr/>
            </a:pPr>
            <a:fld id="{BB352544-D95B-4821-A27F-C31997ED5AB2}" type="slidenum">
              <a:rPr lang="en-US" smtClean="0"/>
              <a:pPr>
                <a:defRPr/>
              </a:pPr>
              <a:t>193</a:t>
            </a:fld>
            <a:endParaRPr lang="en-US" smtClean="0"/>
          </a:p>
        </p:txBody>
      </p:sp>
    </p:spTree>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smtClean="0"/>
              <a:t>Variance in Flows by Month</a:t>
            </a:r>
          </a:p>
        </p:txBody>
      </p:sp>
      <p:pic>
        <p:nvPicPr>
          <p:cNvPr id="32771" name="Content Placeholder 3" descr="hydrograph.jpg"/>
          <p:cNvPicPr>
            <a:picLocks noGrp="1" noChangeAspect="1"/>
          </p:cNvPicPr>
          <p:nvPr>
            <p:ph idx="1"/>
          </p:nvPr>
        </p:nvPicPr>
        <p:blipFill>
          <a:blip r:embed="rId2" cstate="print"/>
          <a:srcRect/>
          <a:stretch>
            <a:fillRect/>
          </a:stretch>
        </p:blipFill>
        <p:spPr>
          <a:xfrm>
            <a:off x="914400" y="1838325"/>
            <a:ext cx="7239000" cy="3571875"/>
          </a:xfrm>
        </p:spPr>
      </p:pic>
      <p:sp>
        <p:nvSpPr>
          <p:cNvPr id="137220" name="Date Placeholder 1"/>
          <p:cNvSpPr>
            <a:spLocks noGrp="1"/>
          </p:cNvSpPr>
          <p:nvPr>
            <p:ph type="dt" sz="quarter" idx="10"/>
          </p:nvPr>
        </p:nvSpPr>
        <p:spPr/>
        <p:txBody>
          <a:bodyPr/>
          <a:lstStyle/>
          <a:p>
            <a:pPr>
              <a:defRPr/>
            </a:pPr>
            <a:r>
              <a:rPr lang="en-US" smtClean="0"/>
              <a:t>9 September 2011</a:t>
            </a:r>
          </a:p>
        </p:txBody>
      </p:sp>
      <p:sp>
        <p:nvSpPr>
          <p:cNvPr id="137221" name="Footer Placeholder 2"/>
          <p:cNvSpPr>
            <a:spLocks noGrp="1"/>
          </p:cNvSpPr>
          <p:nvPr>
            <p:ph type="ftr" sz="quarter" idx="11"/>
          </p:nvPr>
        </p:nvSpPr>
        <p:spPr/>
        <p:txBody>
          <a:bodyPr/>
          <a:lstStyle/>
          <a:p>
            <a:pPr>
              <a:defRPr/>
            </a:pPr>
            <a:r>
              <a:rPr lang="en-US" smtClean="0"/>
              <a:t>www.edbodmer.com</a:t>
            </a:r>
          </a:p>
        </p:txBody>
      </p:sp>
      <p:sp>
        <p:nvSpPr>
          <p:cNvPr id="137222" name="Slide Number Placeholder 3"/>
          <p:cNvSpPr>
            <a:spLocks noGrp="1"/>
          </p:cNvSpPr>
          <p:nvPr>
            <p:ph type="sldNum" sz="quarter" idx="12"/>
          </p:nvPr>
        </p:nvSpPr>
        <p:spPr/>
        <p:txBody>
          <a:bodyPr/>
          <a:lstStyle/>
          <a:p>
            <a:pPr>
              <a:defRPr/>
            </a:pPr>
            <a:fld id="{60964C6B-9326-43ED-A82C-DBC565E8B632}" type="slidenum">
              <a:rPr lang="en-US" smtClean="0"/>
              <a:pPr>
                <a:defRPr/>
              </a:pPr>
              <a:t>194</a:t>
            </a:fld>
            <a:endParaRPr lang="en-US" smtClean="0"/>
          </a:p>
        </p:txBody>
      </p:sp>
    </p:spTree>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1219200" y="2311400"/>
            <a:ext cx="6743700" cy="3175000"/>
            <a:chOff x="280" y="0"/>
            <a:chExt cx="4248" cy="2000"/>
          </a:xfrm>
        </p:grpSpPr>
        <p:sp>
          <p:nvSpPr>
            <p:cNvPr id="1061" name="Rectangle 3"/>
            <p:cNvSpPr>
              <a:spLocks noChangeArrowheads="1"/>
            </p:cNvSpPr>
            <p:nvPr/>
          </p:nvSpPr>
          <p:spPr bwMode="auto">
            <a:xfrm>
              <a:off x="280" y="1464"/>
              <a:ext cx="177" cy="536"/>
            </a:xfrm>
            <a:prstGeom prst="rect">
              <a:avLst/>
            </a:prstGeom>
            <a:gradFill rotWithShape="0">
              <a:gsLst>
                <a:gs pos="0">
                  <a:srgbClr val="00005C"/>
                </a:gs>
                <a:gs pos="50000">
                  <a:srgbClr val="0000FF"/>
                </a:gs>
                <a:gs pos="100000">
                  <a:srgbClr val="00005C"/>
                </a:gs>
              </a:gsLst>
              <a:lin ang="5400000" scaled="1"/>
            </a:gradFill>
            <a:ln w="3175">
              <a:solidFill>
                <a:schemeClr val="tx1"/>
              </a:solidFill>
              <a:miter lim="800000"/>
              <a:headEnd/>
              <a:tailEnd/>
            </a:ln>
          </p:spPr>
          <p:txBody>
            <a:bodyPr wrap="none" anchor="ctr"/>
            <a:lstStyle/>
            <a:p>
              <a:endParaRPr lang="en-US"/>
            </a:p>
          </p:txBody>
        </p:sp>
        <p:sp>
          <p:nvSpPr>
            <p:cNvPr id="1062" name="Rectangle 4"/>
            <p:cNvSpPr>
              <a:spLocks noChangeArrowheads="1"/>
            </p:cNvSpPr>
            <p:nvPr/>
          </p:nvSpPr>
          <p:spPr bwMode="auto">
            <a:xfrm>
              <a:off x="2581" y="0"/>
              <a:ext cx="178" cy="2000"/>
            </a:xfrm>
            <a:prstGeom prst="rect">
              <a:avLst/>
            </a:prstGeom>
            <a:gradFill rotWithShape="0">
              <a:gsLst>
                <a:gs pos="0">
                  <a:srgbClr val="00005C"/>
                </a:gs>
                <a:gs pos="50000">
                  <a:srgbClr val="0000FF"/>
                </a:gs>
                <a:gs pos="100000">
                  <a:srgbClr val="00005C"/>
                </a:gs>
              </a:gsLst>
              <a:lin ang="5400000" scaled="1"/>
            </a:gradFill>
            <a:ln w="3175">
              <a:solidFill>
                <a:schemeClr val="tx1"/>
              </a:solidFill>
              <a:miter lim="800000"/>
              <a:headEnd/>
              <a:tailEnd/>
            </a:ln>
          </p:spPr>
          <p:txBody>
            <a:bodyPr wrap="none" anchor="ctr"/>
            <a:lstStyle/>
            <a:p>
              <a:endParaRPr lang="en-US"/>
            </a:p>
          </p:txBody>
        </p:sp>
        <p:sp>
          <p:nvSpPr>
            <p:cNvPr id="1063" name="Rectangle 5"/>
            <p:cNvSpPr>
              <a:spLocks noChangeArrowheads="1"/>
            </p:cNvSpPr>
            <p:nvPr/>
          </p:nvSpPr>
          <p:spPr bwMode="auto">
            <a:xfrm>
              <a:off x="2759" y="80"/>
              <a:ext cx="177" cy="1920"/>
            </a:xfrm>
            <a:prstGeom prst="rect">
              <a:avLst/>
            </a:prstGeom>
            <a:gradFill rotWithShape="0">
              <a:gsLst>
                <a:gs pos="0">
                  <a:srgbClr val="00005C"/>
                </a:gs>
                <a:gs pos="50000">
                  <a:srgbClr val="0000FF"/>
                </a:gs>
                <a:gs pos="100000">
                  <a:srgbClr val="00005C"/>
                </a:gs>
              </a:gsLst>
              <a:lin ang="5400000" scaled="1"/>
            </a:gradFill>
            <a:ln w="3175">
              <a:solidFill>
                <a:schemeClr val="tx1"/>
              </a:solidFill>
              <a:miter lim="800000"/>
              <a:headEnd/>
              <a:tailEnd/>
            </a:ln>
          </p:spPr>
          <p:txBody>
            <a:bodyPr wrap="none" anchor="ctr"/>
            <a:lstStyle/>
            <a:p>
              <a:endParaRPr lang="en-US"/>
            </a:p>
          </p:txBody>
        </p:sp>
        <p:sp>
          <p:nvSpPr>
            <p:cNvPr id="1064" name="Rectangle 6"/>
            <p:cNvSpPr>
              <a:spLocks noChangeArrowheads="1"/>
            </p:cNvSpPr>
            <p:nvPr/>
          </p:nvSpPr>
          <p:spPr bwMode="auto">
            <a:xfrm>
              <a:off x="2935" y="96"/>
              <a:ext cx="177" cy="1904"/>
            </a:xfrm>
            <a:prstGeom prst="rect">
              <a:avLst/>
            </a:prstGeom>
            <a:gradFill rotWithShape="0">
              <a:gsLst>
                <a:gs pos="0">
                  <a:srgbClr val="00005C"/>
                </a:gs>
                <a:gs pos="50000">
                  <a:srgbClr val="0000FF"/>
                </a:gs>
                <a:gs pos="100000">
                  <a:srgbClr val="00005C"/>
                </a:gs>
              </a:gsLst>
              <a:lin ang="5400000" scaled="1"/>
            </a:gradFill>
            <a:ln w="3175">
              <a:solidFill>
                <a:schemeClr val="tx1"/>
              </a:solidFill>
              <a:miter lim="800000"/>
              <a:headEnd/>
              <a:tailEnd/>
            </a:ln>
          </p:spPr>
          <p:txBody>
            <a:bodyPr wrap="none" anchor="ctr"/>
            <a:lstStyle/>
            <a:p>
              <a:endParaRPr lang="en-US"/>
            </a:p>
          </p:txBody>
        </p:sp>
        <p:sp>
          <p:nvSpPr>
            <p:cNvPr id="1065" name="Rectangle 7"/>
            <p:cNvSpPr>
              <a:spLocks noChangeArrowheads="1"/>
            </p:cNvSpPr>
            <p:nvPr/>
          </p:nvSpPr>
          <p:spPr bwMode="auto">
            <a:xfrm>
              <a:off x="3112" y="216"/>
              <a:ext cx="178" cy="1784"/>
            </a:xfrm>
            <a:prstGeom prst="rect">
              <a:avLst/>
            </a:prstGeom>
            <a:gradFill rotWithShape="0">
              <a:gsLst>
                <a:gs pos="0">
                  <a:srgbClr val="00005C"/>
                </a:gs>
                <a:gs pos="50000">
                  <a:srgbClr val="0000FF"/>
                </a:gs>
                <a:gs pos="100000">
                  <a:srgbClr val="00005C"/>
                </a:gs>
              </a:gsLst>
              <a:lin ang="5400000" scaled="1"/>
            </a:gradFill>
            <a:ln w="3175">
              <a:solidFill>
                <a:schemeClr val="tx1"/>
              </a:solidFill>
              <a:miter lim="800000"/>
              <a:headEnd/>
              <a:tailEnd/>
            </a:ln>
          </p:spPr>
          <p:txBody>
            <a:bodyPr wrap="none" anchor="ctr"/>
            <a:lstStyle/>
            <a:p>
              <a:endParaRPr lang="en-US"/>
            </a:p>
          </p:txBody>
        </p:sp>
        <p:sp>
          <p:nvSpPr>
            <p:cNvPr id="1066" name="Rectangle 8"/>
            <p:cNvSpPr>
              <a:spLocks noChangeArrowheads="1"/>
            </p:cNvSpPr>
            <p:nvPr/>
          </p:nvSpPr>
          <p:spPr bwMode="auto">
            <a:xfrm>
              <a:off x="3290" y="464"/>
              <a:ext cx="177" cy="1536"/>
            </a:xfrm>
            <a:prstGeom prst="rect">
              <a:avLst/>
            </a:prstGeom>
            <a:gradFill rotWithShape="0">
              <a:gsLst>
                <a:gs pos="0">
                  <a:srgbClr val="00005C"/>
                </a:gs>
                <a:gs pos="50000">
                  <a:srgbClr val="0000FF"/>
                </a:gs>
                <a:gs pos="100000">
                  <a:srgbClr val="00005C"/>
                </a:gs>
              </a:gsLst>
              <a:lin ang="5400000" scaled="1"/>
            </a:gradFill>
            <a:ln w="3175">
              <a:solidFill>
                <a:schemeClr val="tx1"/>
              </a:solidFill>
              <a:miter lim="800000"/>
              <a:headEnd/>
              <a:tailEnd/>
            </a:ln>
          </p:spPr>
          <p:txBody>
            <a:bodyPr wrap="none" anchor="ctr"/>
            <a:lstStyle/>
            <a:p>
              <a:endParaRPr lang="en-US"/>
            </a:p>
          </p:txBody>
        </p:sp>
        <p:sp>
          <p:nvSpPr>
            <p:cNvPr id="1067" name="Rectangle 9"/>
            <p:cNvSpPr>
              <a:spLocks noChangeArrowheads="1"/>
            </p:cNvSpPr>
            <p:nvPr/>
          </p:nvSpPr>
          <p:spPr bwMode="auto">
            <a:xfrm>
              <a:off x="3466" y="720"/>
              <a:ext cx="177" cy="1280"/>
            </a:xfrm>
            <a:prstGeom prst="rect">
              <a:avLst/>
            </a:prstGeom>
            <a:gradFill rotWithShape="0">
              <a:gsLst>
                <a:gs pos="0">
                  <a:srgbClr val="00005C"/>
                </a:gs>
                <a:gs pos="50000">
                  <a:srgbClr val="0000FF"/>
                </a:gs>
                <a:gs pos="100000">
                  <a:srgbClr val="00005C"/>
                </a:gs>
              </a:gsLst>
              <a:lin ang="5400000" scaled="1"/>
            </a:gradFill>
            <a:ln w="3175">
              <a:solidFill>
                <a:schemeClr val="tx1"/>
              </a:solidFill>
              <a:miter lim="800000"/>
              <a:headEnd/>
              <a:tailEnd/>
            </a:ln>
          </p:spPr>
          <p:txBody>
            <a:bodyPr wrap="none" anchor="ctr"/>
            <a:lstStyle/>
            <a:p>
              <a:endParaRPr lang="en-US"/>
            </a:p>
          </p:txBody>
        </p:sp>
        <p:sp>
          <p:nvSpPr>
            <p:cNvPr id="1068" name="Rectangle 10"/>
            <p:cNvSpPr>
              <a:spLocks noChangeArrowheads="1"/>
            </p:cNvSpPr>
            <p:nvPr/>
          </p:nvSpPr>
          <p:spPr bwMode="auto">
            <a:xfrm>
              <a:off x="3643" y="1080"/>
              <a:ext cx="178" cy="920"/>
            </a:xfrm>
            <a:prstGeom prst="rect">
              <a:avLst/>
            </a:prstGeom>
            <a:gradFill rotWithShape="0">
              <a:gsLst>
                <a:gs pos="0">
                  <a:srgbClr val="00005C"/>
                </a:gs>
                <a:gs pos="50000">
                  <a:srgbClr val="0000FF"/>
                </a:gs>
                <a:gs pos="100000">
                  <a:srgbClr val="00005C"/>
                </a:gs>
              </a:gsLst>
              <a:lin ang="5400000" scaled="1"/>
            </a:gradFill>
            <a:ln w="3175">
              <a:solidFill>
                <a:schemeClr val="tx1"/>
              </a:solidFill>
              <a:miter lim="800000"/>
              <a:headEnd/>
              <a:tailEnd/>
            </a:ln>
          </p:spPr>
          <p:txBody>
            <a:bodyPr wrap="none" anchor="ctr"/>
            <a:lstStyle/>
            <a:p>
              <a:endParaRPr lang="en-US"/>
            </a:p>
          </p:txBody>
        </p:sp>
        <p:sp>
          <p:nvSpPr>
            <p:cNvPr id="1069" name="Rectangle 11"/>
            <p:cNvSpPr>
              <a:spLocks noChangeArrowheads="1"/>
            </p:cNvSpPr>
            <p:nvPr/>
          </p:nvSpPr>
          <p:spPr bwMode="auto">
            <a:xfrm>
              <a:off x="3821" y="1216"/>
              <a:ext cx="177" cy="784"/>
            </a:xfrm>
            <a:prstGeom prst="rect">
              <a:avLst/>
            </a:prstGeom>
            <a:gradFill rotWithShape="0">
              <a:gsLst>
                <a:gs pos="0">
                  <a:srgbClr val="00005C"/>
                </a:gs>
                <a:gs pos="50000">
                  <a:srgbClr val="0000FF"/>
                </a:gs>
                <a:gs pos="100000">
                  <a:srgbClr val="00005C"/>
                </a:gs>
              </a:gsLst>
              <a:lin ang="5400000" scaled="1"/>
            </a:gradFill>
            <a:ln w="3175">
              <a:solidFill>
                <a:schemeClr val="tx1"/>
              </a:solidFill>
              <a:miter lim="800000"/>
              <a:headEnd/>
              <a:tailEnd/>
            </a:ln>
          </p:spPr>
          <p:txBody>
            <a:bodyPr wrap="none" anchor="ctr"/>
            <a:lstStyle/>
            <a:p>
              <a:endParaRPr lang="en-US"/>
            </a:p>
          </p:txBody>
        </p:sp>
        <p:sp>
          <p:nvSpPr>
            <p:cNvPr id="1070" name="Rectangle 12"/>
            <p:cNvSpPr>
              <a:spLocks noChangeArrowheads="1"/>
            </p:cNvSpPr>
            <p:nvPr/>
          </p:nvSpPr>
          <p:spPr bwMode="auto">
            <a:xfrm>
              <a:off x="3997" y="1272"/>
              <a:ext cx="177" cy="728"/>
            </a:xfrm>
            <a:prstGeom prst="rect">
              <a:avLst/>
            </a:prstGeom>
            <a:gradFill rotWithShape="0">
              <a:gsLst>
                <a:gs pos="0">
                  <a:srgbClr val="00005C"/>
                </a:gs>
                <a:gs pos="50000">
                  <a:srgbClr val="0000FF"/>
                </a:gs>
                <a:gs pos="100000">
                  <a:srgbClr val="00005C"/>
                </a:gs>
              </a:gsLst>
              <a:lin ang="5400000" scaled="1"/>
            </a:gradFill>
            <a:ln w="3175">
              <a:solidFill>
                <a:schemeClr val="tx1"/>
              </a:solidFill>
              <a:miter lim="800000"/>
              <a:headEnd/>
              <a:tailEnd/>
            </a:ln>
          </p:spPr>
          <p:txBody>
            <a:bodyPr wrap="none" anchor="ctr"/>
            <a:lstStyle/>
            <a:p>
              <a:endParaRPr lang="en-US"/>
            </a:p>
          </p:txBody>
        </p:sp>
        <p:sp>
          <p:nvSpPr>
            <p:cNvPr id="1071" name="Rectangle 13"/>
            <p:cNvSpPr>
              <a:spLocks noChangeArrowheads="1"/>
            </p:cNvSpPr>
            <p:nvPr/>
          </p:nvSpPr>
          <p:spPr bwMode="auto">
            <a:xfrm>
              <a:off x="4174" y="1328"/>
              <a:ext cx="178" cy="672"/>
            </a:xfrm>
            <a:prstGeom prst="rect">
              <a:avLst/>
            </a:prstGeom>
            <a:gradFill rotWithShape="0">
              <a:gsLst>
                <a:gs pos="0">
                  <a:srgbClr val="00005C"/>
                </a:gs>
                <a:gs pos="50000">
                  <a:srgbClr val="0000FF"/>
                </a:gs>
                <a:gs pos="100000">
                  <a:srgbClr val="00005C"/>
                </a:gs>
              </a:gsLst>
              <a:lin ang="5400000" scaled="1"/>
            </a:gradFill>
            <a:ln w="3175">
              <a:solidFill>
                <a:schemeClr val="tx1"/>
              </a:solidFill>
              <a:miter lim="800000"/>
              <a:headEnd/>
              <a:tailEnd/>
            </a:ln>
          </p:spPr>
          <p:txBody>
            <a:bodyPr wrap="none" anchor="ctr"/>
            <a:lstStyle/>
            <a:p>
              <a:endParaRPr lang="en-US"/>
            </a:p>
          </p:txBody>
        </p:sp>
        <p:sp>
          <p:nvSpPr>
            <p:cNvPr id="1072" name="Rectangle 14"/>
            <p:cNvSpPr>
              <a:spLocks noChangeArrowheads="1"/>
            </p:cNvSpPr>
            <p:nvPr/>
          </p:nvSpPr>
          <p:spPr bwMode="auto">
            <a:xfrm>
              <a:off x="4351" y="1376"/>
              <a:ext cx="177" cy="624"/>
            </a:xfrm>
            <a:prstGeom prst="rect">
              <a:avLst/>
            </a:prstGeom>
            <a:gradFill rotWithShape="0">
              <a:gsLst>
                <a:gs pos="0">
                  <a:srgbClr val="00005C"/>
                </a:gs>
                <a:gs pos="50000">
                  <a:srgbClr val="0000FF"/>
                </a:gs>
                <a:gs pos="100000">
                  <a:srgbClr val="00005C"/>
                </a:gs>
              </a:gsLst>
              <a:lin ang="5400000" scaled="1"/>
            </a:gradFill>
            <a:ln w="3175">
              <a:solidFill>
                <a:schemeClr val="tx1"/>
              </a:solidFill>
              <a:miter lim="800000"/>
              <a:headEnd/>
              <a:tailEnd/>
            </a:ln>
          </p:spPr>
          <p:txBody>
            <a:bodyPr wrap="none" anchor="ctr"/>
            <a:lstStyle/>
            <a:p>
              <a:endParaRPr lang="en-US"/>
            </a:p>
          </p:txBody>
        </p:sp>
        <p:sp>
          <p:nvSpPr>
            <p:cNvPr id="1073" name="Rectangle 15"/>
            <p:cNvSpPr>
              <a:spLocks noChangeArrowheads="1"/>
            </p:cNvSpPr>
            <p:nvPr/>
          </p:nvSpPr>
          <p:spPr bwMode="auto">
            <a:xfrm>
              <a:off x="1519" y="1136"/>
              <a:ext cx="178" cy="864"/>
            </a:xfrm>
            <a:prstGeom prst="rect">
              <a:avLst/>
            </a:prstGeom>
            <a:gradFill rotWithShape="0">
              <a:gsLst>
                <a:gs pos="0">
                  <a:srgbClr val="00005C"/>
                </a:gs>
                <a:gs pos="50000">
                  <a:srgbClr val="0000FF"/>
                </a:gs>
                <a:gs pos="100000">
                  <a:srgbClr val="00005C"/>
                </a:gs>
              </a:gsLst>
              <a:lin ang="5400000" scaled="1"/>
            </a:gradFill>
            <a:ln w="3175">
              <a:solidFill>
                <a:schemeClr val="tx1"/>
              </a:solidFill>
              <a:miter lim="800000"/>
              <a:headEnd/>
              <a:tailEnd/>
            </a:ln>
          </p:spPr>
          <p:txBody>
            <a:bodyPr wrap="none" anchor="ctr"/>
            <a:lstStyle/>
            <a:p>
              <a:endParaRPr lang="en-US"/>
            </a:p>
          </p:txBody>
        </p:sp>
        <p:sp>
          <p:nvSpPr>
            <p:cNvPr id="1074" name="Rectangle 16"/>
            <p:cNvSpPr>
              <a:spLocks noChangeArrowheads="1"/>
            </p:cNvSpPr>
            <p:nvPr/>
          </p:nvSpPr>
          <p:spPr bwMode="auto">
            <a:xfrm>
              <a:off x="1697" y="896"/>
              <a:ext cx="177" cy="1104"/>
            </a:xfrm>
            <a:prstGeom prst="rect">
              <a:avLst/>
            </a:prstGeom>
            <a:gradFill rotWithShape="0">
              <a:gsLst>
                <a:gs pos="0">
                  <a:srgbClr val="00005C"/>
                </a:gs>
                <a:gs pos="50000">
                  <a:srgbClr val="0000FF"/>
                </a:gs>
                <a:gs pos="100000">
                  <a:srgbClr val="00005C"/>
                </a:gs>
              </a:gsLst>
              <a:lin ang="5400000" scaled="1"/>
            </a:gradFill>
            <a:ln w="3175">
              <a:solidFill>
                <a:schemeClr val="tx1"/>
              </a:solidFill>
              <a:miter lim="800000"/>
              <a:headEnd/>
              <a:tailEnd/>
            </a:ln>
          </p:spPr>
          <p:txBody>
            <a:bodyPr wrap="none" anchor="ctr"/>
            <a:lstStyle/>
            <a:p>
              <a:endParaRPr lang="en-US"/>
            </a:p>
          </p:txBody>
        </p:sp>
        <p:sp>
          <p:nvSpPr>
            <p:cNvPr id="1075" name="Rectangle 17"/>
            <p:cNvSpPr>
              <a:spLocks noChangeArrowheads="1"/>
            </p:cNvSpPr>
            <p:nvPr/>
          </p:nvSpPr>
          <p:spPr bwMode="auto">
            <a:xfrm>
              <a:off x="1873" y="704"/>
              <a:ext cx="177" cy="1296"/>
            </a:xfrm>
            <a:prstGeom prst="rect">
              <a:avLst/>
            </a:prstGeom>
            <a:gradFill rotWithShape="0">
              <a:gsLst>
                <a:gs pos="0">
                  <a:srgbClr val="00005C"/>
                </a:gs>
                <a:gs pos="50000">
                  <a:srgbClr val="0000FF"/>
                </a:gs>
                <a:gs pos="100000">
                  <a:srgbClr val="00005C"/>
                </a:gs>
              </a:gsLst>
              <a:lin ang="5400000" scaled="1"/>
            </a:gradFill>
            <a:ln w="3175">
              <a:solidFill>
                <a:schemeClr val="tx1"/>
              </a:solidFill>
              <a:miter lim="800000"/>
              <a:headEnd/>
              <a:tailEnd/>
            </a:ln>
          </p:spPr>
          <p:txBody>
            <a:bodyPr wrap="none" anchor="ctr"/>
            <a:lstStyle/>
            <a:p>
              <a:endParaRPr lang="en-US"/>
            </a:p>
          </p:txBody>
        </p:sp>
        <p:sp>
          <p:nvSpPr>
            <p:cNvPr id="1076" name="Rectangle 18"/>
            <p:cNvSpPr>
              <a:spLocks noChangeArrowheads="1"/>
            </p:cNvSpPr>
            <p:nvPr/>
          </p:nvSpPr>
          <p:spPr bwMode="auto">
            <a:xfrm>
              <a:off x="2050" y="456"/>
              <a:ext cx="178" cy="1544"/>
            </a:xfrm>
            <a:prstGeom prst="rect">
              <a:avLst/>
            </a:prstGeom>
            <a:gradFill rotWithShape="0">
              <a:gsLst>
                <a:gs pos="0">
                  <a:srgbClr val="00005C"/>
                </a:gs>
                <a:gs pos="50000">
                  <a:srgbClr val="0000FF"/>
                </a:gs>
                <a:gs pos="100000">
                  <a:srgbClr val="00005C"/>
                </a:gs>
              </a:gsLst>
              <a:lin ang="5400000" scaled="1"/>
            </a:gradFill>
            <a:ln w="3175">
              <a:solidFill>
                <a:schemeClr val="tx1"/>
              </a:solidFill>
              <a:miter lim="800000"/>
              <a:headEnd/>
              <a:tailEnd/>
            </a:ln>
          </p:spPr>
          <p:txBody>
            <a:bodyPr wrap="none" anchor="ctr"/>
            <a:lstStyle/>
            <a:p>
              <a:endParaRPr lang="en-US"/>
            </a:p>
          </p:txBody>
        </p:sp>
        <p:sp>
          <p:nvSpPr>
            <p:cNvPr id="1077" name="Rectangle 19"/>
            <p:cNvSpPr>
              <a:spLocks noChangeArrowheads="1"/>
            </p:cNvSpPr>
            <p:nvPr/>
          </p:nvSpPr>
          <p:spPr bwMode="auto">
            <a:xfrm>
              <a:off x="2228" y="144"/>
              <a:ext cx="177" cy="1856"/>
            </a:xfrm>
            <a:prstGeom prst="rect">
              <a:avLst/>
            </a:prstGeom>
            <a:gradFill rotWithShape="0">
              <a:gsLst>
                <a:gs pos="0">
                  <a:srgbClr val="00005C"/>
                </a:gs>
                <a:gs pos="50000">
                  <a:srgbClr val="0000FF"/>
                </a:gs>
                <a:gs pos="100000">
                  <a:srgbClr val="00005C"/>
                </a:gs>
              </a:gsLst>
              <a:lin ang="5400000" scaled="1"/>
            </a:gradFill>
            <a:ln w="3175">
              <a:solidFill>
                <a:schemeClr val="tx1"/>
              </a:solidFill>
              <a:miter lim="800000"/>
              <a:headEnd/>
              <a:tailEnd/>
            </a:ln>
          </p:spPr>
          <p:txBody>
            <a:bodyPr wrap="none" anchor="ctr"/>
            <a:lstStyle/>
            <a:p>
              <a:endParaRPr lang="en-US"/>
            </a:p>
          </p:txBody>
        </p:sp>
        <p:sp>
          <p:nvSpPr>
            <p:cNvPr id="1078" name="Rectangle 20"/>
            <p:cNvSpPr>
              <a:spLocks noChangeArrowheads="1"/>
            </p:cNvSpPr>
            <p:nvPr/>
          </p:nvSpPr>
          <p:spPr bwMode="auto">
            <a:xfrm>
              <a:off x="2404" y="64"/>
              <a:ext cx="177" cy="1936"/>
            </a:xfrm>
            <a:prstGeom prst="rect">
              <a:avLst/>
            </a:prstGeom>
            <a:gradFill rotWithShape="0">
              <a:gsLst>
                <a:gs pos="0">
                  <a:srgbClr val="00005C"/>
                </a:gs>
                <a:gs pos="50000">
                  <a:srgbClr val="0000FF"/>
                </a:gs>
                <a:gs pos="100000">
                  <a:srgbClr val="00005C"/>
                </a:gs>
              </a:gsLst>
              <a:lin ang="5400000" scaled="1"/>
            </a:gradFill>
            <a:ln w="3175">
              <a:solidFill>
                <a:schemeClr val="tx1"/>
              </a:solidFill>
              <a:miter lim="800000"/>
              <a:headEnd/>
              <a:tailEnd/>
            </a:ln>
          </p:spPr>
          <p:txBody>
            <a:bodyPr wrap="none" anchor="ctr"/>
            <a:lstStyle/>
            <a:p>
              <a:endParaRPr lang="en-US"/>
            </a:p>
          </p:txBody>
        </p:sp>
        <p:sp>
          <p:nvSpPr>
            <p:cNvPr id="1079" name="Rectangle 21"/>
            <p:cNvSpPr>
              <a:spLocks noChangeArrowheads="1"/>
            </p:cNvSpPr>
            <p:nvPr/>
          </p:nvSpPr>
          <p:spPr bwMode="auto">
            <a:xfrm>
              <a:off x="457" y="1512"/>
              <a:ext cx="178" cy="488"/>
            </a:xfrm>
            <a:prstGeom prst="rect">
              <a:avLst/>
            </a:prstGeom>
            <a:gradFill rotWithShape="0">
              <a:gsLst>
                <a:gs pos="0">
                  <a:srgbClr val="00005C"/>
                </a:gs>
                <a:gs pos="50000">
                  <a:srgbClr val="0000FF"/>
                </a:gs>
                <a:gs pos="100000">
                  <a:srgbClr val="00005C"/>
                </a:gs>
              </a:gsLst>
              <a:lin ang="5400000" scaled="1"/>
            </a:gradFill>
            <a:ln w="3175">
              <a:solidFill>
                <a:schemeClr val="tx1"/>
              </a:solidFill>
              <a:miter lim="800000"/>
              <a:headEnd/>
              <a:tailEnd/>
            </a:ln>
          </p:spPr>
          <p:txBody>
            <a:bodyPr wrap="none" anchor="ctr"/>
            <a:lstStyle/>
            <a:p>
              <a:endParaRPr lang="en-US"/>
            </a:p>
          </p:txBody>
        </p:sp>
        <p:sp>
          <p:nvSpPr>
            <p:cNvPr id="1080" name="Rectangle 22"/>
            <p:cNvSpPr>
              <a:spLocks noChangeArrowheads="1"/>
            </p:cNvSpPr>
            <p:nvPr/>
          </p:nvSpPr>
          <p:spPr bwMode="auto">
            <a:xfrm>
              <a:off x="635" y="1568"/>
              <a:ext cx="177" cy="432"/>
            </a:xfrm>
            <a:prstGeom prst="rect">
              <a:avLst/>
            </a:prstGeom>
            <a:gradFill rotWithShape="0">
              <a:gsLst>
                <a:gs pos="0">
                  <a:srgbClr val="00005C"/>
                </a:gs>
                <a:gs pos="50000">
                  <a:srgbClr val="0000FF"/>
                </a:gs>
                <a:gs pos="100000">
                  <a:srgbClr val="00005C"/>
                </a:gs>
              </a:gsLst>
              <a:lin ang="5400000" scaled="1"/>
            </a:gradFill>
            <a:ln w="3175">
              <a:solidFill>
                <a:schemeClr val="tx1"/>
              </a:solidFill>
              <a:miter lim="800000"/>
              <a:headEnd/>
              <a:tailEnd/>
            </a:ln>
          </p:spPr>
          <p:txBody>
            <a:bodyPr wrap="none" anchor="ctr"/>
            <a:lstStyle/>
            <a:p>
              <a:endParaRPr lang="en-US"/>
            </a:p>
          </p:txBody>
        </p:sp>
        <p:sp>
          <p:nvSpPr>
            <p:cNvPr id="1081" name="Rectangle 23"/>
            <p:cNvSpPr>
              <a:spLocks noChangeArrowheads="1"/>
            </p:cNvSpPr>
            <p:nvPr/>
          </p:nvSpPr>
          <p:spPr bwMode="auto">
            <a:xfrm>
              <a:off x="811" y="1544"/>
              <a:ext cx="177" cy="456"/>
            </a:xfrm>
            <a:prstGeom prst="rect">
              <a:avLst/>
            </a:prstGeom>
            <a:gradFill rotWithShape="0">
              <a:gsLst>
                <a:gs pos="0">
                  <a:srgbClr val="00005C"/>
                </a:gs>
                <a:gs pos="50000">
                  <a:srgbClr val="0000FF"/>
                </a:gs>
                <a:gs pos="100000">
                  <a:srgbClr val="00005C"/>
                </a:gs>
              </a:gsLst>
              <a:lin ang="5400000" scaled="1"/>
            </a:gradFill>
            <a:ln w="3175">
              <a:solidFill>
                <a:schemeClr val="tx1"/>
              </a:solidFill>
              <a:miter lim="800000"/>
              <a:headEnd/>
              <a:tailEnd/>
            </a:ln>
          </p:spPr>
          <p:txBody>
            <a:bodyPr wrap="none" anchor="ctr"/>
            <a:lstStyle/>
            <a:p>
              <a:endParaRPr lang="en-US"/>
            </a:p>
          </p:txBody>
        </p:sp>
        <p:sp>
          <p:nvSpPr>
            <p:cNvPr id="1082" name="Rectangle 24"/>
            <p:cNvSpPr>
              <a:spLocks noChangeArrowheads="1"/>
            </p:cNvSpPr>
            <p:nvPr/>
          </p:nvSpPr>
          <p:spPr bwMode="auto">
            <a:xfrm>
              <a:off x="988" y="1520"/>
              <a:ext cx="178" cy="480"/>
            </a:xfrm>
            <a:prstGeom prst="rect">
              <a:avLst/>
            </a:prstGeom>
            <a:gradFill rotWithShape="0">
              <a:gsLst>
                <a:gs pos="0">
                  <a:srgbClr val="00005C"/>
                </a:gs>
                <a:gs pos="50000">
                  <a:srgbClr val="0000FF"/>
                </a:gs>
                <a:gs pos="100000">
                  <a:srgbClr val="00005C"/>
                </a:gs>
              </a:gsLst>
              <a:lin ang="5400000" scaled="1"/>
            </a:gradFill>
            <a:ln w="3175">
              <a:solidFill>
                <a:schemeClr val="tx1"/>
              </a:solidFill>
              <a:miter lim="800000"/>
              <a:headEnd/>
              <a:tailEnd/>
            </a:ln>
          </p:spPr>
          <p:txBody>
            <a:bodyPr wrap="none" anchor="ctr"/>
            <a:lstStyle/>
            <a:p>
              <a:endParaRPr lang="en-US"/>
            </a:p>
          </p:txBody>
        </p:sp>
        <p:sp>
          <p:nvSpPr>
            <p:cNvPr id="1083" name="Rectangle 25"/>
            <p:cNvSpPr>
              <a:spLocks noChangeArrowheads="1"/>
            </p:cNvSpPr>
            <p:nvPr/>
          </p:nvSpPr>
          <p:spPr bwMode="auto">
            <a:xfrm>
              <a:off x="1166" y="1464"/>
              <a:ext cx="177" cy="536"/>
            </a:xfrm>
            <a:prstGeom prst="rect">
              <a:avLst/>
            </a:prstGeom>
            <a:gradFill rotWithShape="0">
              <a:gsLst>
                <a:gs pos="0">
                  <a:srgbClr val="00005C"/>
                </a:gs>
                <a:gs pos="50000">
                  <a:srgbClr val="0000FF"/>
                </a:gs>
                <a:gs pos="100000">
                  <a:srgbClr val="00005C"/>
                </a:gs>
              </a:gsLst>
              <a:lin ang="5400000" scaled="1"/>
            </a:gradFill>
            <a:ln w="3175">
              <a:solidFill>
                <a:schemeClr val="tx1"/>
              </a:solidFill>
              <a:miter lim="800000"/>
              <a:headEnd/>
              <a:tailEnd/>
            </a:ln>
          </p:spPr>
          <p:txBody>
            <a:bodyPr wrap="none" anchor="ctr"/>
            <a:lstStyle/>
            <a:p>
              <a:endParaRPr lang="en-US"/>
            </a:p>
          </p:txBody>
        </p:sp>
        <p:sp>
          <p:nvSpPr>
            <p:cNvPr id="1084" name="Rectangle 26"/>
            <p:cNvSpPr>
              <a:spLocks noChangeArrowheads="1"/>
            </p:cNvSpPr>
            <p:nvPr/>
          </p:nvSpPr>
          <p:spPr bwMode="auto">
            <a:xfrm>
              <a:off x="1342" y="1328"/>
              <a:ext cx="177" cy="672"/>
            </a:xfrm>
            <a:prstGeom prst="rect">
              <a:avLst/>
            </a:prstGeom>
            <a:gradFill rotWithShape="0">
              <a:gsLst>
                <a:gs pos="0">
                  <a:srgbClr val="00005C"/>
                </a:gs>
                <a:gs pos="50000">
                  <a:srgbClr val="0000FF"/>
                </a:gs>
                <a:gs pos="100000">
                  <a:srgbClr val="00005C"/>
                </a:gs>
              </a:gsLst>
              <a:lin ang="5400000" scaled="1"/>
            </a:gradFill>
            <a:ln w="3175">
              <a:solidFill>
                <a:schemeClr val="tx1"/>
              </a:solidFill>
              <a:miter lim="800000"/>
              <a:headEnd/>
              <a:tailEnd/>
            </a:ln>
          </p:spPr>
          <p:txBody>
            <a:bodyPr wrap="none" anchor="ctr"/>
            <a:lstStyle/>
            <a:p>
              <a:endParaRPr lang="en-US"/>
            </a:p>
          </p:txBody>
        </p:sp>
      </p:grpSp>
      <p:graphicFrame>
        <p:nvGraphicFramePr>
          <p:cNvPr id="674844" name="Object 28">
            <a:hlinkClick r:id="" action="ppaction://ole?verb=0"/>
          </p:cNvPr>
          <p:cNvGraphicFramePr>
            <a:graphicFrameLocks/>
          </p:cNvGraphicFramePr>
          <p:nvPr/>
        </p:nvGraphicFramePr>
        <p:xfrm>
          <a:off x="228600" y="1219200"/>
          <a:ext cx="8686800" cy="5183188"/>
        </p:xfrm>
        <a:graphic>
          <a:graphicData uri="http://schemas.openxmlformats.org/presentationml/2006/ole">
            <p:oleObj spid="_x0000_s1026" name="Chart" r:id="rId4" imgW="8686697" imgH="4676869" progId="MSGraph.Chart.8">
              <p:embed followColorScheme="full"/>
            </p:oleObj>
          </a:graphicData>
        </a:graphic>
      </p:graphicFrame>
      <p:sp>
        <p:nvSpPr>
          <p:cNvPr id="674845" name="Rectangle 29"/>
          <p:cNvSpPr>
            <a:spLocks noChangeArrowheads="1"/>
          </p:cNvSpPr>
          <p:nvPr/>
        </p:nvSpPr>
        <p:spPr bwMode="auto">
          <a:xfrm>
            <a:off x="1235075" y="4953000"/>
            <a:ext cx="6718300" cy="533400"/>
          </a:xfrm>
          <a:prstGeom prst="rect">
            <a:avLst/>
          </a:prstGeom>
          <a:solidFill>
            <a:srgbClr val="339966"/>
          </a:solidFill>
          <a:ln w="25400">
            <a:solidFill>
              <a:schemeClr val="tx1"/>
            </a:solidFill>
            <a:miter lim="800000"/>
            <a:headEnd/>
            <a:tailEnd/>
          </a:ln>
        </p:spPr>
        <p:txBody>
          <a:bodyPr wrap="none" anchor="ctr"/>
          <a:lstStyle/>
          <a:p>
            <a:pPr algn="ctr"/>
            <a:r>
              <a:rPr lang="en-US" sz="1800" b="1">
                <a:solidFill>
                  <a:schemeClr val="bg1"/>
                </a:solidFill>
              </a:rPr>
              <a:t>Minimum Release Rate</a:t>
            </a:r>
            <a:endParaRPr lang="en-US" sz="1600" b="1"/>
          </a:p>
        </p:txBody>
      </p:sp>
      <p:grpSp>
        <p:nvGrpSpPr>
          <p:cNvPr id="3" name="Group 30"/>
          <p:cNvGrpSpPr>
            <a:grpSpLocks/>
          </p:cNvGrpSpPr>
          <p:nvPr/>
        </p:nvGrpSpPr>
        <p:grpSpPr bwMode="auto">
          <a:xfrm>
            <a:off x="3744913" y="2279650"/>
            <a:ext cx="2795587" cy="1231900"/>
            <a:chOff x="2359" y="1304"/>
            <a:chExt cx="1761" cy="776"/>
          </a:xfrm>
        </p:grpSpPr>
        <p:grpSp>
          <p:nvGrpSpPr>
            <p:cNvPr id="4" name="Group 31"/>
            <p:cNvGrpSpPr>
              <a:grpSpLocks/>
            </p:cNvGrpSpPr>
            <p:nvPr/>
          </p:nvGrpSpPr>
          <p:grpSpPr bwMode="auto">
            <a:xfrm>
              <a:off x="2359" y="1304"/>
              <a:ext cx="1761" cy="776"/>
              <a:chOff x="2360" y="1312"/>
              <a:chExt cx="1761" cy="776"/>
            </a:xfrm>
          </p:grpSpPr>
          <p:sp>
            <p:nvSpPr>
              <p:cNvPr id="1051" name="Rectangle 32"/>
              <p:cNvSpPr>
                <a:spLocks noChangeArrowheads="1"/>
              </p:cNvSpPr>
              <p:nvPr/>
            </p:nvSpPr>
            <p:spPr bwMode="auto">
              <a:xfrm>
                <a:off x="2888" y="1376"/>
                <a:ext cx="177" cy="616"/>
              </a:xfrm>
              <a:prstGeom prst="rect">
                <a:avLst/>
              </a:prstGeom>
              <a:gradFill rotWithShape="0">
                <a:gsLst>
                  <a:gs pos="0">
                    <a:srgbClr val="005E00"/>
                  </a:gs>
                  <a:gs pos="100000">
                    <a:srgbClr val="00CC00"/>
                  </a:gs>
                </a:gsLst>
                <a:lin ang="5400000" scaled="1"/>
              </a:gradFill>
              <a:ln w="3175">
                <a:solidFill>
                  <a:schemeClr val="tx1"/>
                </a:solidFill>
                <a:miter lim="800000"/>
                <a:headEnd/>
                <a:tailEnd/>
              </a:ln>
            </p:spPr>
            <p:txBody>
              <a:bodyPr wrap="none" anchor="ctr"/>
              <a:lstStyle/>
              <a:p>
                <a:endParaRPr lang="en-US"/>
              </a:p>
            </p:txBody>
          </p:sp>
          <p:sp>
            <p:nvSpPr>
              <p:cNvPr id="1052" name="Rectangle 33"/>
              <p:cNvSpPr>
                <a:spLocks noChangeArrowheads="1"/>
              </p:cNvSpPr>
              <p:nvPr/>
            </p:nvSpPr>
            <p:spPr bwMode="auto">
              <a:xfrm>
                <a:off x="2712" y="1472"/>
                <a:ext cx="177" cy="616"/>
              </a:xfrm>
              <a:prstGeom prst="rect">
                <a:avLst/>
              </a:prstGeom>
              <a:gradFill rotWithShape="0">
                <a:gsLst>
                  <a:gs pos="0">
                    <a:srgbClr val="005E00"/>
                  </a:gs>
                  <a:gs pos="100000">
                    <a:srgbClr val="00CC00"/>
                  </a:gs>
                </a:gsLst>
                <a:lin ang="5400000" scaled="1"/>
              </a:gradFill>
              <a:ln w="3175">
                <a:solidFill>
                  <a:schemeClr val="tx1"/>
                </a:solidFill>
                <a:miter lim="800000"/>
                <a:headEnd/>
                <a:tailEnd/>
              </a:ln>
            </p:spPr>
            <p:txBody>
              <a:bodyPr wrap="none" anchor="ctr"/>
              <a:lstStyle/>
              <a:p>
                <a:endParaRPr lang="en-US"/>
              </a:p>
            </p:txBody>
          </p:sp>
          <p:sp>
            <p:nvSpPr>
              <p:cNvPr id="1053" name="Rectangle 34"/>
              <p:cNvSpPr>
                <a:spLocks noChangeArrowheads="1"/>
              </p:cNvSpPr>
              <p:nvPr/>
            </p:nvSpPr>
            <p:spPr bwMode="auto">
              <a:xfrm>
                <a:off x="2536" y="1776"/>
                <a:ext cx="177" cy="312"/>
              </a:xfrm>
              <a:prstGeom prst="rect">
                <a:avLst/>
              </a:prstGeom>
              <a:gradFill rotWithShape="0">
                <a:gsLst>
                  <a:gs pos="0">
                    <a:srgbClr val="005E00"/>
                  </a:gs>
                  <a:gs pos="100000">
                    <a:srgbClr val="00CC00"/>
                  </a:gs>
                </a:gsLst>
                <a:lin ang="5400000" scaled="1"/>
              </a:gradFill>
              <a:ln w="3175">
                <a:solidFill>
                  <a:schemeClr val="tx1"/>
                </a:solidFill>
                <a:miter lim="800000"/>
                <a:headEnd/>
                <a:tailEnd/>
              </a:ln>
            </p:spPr>
            <p:txBody>
              <a:bodyPr wrap="none" anchor="ctr"/>
              <a:lstStyle/>
              <a:p>
                <a:endParaRPr lang="en-US"/>
              </a:p>
            </p:txBody>
          </p:sp>
          <p:sp>
            <p:nvSpPr>
              <p:cNvPr id="1054" name="Rectangle 35"/>
              <p:cNvSpPr>
                <a:spLocks noChangeArrowheads="1"/>
              </p:cNvSpPr>
              <p:nvPr/>
            </p:nvSpPr>
            <p:spPr bwMode="auto">
              <a:xfrm>
                <a:off x="2360" y="2032"/>
                <a:ext cx="177" cy="56"/>
              </a:xfrm>
              <a:prstGeom prst="rect">
                <a:avLst/>
              </a:prstGeom>
              <a:gradFill rotWithShape="0">
                <a:gsLst>
                  <a:gs pos="0">
                    <a:srgbClr val="005E00"/>
                  </a:gs>
                  <a:gs pos="100000">
                    <a:srgbClr val="00CC00"/>
                  </a:gs>
                </a:gsLst>
                <a:lin ang="5400000" scaled="1"/>
              </a:gradFill>
              <a:ln w="3175">
                <a:solidFill>
                  <a:schemeClr val="tx1"/>
                </a:solidFill>
                <a:miter lim="800000"/>
                <a:headEnd/>
                <a:tailEnd/>
              </a:ln>
            </p:spPr>
            <p:txBody>
              <a:bodyPr wrap="none" anchor="ctr"/>
              <a:lstStyle/>
              <a:p>
                <a:endParaRPr lang="en-US"/>
              </a:p>
            </p:txBody>
          </p:sp>
          <p:sp>
            <p:nvSpPr>
              <p:cNvPr id="1055" name="Rectangle 36"/>
              <p:cNvSpPr>
                <a:spLocks noChangeArrowheads="1"/>
              </p:cNvSpPr>
              <p:nvPr/>
            </p:nvSpPr>
            <p:spPr bwMode="auto">
              <a:xfrm>
                <a:off x="3064" y="1312"/>
                <a:ext cx="177" cy="632"/>
              </a:xfrm>
              <a:prstGeom prst="rect">
                <a:avLst/>
              </a:prstGeom>
              <a:gradFill rotWithShape="0">
                <a:gsLst>
                  <a:gs pos="0">
                    <a:srgbClr val="005E00"/>
                  </a:gs>
                  <a:gs pos="100000">
                    <a:srgbClr val="00CC00"/>
                  </a:gs>
                </a:gsLst>
                <a:lin ang="5400000" scaled="1"/>
              </a:gradFill>
              <a:ln w="3175">
                <a:solidFill>
                  <a:schemeClr val="tx1"/>
                </a:solidFill>
                <a:miter lim="800000"/>
                <a:headEnd/>
                <a:tailEnd/>
              </a:ln>
            </p:spPr>
            <p:txBody>
              <a:bodyPr wrap="none" anchor="ctr"/>
              <a:lstStyle/>
              <a:p>
                <a:endParaRPr lang="en-US"/>
              </a:p>
            </p:txBody>
          </p:sp>
          <p:sp>
            <p:nvSpPr>
              <p:cNvPr id="1056" name="Rectangle 37"/>
              <p:cNvSpPr>
                <a:spLocks noChangeArrowheads="1"/>
              </p:cNvSpPr>
              <p:nvPr/>
            </p:nvSpPr>
            <p:spPr bwMode="auto">
              <a:xfrm>
                <a:off x="3240" y="1384"/>
                <a:ext cx="177" cy="624"/>
              </a:xfrm>
              <a:prstGeom prst="rect">
                <a:avLst/>
              </a:prstGeom>
              <a:gradFill rotWithShape="0">
                <a:gsLst>
                  <a:gs pos="0">
                    <a:srgbClr val="005E00"/>
                  </a:gs>
                  <a:gs pos="100000">
                    <a:srgbClr val="00CC00"/>
                  </a:gs>
                </a:gsLst>
                <a:lin ang="5400000" scaled="1"/>
              </a:gradFill>
              <a:ln w="3175">
                <a:solidFill>
                  <a:schemeClr val="tx1"/>
                </a:solidFill>
                <a:miter lim="800000"/>
                <a:headEnd/>
                <a:tailEnd/>
              </a:ln>
            </p:spPr>
            <p:txBody>
              <a:bodyPr wrap="none" anchor="ctr"/>
              <a:lstStyle/>
              <a:p>
                <a:endParaRPr lang="en-US"/>
              </a:p>
            </p:txBody>
          </p:sp>
          <p:sp>
            <p:nvSpPr>
              <p:cNvPr id="1057" name="Rectangle 38"/>
              <p:cNvSpPr>
                <a:spLocks noChangeArrowheads="1"/>
              </p:cNvSpPr>
              <p:nvPr/>
            </p:nvSpPr>
            <p:spPr bwMode="auto">
              <a:xfrm>
                <a:off x="3416" y="1408"/>
                <a:ext cx="177" cy="616"/>
              </a:xfrm>
              <a:prstGeom prst="rect">
                <a:avLst/>
              </a:prstGeom>
              <a:gradFill rotWithShape="0">
                <a:gsLst>
                  <a:gs pos="0">
                    <a:srgbClr val="005E00"/>
                  </a:gs>
                  <a:gs pos="100000">
                    <a:srgbClr val="00CC00"/>
                  </a:gs>
                </a:gsLst>
                <a:lin ang="5400000" scaled="1"/>
              </a:gradFill>
              <a:ln w="3175">
                <a:solidFill>
                  <a:schemeClr val="tx1"/>
                </a:solidFill>
                <a:miter lim="800000"/>
                <a:headEnd/>
                <a:tailEnd/>
              </a:ln>
            </p:spPr>
            <p:txBody>
              <a:bodyPr wrap="none" anchor="ctr"/>
              <a:lstStyle/>
              <a:p>
                <a:endParaRPr lang="en-US"/>
              </a:p>
            </p:txBody>
          </p:sp>
          <p:sp>
            <p:nvSpPr>
              <p:cNvPr id="1058" name="Rectangle 39"/>
              <p:cNvSpPr>
                <a:spLocks noChangeArrowheads="1"/>
              </p:cNvSpPr>
              <p:nvPr/>
            </p:nvSpPr>
            <p:spPr bwMode="auto">
              <a:xfrm>
                <a:off x="3592" y="1528"/>
                <a:ext cx="177" cy="560"/>
              </a:xfrm>
              <a:prstGeom prst="rect">
                <a:avLst/>
              </a:prstGeom>
              <a:gradFill rotWithShape="0">
                <a:gsLst>
                  <a:gs pos="0">
                    <a:srgbClr val="005E00"/>
                  </a:gs>
                  <a:gs pos="100000">
                    <a:srgbClr val="00CC00"/>
                  </a:gs>
                </a:gsLst>
                <a:lin ang="5400000" scaled="1"/>
              </a:gradFill>
              <a:ln w="3175">
                <a:solidFill>
                  <a:schemeClr val="tx1"/>
                </a:solidFill>
                <a:miter lim="800000"/>
                <a:headEnd/>
                <a:tailEnd/>
              </a:ln>
            </p:spPr>
            <p:txBody>
              <a:bodyPr wrap="none" anchor="ctr"/>
              <a:lstStyle/>
              <a:p>
                <a:endParaRPr lang="en-US"/>
              </a:p>
            </p:txBody>
          </p:sp>
          <p:sp>
            <p:nvSpPr>
              <p:cNvPr id="1059" name="Rectangle 40"/>
              <p:cNvSpPr>
                <a:spLocks noChangeArrowheads="1"/>
              </p:cNvSpPr>
              <p:nvPr/>
            </p:nvSpPr>
            <p:spPr bwMode="auto">
              <a:xfrm>
                <a:off x="3768" y="1776"/>
                <a:ext cx="177" cy="312"/>
              </a:xfrm>
              <a:prstGeom prst="rect">
                <a:avLst/>
              </a:prstGeom>
              <a:gradFill rotWithShape="0">
                <a:gsLst>
                  <a:gs pos="0">
                    <a:srgbClr val="005E00"/>
                  </a:gs>
                  <a:gs pos="100000">
                    <a:srgbClr val="00CC00"/>
                  </a:gs>
                </a:gsLst>
                <a:lin ang="5400000" scaled="1"/>
              </a:gradFill>
              <a:ln w="3175">
                <a:solidFill>
                  <a:schemeClr val="tx1"/>
                </a:solidFill>
                <a:miter lim="800000"/>
                <a:headEnd/>
                <a:tailEnd/>
              </a:ln>
            </p:spPr>
            <p:txBody>
              <a:bodyPr wrap="none" anchor="ctr"/>
              <a:lstStyle/>
              <a:p>
                <a:endParaRPr lang="en-US"/>
              </a:p>
            </p:txBody>
          </p:sp>
          <p:sp>
            <p:nvSpPr>
              <p:cNvPr id="1060" name="Rectangle 41"/>
              <p:cNvSpPr>
                <a:spLocks noChangeArrowheads="1"/>
              </p:cNvSpPr>
              <p:nvPr/>
            </p:nvSpPr>
            <p:spPr bwMode="auto">
              <a:xfrm>
                <a:off x="3944" y="2033"/>
                <a:ext cx="177" cy="55"/>
              </a:xfrm>
              <a:prstGeom prst="rect">
                <a:avLst/>
              </a:prstGeom>
              <a:gradFill rotWithShape="0">
                <a:gsLst>
                  <a:gs pos="0">
                    <a:srgbClr val="005E00"/>
                  </a:gs>
                  <a:gs pos="100000">
                    <a:srgbClr val="00CC00"/>
                  </a:gs>
                </a:gsLst>
                <a:lin ang="5400000" scaled="1"/>
              </a:gradFill>
              <a:ln w="3175">
                <a:solidFill>
                  <a:schemeClr val="tx1"/>
                </a:solidFill>
                <a:miter lim="800000"/>
                <a:headEnd/>
                <a:tailEnd/>
              </a:ln>
            </p:spPr>
            <p:txBody>
              <a:bodyPr wrap="none" anchor="ctr"/>
              <a:lstStyle/>
              <a:p>
                <a:endParaRPr lang="en-US"/>
              </a:p>
            </p:txBody>
          </p:sp>
        </p:grpSp>
        <p:sp>
          <p:nvSpPr>
            <p:cNvPr id="1050" name="Rectangle 42"/>
            <p:cNvSpPr>
              <a:spLocks noChangeArrowheads="1"/>
            </p:cNvSpPr>
            <p:nvPr/>
          </p:nvSpPr>
          <p:spPr bwMode="auto">
            <a:xfrm>
              <a:off x="2734" y="1584"/>
              <a:ext cx="1002" cy="229"/>
            </a:xfrm>
            <a:prstGeom prst="rect">
              <a:avLst/>
            </a:prstGeom>
            <a:noFill/>
            <a:ln w="12700">
              <a:noFill/>
              <a:miter lim="800000"/>
              <a:headEnd/>
              <a:tailEnd/>
            </a:ln>
          </p:spPr>
          <p:txBody>
            <a:bodyPr wrap="none" lIns="90488" tIns="44450" rIns="90488" bIns="44450">
              <a:spAutoFit/>
            </a:bodyPr>
            <a:lstStyle/>
            <a:p>
              <a:r>
                <a:rPr lang="en-US" sz="1800" b="1">
                  <a:solidFill>
                    <a:schemeClr val="bg1"/>
                  </a:solidFill>
                </a:rPr>
                <a:t>Peak Shaved</a:t>
              </a:r>
            </a:p>
          </p:txBody>
        </p:sp>
      </p:grpSp>
      <p:sp>
        <p:nvSpPr>
          <p:cNvPr id="674859" name="Text Box 43"/>
          <p:cNvSpPr txBox="1">
            <a:spLocks noChangeArrowheads="1"/>
          </p:cNvSpPr>
          <p:nvPr/>
        </p:nvSpPr>
        <p:spPr bwMode="auto">
          <a:xfrm>
            <a:off x="3908425" y="4021138"/>
            <a:ext cx="2089150" cy="366712"/>
          </a:xfrm>
          <a:prstGeom prst="rect">
            <a:avLst/>
          </a:prstGeom>
          <a:noFill/>
          <a:ln w="25400">
            <a:noFill/>
            <a:miter lim="800000"/>
            <a:headEnd/>
            <a:tailEnd/>
          </a:ln>
        </p:spPr>
        <p:txBody>
          <a:bodyPr wrap="none" anchor="ctr">
            <a:spAutoFit/>
          </a:bodyPr>
          <a:lstStyle/>
          <a:p>
            <a:pPr algn="ctr"/>
            <a:r>
              <a:rPr lang="en-US" sz="1800" b="1">
                <a:solidFill>
                  <a:schemeClr val="bg1"/>
                </a:solidFill>
              </a:rPr>
              <a:t>Remaining Loads</a:t>
            </a:r>
            <a:endParaRPr lang="en-US" sz="1400"/>
          </a:p>
        </p:txBody>
      </p:sp>
      <p:grpSp>
        <p:nvGrpSpPr>
          <p:cNvPr id="5" name="Group 44"/>
          <p:cNvGrpSpPr>
            <a:grpSpLocks/>
          </p:cNvGrpSpPr>
          <p:nvPr/>
        </p:nvGrpSpPr>
        <p:grpSpPr bwMode="auto">
          <a:xfrm>
            <a:off x="5105400" y="1219200"/>
            <a:ext cx="2590800" cy="914400"/>
            <a:chOff x="3215" y="1099"/>
            <a:chExt cx="1585" cy="720"/>
          </a:xfrm>
        </p:grpSpPr>
        <p:sp>
          <p:nvSpPr>
            <p:cNvPr id="1047" name="Rectangle 45"/>
            <p:cNvSpPr>
              <a:spLocks noChangeArrowheads="1"/>
            </p:cNvSpPr>
            <p:nvPr/>
          </p:nvSpPr>
          <p:spPr bwMode="auto">
            <a:xfrm>
              <a:off x="3417" y="1099"/>
              <a:ext cx="1383" cy="367"/>
            </a:xfrm>
            <a:prstGeom prst="rect">
              <a:avLst/>
            </a:prstGeom>
            <a:noFill/>
            <a:ln w="12700">
              <a:noFill/>
              <a:miter lim="800000"/>
              <a:headEnd/>
              <a:tailEnd/>
            </a:ln>
          </p:spPr>
          <p:txBody>
            <a:bodyPr lIns="90488" tIns="44450" rIns="90488" bIns="44450">
              <a:spAutoFit/>
            </a:bodyPr>
            <a:lstStyle/>
            <a:p>
              <a:pPr algn="ctr"/>
              <a:r>
                <a:rPr lang="en-US" sz="1600" b="1" i="1">
                  <a:solidFill>
                    <a:srgbClr val="FF0000"/>
                  </a:solidFill>
                </a:rPr>
                <a:t>Peaking Capability</a:t>
              </a:r>
            </a:p>
            <a:p>
              <a:pPr algn="ctr"/>
              <a:r>
                <a:rPr lang="en-US" sz="1600" b="1" i="1">
                  <a:solidFill>
                    <a:srgbClr val="FF0000"/>
                  </a:solidFill>
                </a:rPr>
                <a:t>(100 MW)</a:t>
              </a:r>
            </a:p>
          </p:txBody>
        </p:sp>
        <p:sp>
          <p:nvSpPr>
            <p:cNvPr id="1048" name="Line 46"/>
            <p:cNvSpPr>
              <a:spLocks noChangeShapeType="1"/>
            </p:cNvSpPr>
            <p:nvPr/>
          </p:nvSpPr>
          <p:spPr bwMode="auto">
            <a:xfrm flipH="1">
              <a:off x="3215" y="1319"/>
              <a:ext cx="555" cy="500"/>
            </a:xfrm>
            <a:prstGeom prst="line">
              <a:avLst/>
            </a:prstGeom>
            <a:noFill/>
            <a:ln w="38100">
              <a:solidFill>
                <a:srgbClr val="FF0000"/>
              </a:solidFill>
              <a:round/>
              <a:headEnd/>
              <a:tailEnd type="triangle" w="med" len="med"/>
            </a:ln>
          </p:spPr>
          <p:txBody>
            <a:bodyPr wrap="none" anchor="ctr"/>
            <a:lstStyle/>
            <a:p>
              <a:endParaRPr lang="en-US"/>
            </a:p>
          </p:txBody>
        </p:sp>
      </p:grpSp>
      <p:sp>
        <p:nvSpPr>
          <p:cNvPr id="674863" name="AutoShape 47"/>
          <p:cNvSpPr>
            <a:spLocks noChangeArrowheads="1"/>
          </p:cNvSpPr>
          <p:nvPr/>
        </p:nvSpPr>
        <p:spPr bwMode="auto">
          <a:xfrm>
            <a:off x="1346200" y="3505200"/>
            <a:ext cx="1739900" cy="825500"/>
          </a:xfrm>
          <a:prstGeom prst="wedgeRoundRectCallout">
            <a:avLst>
              <a:gd name="adj1" fmla="val 57755"/>
              <a:gd name="adj2" fmla="val 143847"/>
              <a:gd name="adj3" fmla="val 16667"/>
            </a:avLst>
          </a:prstGeom>
          <a:solidFill>
            <a:schemeClr val="accent4">
              <a:lumMod val="75000"/>
            </a:schemeClr>
          </a:solidFill>
          <a:ln>
            <a:headEnd/>
            <a:tailEnd/>
          </a:ln>
        </p:spPr>
        <p:style>
          <a:lnRef idx="0">
            <a:schemeClr val="accent4"/>
          </a:lnRef>
          <a:fillRef idx="3">
            <a:schemeClr val="accent4"/>
          </a:fillRef>
          <a:effectRef idx="3">
            <a:schemeClr val="accent4"/>
          </a:effectRef>
          <a:fontRef idx="minor">
            <a:schemeClr val="lt1"/>
          </a:fontRef>
        </p:style>
        <p:txBody>
          <a:bodyPr wrap="none" anchor="ctr"/>
          <a:lstStyle/>
          <a:p>
            <a:pPr algn="ctr">
              <a:defRPr/>
            </a:pPr>
            <a:r>
              <a:rPr lang="en-US" sz="1600" b="1" dirty="0">
                <a:solidFill>
                  <a:srgbClr val="FFFF00"/>
                </a:solidFill>
              </a:rPr>
              <a:t>Mandatory Water </a:t>
            </a:r>
          </a:p>
          <a:p>
            <a:pPr algn="ctr">
              <a:defRPr/>
            </a:pPr>
            <a:r>
              <a:rPr lang="en-US" sz="1600" b="1" dirty="0">
                <a:solidFill>
                  <a:srgbClr val="FFFF00"/>
                </a:solidFill>
              </a:rPr>
              <a:t>Release Pattern</a:t>
            </a:r>
          </a:p>
          <a:p>
            <a:pPr algn="ctr">
              <a:defRPr/>
            </a:pPr>
            <a:r>
              <a:rPr lang="en-US" sz="1600" b="1" dirty="0">
                <a:solidFill>
                  <a:srgbClr val="FFFF00"/>
                </a:solidFill>
              </a:rPr>
              <a:t>(1,200  MWh)</a:t>
            </a:r>
          </a:p>
        </p:txBody>
      </p:sp>
      <p:sp>
        <p:nvSpPr>
          <p:cNvPr id="674864" name="AutoShape 48"/>
          <p:cNvSpPr>
            <a:spLocks noChangeArrowheads="1"/>
          </p:cNvSpPr>
          <p:nvPr/>
        </p:nvSpPr>
        <p:spPr bwMode="auto">
          <a:xfrm>
            <a:off x="6248400" y="2286000"/>
            <a:ext cx="1587500" cy="850900"/>
          </a:xfrm>
          <a:prstGeom prst="wedgeRoundRectCallout">
            <a:avLst>
              <a:gd name="adj1" fmla="val -74361"/>
              <a:gd name="adj2" fmla="val 33051"/>
              <a:gd name="adj3" fmla="val 16667"/>
            </a:avLst>
          </a:prstGeom>
          <a:solidFill>
            <a:schemeClr val="accent4">
              <a:lumMod val="75000"/>
            </a:schemeClr>
          </a:solidFill>
          <a:ln>
            <a:headEnd/>
            <a:tailEnd/>
          </a:ln>
        </p:spPr>
        <p:style>
          <a:lnRef idx="0">
            <a:schemeClr val="accent3"/>
          </a:lnRef>
          <a:fillRef idx="3">
            <a:schemeClr val="accent3"/>
          </a:fillRef>
          <a:effectRef idx="3">
            <a:schemeClr val="accent3"/>
          </a:effectRef>
          <a:fontRef idx="minor">
            <a:schemeClr val="lt1"/>
          </a:fontRef>
        </p:style>
        <p:txBody>
          <a:bodyPr wrap="none" anchor="ctr"/>
          <a:lstStyle/>
          <a:p>
            <a:pPr algn="ctr">
              <a:defRPr/>
            </a:pPr>
            <a:r>
              <a:rPr lang="en-US" sz="1800" b="1" dirty="0">
                <a:solidFill>
                  <a:srgbClr val="FFFF00"/>
                </a:solidFill>
              </a:rPr>
              <a:t>Discretionary</a:t>
            </a:r>
          </a:p>
          <a:p>
            <a:pPr algn="ctr">
              <a:defRPr/>
            </a:pPr>
            <a:r>
              <a:rPr lang="en-US" sz="1800" b="1" dirty="0">
                <a:solidFill>
                  <a:srgbClr val="FFFF00"/>
                </a:solidFill>
              </a:rPr>
              <a:t>Release Pattern</a:t>
            </a:r>
          </a:p>
          <a:p>
            <a:pPr algn="ctr">
              <a:defRPr/>
            </a:pPr>
            <a:r>
              <a:rPr lang="en-US" sz="1800" b="1" dirty="0">
                <a:solidFill>
                  <a:srgbClr val="FFFF00"/>
                </a:solidFill>
              </a:rPr>
              <a:t>(710 MWh)</a:t>
            </a:r>
          </a:p>
        </p:txBody>
      </p:sp>
      <p:sp>
        <p:nvSpPr>
          <p:cNvPr id="674865" name="Text Box 49"/>
          <p:cNvSpPr txBox="1">
            <a:spLocks noChangeArrowheads="1"/>
          </p:cNvSpPr>
          <p:nvPr/>
        </p:nvSpPr>
        <p:spPr bwMode="auto">
          <a:xfrm rot="-5400000">
            <a:off x="-424656" y="3317082"/>
            <a:ext cx="1758950" cy="461962"/>
          </a:xfrm>
          <a:prstGeom prst="rect">
            <a:avLst/>
          </a:prstGeom>
          <a:noFill/>
          <a:ln w="25400">
            <a:noFill/>
            <a:miter lim="800000"/>
            <a:headEnd/>
            <a:tailEnd/>
          </a:ln>
        </p:spPr>
        <p:txBody>
          <a:bodyPr anchor="ctr">
            <a:spAutoFit/>
          </a:bodyPr>
          <a:lstStyle/>
          <a:p>
            <a:pPr algn="ctr"/>
            <a:r>
              <a:rPr lang="en-US" b="1"/>
              <a:t>Loads (MW)</a:t>
            </a:r>
          </a:p>
        </p:txBody>
      </p:sp>
      <p:sp>
        <p:nvSpPr>
          <p:cNvPr id="674866" name="Text Box 50"/>
          <p:cNvSpPr txBox="1">
            <a:spLocks noChangeArrowheads="1"/>
          </p:cNvSpPr>
          <p:nvPr/>
        </p:nvSpPr>
        <p:spPr bwMode="auto">
          <a:xfrm rot="5400000">
            <a:off x="7612857" y="3509168"/>
            <a:ext cx="2152650" cy="366713"/>
          </a:xfrm>
          <a:prstGeom prst="rect">
            <a:avLst/>
          </a:prstGeom>
          <a:noFill/>
          <a:ln w="25400">
            <a:noFill/>
            <a:miter lim="800000"/>
            <a:headEnd/>
            <a:tailEnd/>
          </a:ln>
        </p:spPr>
        <p:txBody>
          <a:bodyPr wrap="none" anchor="ctr">
            <a:spAutoFit/>
          </a:bodyPr>
          <a:lstStyle/>
          <a:p>
            <a:pPr algn="ctr"/>
            <a:r>
              <a:rPr lang="en-US" sz="1800" b="1"/>
              <a:t>Generation (MWh)</a:t>
            </a:r>
          </a:p>
        </p:txBody>
      </p:sp>
      <p:sp>
        <p:nvSpPr>
          <p:cNvPr id="674867" name="Rectangle 51"/>
          <p:cNvSpPr>
            <a:spLocks noChangeArrowheads="1"/>
          </p:cNvSpPr>
          <p:nvPr/>
        </p:nvSpPr>
        <p:spPr bwMode="auto">
          <a:xfrm>
            <a:off x="1295400" y="1219200"/>
            <a:ext cx="2133600" cy="1295400"/>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wrap="none" anchor="ctr"/>
          <a:lstStyle/>
          <a:p>
            <a:pPr>
              <a:defRPr/>
            </a:pPr>
            <a:r>
              <a:rPr lang="en-US" sz="1200" b="1" dirty="0">
                <a:solidFill>
                  <a:srgbClr val="FF0000"/>
                </a:solidFill>
              </a:rPr>
              <a:t>Capability: 150 MW</a:t>
            </a:r>
          </a:p>
          <a:p>
            <a:pPr>
              <a:defRPr/>
            </a:pPr>
            <a:r>
              <a:rPr lang="en-US" sz="1200" b="1" dirty="0">
                <a:solidFill>
                  <a:srgbClr val="FF0000"/>
                </a:solidFill>
              </a:rPr>
              <a:t>Minimum Release: 50 MW</a:t>
            </a:r>
          </a:p>
          <a:p>
            <a:pPr>
              <a:defRPr/>
            </a:pPr>
            <a:r>
              <a:rPr lang="en-US" sz="1200" b="1" dirty="0">
                <a:solidFill>
                  <a:srgbClr val="FF0000"/>
                </a:solidFill>
              </a:rPr>
              <a:t>Generation: 1,910 </a:t>
            </a:r>
            <a:r>
              <a:rPr lang="en-US" sz="1200" b="1" dirty="0" err="1">
                <a:solidFill>
                  <a:srgbClr val="FF0000"/>
                </a:solidFill>
              </a:rPr>
              <a:t>MWh</a:t>
            </a:r>
            <a:r>
              <a:rPr lang="en-US" sz="1200" b="1" dirty="0">
                <a:solidFill>
                  <a:srgbClr val="FF0000"/>
                </a:solidFill>
              </a:rPr>
              <a:t> </a:t>
            </a:r>
          </a:p>
          <a:p>
            <a:pPr>
              <a:defRPr/>
            </a:pPr>
            <a:r>
              <a:rPr lang="en-US" sz="1200" b="1" i="1" dirty="0">
                <a:solidFill>
                  <a:srgbClr val="FF0000"/>
                </a:solidFill>
              </a:rPr>
              <a:t>No Other Restrictions</a:t>
            </a:r>
            <a:r>
              <a:rPr lang="en-US" sz="1200" b="1" dirty="0">
                <a:solidFill>
                  <a:srgbClr val="FF0000"/>
                </a:solidFill>
              </a:rPr>
              <a:t>  </a:t>
            </a:r>
          </a:p>
        </p:txBody>
      </p:sp>
      <p:sp>
        <p:nvSpPr>
          <p:cNvPr id="54" name="Title 1"/>
          <p:cNvSpPr>
            <a:spLocks noGrp="1"/>
          </p:cNvSpPr>
          <p:nvPr>
            <p:ph type="title"/>
          </p:nvPr>
        </p:nvSpPr>
        <p:spPr>
          <a:xfrm>
            <a:off x="533400" y="152400"/>
            <a:ext cx="7559675" cy="792163"/>
          </a:xfrm>
        </p:spPr>
        <p:txBody>
          <a:bodyPr>
            <a:noAutofit/>
          </a:bodyPr>
          <a:lstStyle/>
          <a:p>
            <a:pPr>
              <a:defRPr/>
            </a:pPr>
            <a:r>
              <a:rPr lang="en-US" sz="2300" kern="1200" dirty="0" smtClean="0"/>
              <a:t>Traditional Hydropower Plant Dispatch </a:t>
            </a:r>
            <a:br>
              <a:rPr lang="en-US" sz="2300" kern="1200" dirty="0" smtClean="0"/>
            </a:br>
            <a:r>
              <a:rPr lang="en-US" sz="2300" kern="1200" dirty="0" smtClean="0"/>
              <a:t>Focused on Displacing High Cost Thermal Generation </a:t>
            </a:r>
          </a:p>
        </p:txBody>
      </p:sp>
      <p:sp>
        <p:nvSpPr>
          <p:cNvPr id="1044" name="Slide Number Placeholder 51"/>
          <p:cNvSpPr>
            <a:spLocks noGrp="1"/>
          </p:cNvSpPr>
          <p:nvPr>
            <p:ph type="sldNum" sz="quarter" idx="12"/>
          </p:nvPr>
        </p:nvSpPr>
        <p:spPr/>
        <p:txBody>
          <a:bodyPr/>
          <a:lstStyle/>
          <a:p>
            <a:pPr>
              <a:defRPr/>
            </a:pPr>
            <a:fld id="{811DD7C1-EDD2-4E3E-9A2F-99AFF38218E0}" type="slidenum">
              <a:rPr lang="en-US" smtClean="0"/>
              <a:pPr>
                <a:defRPr/>
              </a:pPr>
              <a:t>195</a:t>
            </a:fld>
            <a:endParaRPr lang="en-US" smtClean="0"/>
          </a:p>
        </p:txBody>
      </p:sp>
      <p:sp>
        <p:nvSpPr>
          <p:cNvPr id="1045" name="Date Placeholder 3"/>
          <p:cNvSpPr>
            <a:spLocks noGrp="1"/>
          </p:cNvSpPr>
          <p:nvPr>
            <p:ph type="dt" sz="quarter" idx="10"/>
          </p:nvPr>
        </p:nvSpPr>
        <p:spPr/>
        <p:txBody>
          <a:bodyPr/>
          <a:lstStyle/>
          <a:p>
            <a:pPr>
              <a:defRPr/>
            </a:pPr>
            <a:r>
              <a:rPr lang="en-US" smtClean="0"/>
              <a:t>9 September 2011</a:t>
            </a:r>
          </a:p>
        </p:txBody>
      </p:sp>
      <p:sp>
        <p:nvSpPr>
          <p:cNvPr id="1046" name="Footer Placeholder 5"/>
          <p:cNvSpPr>
            <a:spLocks noGrp="1"/>
          </p:cNvSpPr>
          <p:nvPr>
            <p:ph type="ftr" sz="quarter" idx="11"/>
          </p:nvPr>
        </p:nvSpPr>
        <p:spPr/>
        <p:txBody>
          <a:bodyPr/>
          <a:lstStyle/>
          <a:p>
            <a:pPr>
              <a:defRPr/>
            </a:pPr>
            <a:r>
              <a:rPr lang="en-US" smtClean="0"/>
              <a:t>www.edbodmer.com</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7484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67486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7" presetClass="entr" presetSubtype="4"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ppt_x</p:attrName>
                                        </p:attrNameLst>
                                      </p:cBhvr>
                                      <p:tavLst>
                                        <p:tav tm="0">
                                          <p:val>
                                            <p:strVal val="#ppt_x"/>
                                          </p:val>
                                        </p:tav>
                                        <p:tav tm="100000">
                                          <p:val>
                                            <p:strVal val="#ppt_x"/>
                                          </p:val>
                                        </p:tav>
                                      </p:tavLst>
                                    </p:anim>
                                    <p:anim calcmode="lin" valueType="num">
                                      <p:cBhvr>
                                        <p:cTn id="16" dur="500" fill="hold"/>
                                        <p:tgtEl>
                                          <p:spTgt spid="2"/>
                                        </p:tgtEl>
                                        <p:attrNameLst>
                                          <p:attrName>ppt_y</p:attrName>
                                        </p:attrNameLst>
                                      </p:cBhvr>
                                      <p:tavLst>
                                        <p:tav tm="0">
                                          <p:val>
                                            <p:strVal val="#ppt_y+#ppt_h/2"/>
                                          </p:val>
                                        </p:tav>
                                        <p:tav tm="100000">
                                          <p:val>
                                            <p:strVal val="#ppt_y"/>
                                          </p:val>
                                        </p:tav>
                                      </p:tavLst>
                                    </p:anim>
                                    <p:anim calcmode="lin" valueType="num">
                                      <p:cBhvr>
                                        <p:cTn id="17" dur="500" fill="hold"/>
                                        <p:tgtEl>
                                          <p:spTgt spid="2"/>
                                        </p:tgtEl>
                                        <p:attrNameLst>
                                          <p:attrName>ppt_w</p:attrName>
                                        </p:attrNameLst>
                                      </p:cBhvr>
                                      <p:tavLst>
                                        <p:tav tm="0">
                                          <p:val>
                                            <p:strVal val="#ppt_w"/>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499"/>
                                          </p:stCondLst>
                                        </p:cTn>
                                        <p:tgtEl>
                                          <p:spTgt spid="674867"/>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674866"/>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7" presetClass="entr" presetSubtype="8" fill="hold" grpId="0" nodeType="clickEffect">
                                  <p:stCondLst>
                                    <p:cond delay="0"/>
                                  </p:stCondLst>
                                  <p:childTnLst>
                                    <p:set>
                                      <p:cBhvr>
                                        <p:cTn id="30" dur="1" fill="hold">
                                          <p:stCondLst>
                                            <p:cond delay="0"/>
                                          </p:stCondLst>
                                        </p:cTn>
                                        <p:tgtEl>
                                          <p:spTgt spid="674845"/>
                                        </p:tgtEl>
                                        <p:attrNameLst>
                                          <p:attrName>style.visibility</p:attrName>
                                        </p:attrNameLst>
                                      </p:cBhvr>
                                      <p:to>
                                        <p:strVal val="visible"/>
                                      </p:to>
                                    </p:set>
                                    <p:anim calcmode="lin" valueType="num">
                                      <p:cBhvr>
                                        <p:cTn id="31" dur="500" fill="hold"/>
                                        <p:tgtEl>
                                          <p:spTgt spid="674845"/>
                                        </p:tgtEl>
                                        <p:attrNameLst>
                                          <p:attrName>ppt_x</p:attrName>
                                        </p:attrNameLst>
                                      </p:cBhvr>
                                      <p:tavLst>
                                        <p:tav tm="0">
                                          <p:val>
                                            <p:strVal val="#ppt_x-#ppt_w/2"/>
                                          </p:val>
                                        </p:tav>
                                        <p:tav tm="100000">
                                          <p:val>
                                            <p:strVal val="#ppt_x"/>
                                          </p:val>
                                        </p:tav>
                                      </p:tavLst>
                                    </p:anim>
                                    <p:anim calcmode="lin" valueType="num">
                                      <p:cBhvr>
                                        <p:cTn id="32" dur="500" fill="hold"/>
                                        <p:tgtEl>
                                          <p:spTgt spid="674845"/>
                                        </p:tgtEl>
                                        <p:attrNameLst>
                                          <p:attrName>ppt_y</p:attrName>
                                        </p:attrNameLst>
                                      </p:cBhvr>
                                      <p:tavLst>
                                        <p:tav tm="0">
                                          <p:val>
                                            <p:strVal val="#ppt_y"/>
                                          </p:val>
                                        </p:tav>
                                        <p:tav tm="100000">
                                          <p:val>
                                            <p:strVal val="#ppt_y"/>
                                          </p:val>
                                        </p:tav>
                                      </p:tavLst>
                                    </p:anim>
                                    <p:anim calcmode="lin" valueType="num">
                                      <p:cBhvr>
                                        <p:cTn id="33" dur="500" fill="hold"/>
                                        <p:tgtEl>
                                          <p:spTgt spid="674845"/>
                                        </p:tgtEl>
                                        <p:attrNameLst>
                                          <p:attrName>ppt_w</p:attrName>
                                        </p:attrNameLst>
                                      </p:cBhvr>
                                      <p:tavLst>
                                        <p:tav tm="0">
                                          <p:val>
                                            <p:fltVal val="0"/>
                                          </p:val>
                                        </p:tav>
                                        <p:tav tm="100000">
                                          <p:val>
                                            <p:strVal val="#ppt_w"/>
                                          </p:val>
                                        </p:tav>
                                      </p:tavLst>
                                    </p:anim>
                                    <p:anim calcmode="lin" valueType="num">
                                      <p:cBhvr>
                                        <p:cTn id="34" dur="500" fill="hold"/>
                                        <p:tgtEl>
                                          <p:spTgt spid="674845"/>
                                        </p:tgtEl>
                                        <p:attrNameLst>
                                          <p:attrName>ppt_h</p:attrName>
                                        </p:attrNameLst>
                                      </p:cBhvr>
                                      <p:tavLst>
                                        <p:tav tm="0">
                                          <p:val>
                                            <p:strVal val="#ppt_h"/>
                                          </p:val>
                                        </p:tav>
                                        <p:tav tm="100000">
                                          <p:val>
                                            <p:strVal val="#ppt_h"/>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nodeType="clickEffect">
                                  <p:stCondLst>
                                    <p:cond delay="0"/>
                                  </p:stCondLst>
                                  <p:childTnLst>
                                    <p:set>
                                      <p:cBhvr>
                                        <p:cTn id="38" dur="1" fill="hold">
                                          <p:stCondLst>
                                            <p:cond delay="499"/>
                                          </p:stCondLst>
                                        </p:cTn>
                                        <p:tgtEl>
                                          <p:spTgt spid="674863"/>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1" fill="hold" nodeType="click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wipe(up)">
                                      <p:cBhvr>
                                        <p:cTn id="43" dur="500"/>
                                        <p:tgtEl>
                                          <p:spTgt spid="3"/>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1" presetClass="entr" presetSubtype="0" fill="hold" nodeType="clickEffect">
                                  <p:stCondLst>
                                    <p:cond delay="0"/>
                                  </p:stCondLst>
                                  <p:childTnLst>
                                    <p:set>
                                      <p:cBhvr>
                                        <p:cTn id="47" dur="1" fill="hold">
                                          <p:stCondLst>
                                            <p:cond delay="499"/>
                                          </p:stCondLst>
                                        </p:cTn>
                                        <p:tgtEl>
                                          <p:spTgt spid="674864"/>
                                        </p:tgtEl>
                                        <p:attrNameLst>
                                          <p:attrName>style.visibility</p:attrName>
                                        </p:attrNameLst>
                                      </p:cBhvr>
                                      <p:to>
                                        <p:strVal val="visible"/>
                                      </p:to>
                                    </p:set>
                                  </p:childTnLst>
                                </p:cTn>
                              </p:par>
                            </p:childTnLst>
                          </p:cTn>
                        </p:par>
                      </p:childTnLst>
                    </p:cTn>
                  </p:par>
                  <p:par>
                    <p:cTn id="48" fill="hold" nodeType="clickPar">
                      <p:stCondLst>
                        <p:cond delay="indefinite"/>
                      </p:stCondLst>
                      <p:childTnLst>
                        <p:par>
                          <p:cTn id="49" fill="hold" nodeType="withGroup">
                            <p:stCondLst>
                              <p:cond delay="0"/>
                            </p:stCondLst>
                            <p:childTnLst>
                              <p:par>
                                <p:cTn id="50" presetID="1" presetClass="entr" presetSubtype="0" fill="hold" nodeType="clickEffect">
                                  <p:stCondLst>
                                    <p:cond delay="0"/>
                                  </p:stCondLst>
                                  <p:childTnLst>
                                    <p:set>
                                      <p:cBhvr>
                                        <p:cTn id="51" dur="1" fill="hold">
                                          <p:stCondLst>
                                            <p:cond delay="499"/>
                                          </p:stCondLst>
                                        </p:cTn>
                                        <p:tgtEl>
                                          <p:spTgt spid="5"/>
                                        </p:tgtEl>
                                        <p:attrNameLst>
                                          <p:attrName>style.visibility</p:attrName>
                                        </p:attrNameLst>
                                      </p:cBhvr>
                                      <p:to>
                                        <p:strVal val="visible"/>
                                      </p:to>
                                    </p:set>
                                  </p:childTnLst>
                                </p:cTn>
                              </p:par>
                            </p:childTnLst>
                          </p:cTn>
                        </p:par>
                      </p:childTnLst>
                    </p:cTn>
                  </p:par>
                  <p:par>
                    <p:cTn id="52" fill="hold" nodeType="clickPar">
                      <p:stCondLst>
                        <p:cond delay="indefinite"/>
                      </p:stCondLst>
                      <p:childTnLst>
                        <p:par>
                          <p:cTn id="53" fill="hold" nodeType="withGroup">
                            <p:stCondLst>
                              <p:cond delay="0"/>
                            </p:stCondLst>
                            <p:childTnLst>
                              <p:par>
                                <p:cTn id="54" presetID="1" presetClass="entr" presetSubtype="0" fill="hold" grpId="0" nodeType="clickEffect">
                                  <p:stCondLst>
                                    <p:cond delay="0"/>
                                  </p:stCondLst>
                                  <p:childTnLst>
                                    <p:set>
                                      <p:cBhvr>
                                        <p:cTn id="55" dur="1" fill="hold">
                                          <p:stCondLst>
                                            <p:cond delay="499"/>
                                          </p:stCondLst>
                                        </p:cTn>
                                        <p:tgtEl>
                                          <p:spTgt spid="6748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OleChart spid="674844" grpId="0" animBg="0"/>
      <p:bldP spid="674845" grpId="0" animBg="1" autoUpdateAnimBg="0"/>
      <p:bldP spid="674859" grpId="0" autoUpdateAnimBg="0"/>
      <p:bldP spid="674865" grpId="0" autoUpdateAnimBg="0"/>
      <p:bldP spid="674866" grpId="0" autoUpdateAnimBg="0"/>
    </p:bld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ChangeArrowheads="1"/>
          </p:cNvSpPr>
          <p:nvPr/>
        </p:nvSpPr>
        <p:spPr bwMode="auto">
          <a:xfrm>
            <a:off x="0" y="0"/>
            <a:ext cx="8566150" cy="781050"/>
          </a:xfrm>
          <a:prstGeom prst="rect">
            <a:avLst/>
          </a:prstGeom>
          <a:noFill/>
          <a:ln w="9525">
            <a:noFill/>
            <a:miter lim="800000"/>
            <a:headEnd/>
            <a:tailEnd/>
          </a:ln>
        </p:spPr>
        <p:txBody>
          <a:bodyPr anchor="ctr"/>
          <a:lstStyle/>
          <a:p>
            <a:pPr>
              <a:lnSpc>
                <a:spcPct val="80000"/>
              </a:lnSpc>
              <a:defRPr/>
            </a:pPr>
            <a:r>
              <a:rPr lang="en-GB" sz="2300" b="1" dirty="0">
                <a:solidFill>
                  <a:schemeClr val="tx2"/>
                </a:solidFill>
                <a:latin typeface="+mj-lt"/>
                <a:ea typeface="+mj-ea"/>
                <a:cs typeface="+mj-cs"/>
              </a:rPr>
              <a:t>In Addition to Power Plant Equipment Limits,</a:t>
            </a:r>
            <a:br>
              <a:rPr lang="en-GB" sz="2300" b="1" dirty="0">
                <a:solidFill>
                  <a:schemeClr val="tx2"/>
                </a:solidFill>
                <a:latin typeface="+mj-lt"/>
                <a:ea typeface="+mj-ea"/>
                <a:cs typeface="+mj-cs"/>
              </a:rPr>
            </a:br>
            <a:r>
              <a:rPr lang="en-GB" sz="2300" b="1" dirty="0">
                <a:solidFill>
                  <a:schemeClr val="tx2"/>
                </a:solidFill>
                <a:latin typeface="+mj-lt"/>
                <a:ea typeface="+mj-ea"/>
                <a:cs typeface="+mj-cs"/>
              </a:rPr>
              <a:t>Operations Are also Constrained by Reservoir Limits</a:t>
            </a:r>
            <a:endParaRPr lang="en-US" sz="2300" b="1" dirty="0">
              <a:solidFill>
                <a:schemeClr val="tx2"/>
              </a:solidFill>
              <a:latin typeface="+mj-lt"/>
              <a:ea typeface="+mj-ea"/>
              <a:cs typeface="+mj-cs"/>
            </a:endParaRPr>
          </a:p>
        </p:txBody>
      </p:sp>
      <p:sp>
        <p:nvSpPr>
          <p:cNvPr id="17411" name="Text Box 3"/>
          <p:cNvSpPr txBox="1">
            <a:spLocks noChangeArrowheads="1"/>
          </p:cNvSpPr>
          <p:nvPr/>
        </p:nvSpPr>
        <p:spPr bwMode="auto">
          <a:xfrm>
            <a:off x="4114800" y="846364"/>
            <a:ext cx="4876800" cy="1867307"/>
          </a:xfrm>
          <a:prstGeom prst="rect">
            <a:avLst/>
          </a:prstGeom>
          <a:solidFill>
            <a:schemeClr val="bg1">
              <a:lumMod val="75000"/>
            </a:schemeClr>
          </a:solidFill>
          <a:ln>
            <a:headEnd/>
            <a:tailEnd/>
          </a:ln>
        </p:spPr>
        <p:style>
          <a:lnRef idx="0">
            <a:schemeClr val="accent1"/>
          </a:lnRef>
          <a:fillRef idx="3">
            <a:schemeClr val="accent1"/>
          </a:fillRef>
          <a:effectRef idx="3">
            <a:schemeClr val="accent1"/>
          </a:effectRef>
          <a:fontRef idx="minor">
            <a:schemeClr val="lt1"/>
          </a:fontRef>
        </p:style>
        <p:txBody>
          <a:bodyPr lIns="90000" tIns="46800" rIns="90000" bIns="46800">
            <a:spAutoFit/>
          </a:bodyPr>
          <a:lstStyle/>
          <a:p>
            <a:pPr defTabSz="457200">
              <a:buClr>
                <a:srgbClr val="777777"/>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GB" sz="1800" b="1" i="1" dirty="0">
                <a:solidFill>
                  <a:srgbClr val="000000"/>
                </a:solidFill>
              </a:rPr>
              <a:t>S </a:t>
            </a:r>
            <a:r>
              <a:rPr lang="en-GB" sz="1800" b="1" i="1" baseline="-25000" dirty="0" err="1">
                <a:solidFill>
                  <a:srgbClr val="000000"/>
                </a:solidFill>
              </a:rPr>
              <a:t>t</a:t>
            </a:r>
            <a:r>
              <a:rPr lang="en-GB" sz="1800" b="1" i="1" dirty="0">
                <a:solidFill>
                  <a:srgbClr val="000000"/>
                </a:solidFill>
              </a:rPr>
              <a:t> = S </a:t>
            </a:r>
            <a:r>
              <a:rPr lang="en-GB" sz="1800" b="1" i="1" baseline="-25000" dirty="0">
                <a:solidFill>
                  <a:srgbClr val="000000"/>
                </a:solidFill>
              </a:rPr>
              <a:t>t-1</a:t>
            </a:r>
            <a:r>
              <a:rPr lang="en-GB" sz="1800" b="1" i="1" dirty="0">
                <a:solidFill>
                  <a:srgbClr val="000000"/>
                </a:solidFill>
              </a:rPr>
              <a:t> + I </a:t>
            </a:r>
            <a:r>
              <a:rPr lang="en-GB" sz="1800" b="1" i="1" baseline="-25000" dirty="0" err="1">
                <a:solidFill>
                  <a:srgbClr val="000000"/>
                </a:solidFill>
              </a:rPr>
              <a:t>t</a:t>
            </a:r>
            <a:r>
              <a:rPr lang="en-GB" sz="1800" b="1" i="1" dirty="0">
                <a:solidFill>
                  <a:srgbClr val="000000"/>
                </a:solidFill>
              </a:rPr>
              <a:t> - O </a:t>
            </a:r>
            <a:r>
              <a:rPr lang="en-GB" sz="1800" b="1" i="1" baseline="-25000" dirty="0" err="1">
                <a:solidFill>
                  <a:srgbClr val="000000"/>
                </a:solidFill>
              </a:rPr>
              <a:t>t</a:t>
            </a:r>
            <a:r>
              <a:rPr lang="en-GB" sz="1800" b="1" i="1" dirty="0">
                <a:solidFill>
                  <a:srgbClr val="000000"/>
                </a:solidFill>
              </a:rPr>
              <a:t> - D </a:t>
            </a:r>
            <a:r>
              <a:rPr lang="en-GB" sz="1800" b="1" i="1" baseline="-25000" dirty="0" err="1">
                <a:solidFill>
                  <a:srgbClr val="000000"/>
                </a:solidFill>
              </a:rPr>
              <a:t>t</a:t>
            </a:r>
            <a:r>
              <a:rPr lang="en-GB" sz="1800" b="1" i="1" dirty="0">
                <a:solidFill>
                  <a:srgbClr val="000000"/>
                </a:solidFill>
              </a:rPr>
              <a:t> - L </a:t>
            </a:r>
            <a:r>
              <a:rPr lang="en-GB" sz="1800" b="1" i="1" baseline="-25000" dirty="0" err="1">
                <a:solidFill>
                  <a:srgbClr val="000000"/>
                </a:solidFill>
              </a:rPr>
              <a:t>t</a:t>
            </a:r>
            <a:endParaRPr lang="en-GB" sz="1800" b="1" i="1" dirty="0">
              <a:solidFill>
                <a:srgbClr val="000000"/>
              </a:solidFill>
            </a:endParaRPr>
          </a:p>
          <a:p>
            <a:pPr defTabSz="457200">
              <a:lnSpc>
                <a:spcPct val="90000"/>
              </a:lnSpc>
              <a:buClr>
                <a:srgbClr val="FFFF66"/>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GB" sz="1800" i="1" dirty="0" err="1">
                <a:solidFill>
                  <a:srgbClr val="000000"/>
                </a:solidFill>
              </a:rPr>
              <a:t>t</a:t>
            </a:r>
            <a:r>
              <a:rPr lang="en-GB" sz="1800" dirty="0">
                <a:solidFill>
                  <a:srgbClr val="000000"/>
                </a:solidFill>
              </a:rPr>
              <a:t>  = current time</a:t>
            </a:r>
          </a:p>
          <a:p>
            <a:pPr defTabSz="457200">
              <a:lnSpc>
                <a:spcPct val="90000"/>
              </a:lnSpc>
              <a:buClr>
                <a:srgbClr val="FFFF66"/>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GB" sz="1800" i="1" dirty="0">
                <a:solidFill>
                  <a:srgbClr val="000000"/>
                </a:solidFill>
              </a:rPr>
              <a:t>S</a:t>
            </a:r>
            <a:r>
              <a:rPr lang="en-GB" sz="1800" dirty="0">
                <a:solidFill>
                  <a:srgbClr val="000000"/>
                </a:solidFill>
              </a:rPr>
              <a:t> = reservoir storage or content </a:t>
            </a:r>
          </a:p>
          <a:p>
            <a:pPr defTabSz="457200">
              <a:lnSpc>
                <a:spcPct val="90000"/>
              </a:lnSpc>
              <a:buClr>
                <a:srgbClr val="FFFF66"/>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GB" sz="1800" i="1" dirty="0">
                <a:solidFill>
                  <a:srgbClr val="000000"/>
                </a:solidFill>
              </a:rPr>
              <a:t>I </a:t>
            </a:r>
            <a:r>
              <a:rPr lang="en-GB" sz="1800" dirty="0">
                <a:solidFill>
                  <a:srgbClr val="000000"/>
                </a:solidFill>
              </a:rPr>
              <a:t>= reservoir inflow</a:t>
            </a:r>
          </a:p>
          <a:p>
            <a:pPr defTabSz="457200">
              <a:lnSpc>
                <a:spcPct val="90000"/>
              </a:lnSpc>
              <a:buClr>
                <a:srgbClr val="FFFF66"/>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GB" sz="1800" i="1" dirty="0">
                <a:solidFill>
                  <a:srgbClr val="000000"/>
                </a:solidFill>
              </a:rPr>
              <a:t>O</a:t>
            </a:r>
            <a:r>
              <a:rPr lang="en-GB" sz="1800" dirty="0">
                <a:solidFill>
                  <a:srgbClr val="000000"/>
                </a:solidFill>
              </a:rPr>
              <a:t> = reservoir outflow</a:t>
            </a:r>
          </a:p>
          <a:p>
            <a:pPr defTabSz="457200">
              <a:lnSpc>
                <a:spcPct val="90000"/>
              </a:lnSpc>
              <a:buClr>
                <a:srgbClr val="FFFF66"/>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GB" sz="1800" i="1" dirty="0">
                <a:solidFill>
                  <a:srgbClr val="000000"/>
                </a:solidFill>
              </a:rPr>
              <a:t>D</a:t>
            </a:r>
            <a:r>
              <a:rPr lang="en-GB" sz="1800" dirty="0">
                <a:solidFill>
                  <a:srgbClr val="000000"/>
                </a:solidFill>
              </a:rPr>
              <a:t> = reservoir diversion</a:t>
            </a:r>
          </a:p>
          <a:p>
            <a:pPr defTabSz="457200">
              <a:lnSpc>
                <a:spcPct val="90000"/>
              </a:lnSpc>
              <a:buClr>
                <a:srgbClr val="FFFF66"/>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GB" sz="1800" i="1" dirty="0">
                <a:solidFill>
                  <a:srgbClr val="000000"/>
                </a:solidFill>
              </a:rPr>
              <a:t>L</a:t>
            </a:r>
            <a:r>
              <a:rPr lang="en-GB" sz="1800" dirty="0">
                <a:solidFill>
                  <a:srgbClr val="000000"/>
                </a:solidFill>
              </a:rPr>
              <a:t> = reservoir loss (e.g., evaporation)</a:t>
            </a:r>
          </a:p>
        </p:txBody>
      </p:sp>
      <p:sp>
        <p:nvSpPr>
          <p:cNvPr id="33798" name="Freeform 6"/>
          <p:cNvSpPr>
            <a:spLocks/>
          </p:cNvSpPr>
          <p:nvPr/>
        </p:nvSpPr>
        <p:spPr bwMode="auto">
          <a:xfrm>
            <a:off x="6015038" y="5956300"/>
            <a:ext cx="1276350" cy="623888"/>
          </a:xfrm>
          <a:custGeom>
            <a:avLst/>
            <a:gdLst>
              <a:gd name="T0" fmla="*/ 0 w 850"/>
              <a:gd name="T1" fmla="*/ 0 h 437"/>
              <a:gd name="T2" fmla="*/ 2147483647 w 850"/>
              <a:gd name="T3" fmla="*/ 2147483647 h 437"/>
              <a:gd name="T4" fmla="*/ 2147483647 w 850"/>
              <a:gd name="T5" fmla="*/ 2147483647 h 437"/>
              <a:gd name="T6" fmla="*/ 2147483647 w 850"/>
              <a:gd name="T7" fmla="*/ 2147483647 h 437"/>
              <a:gd name="T8" fmla="*/ 2147483647 w 850"/>
              <a:gd name="T9" fmla="*/ 2147483647 h 437"/>
              <a:gd name="T10" fmla="*/ 2147483647 w 850"/>
              <a:gd name="T11" fmla="*/ 2147483647 h 437"/>
              <a:gd name="T12" fmla="*/ 2147483647 w 850"/>
              <a:gd name="T13" fmla="*/ 2147483647 h 437"/>
              <a:gd name="T14" fmla="*/ 2147483647 w 850"/>
              <a:gd name="T15" fmla="*/ 2147483647 h 437"/>
              <a:gd name="T16" fmla="*/ 2147483647 w 850"/>
              <a:gd name="T17" fmla="*/ 2147483647 h 437"/>
              <a:gd name="T18" fmla="*/ 2147483647 w 850"/>
              <a:gd name="T19" fmla="*/ 2147483647 h 437"/>
              <a:gd name="T20" fmla="*/ 2147483647 w 850"/>
              <a:gd name="T21" fmla="*/ 2147483647 h 437"/>
              <a:gd name="T22" fmla="*/ 2147483647 w 850"/>
              <a:gd name="T23" fmla="*/ 2147483647 h 437"/>
              <a:gd name="T24" fmla="*/ 2147483647 w 850"/>
              <a:gd name="T25" fmla="*/ 2147483647 h 437"/>
              <a:gd name="T26" fmla="*/ 2147483647 w 850"/>
              <a:gd name="T27" fmla="*/ 2147483647 h 437"/>
              <a:gd name="T28" fmla="*/ 2147483647 w 850"/>
              <a:gd name="T29" fmla="*/ 2147483647 h 437"/>
              <a:gd name="T30" fmla="*/ 0 w 850"/>
              <a:gd name="T31" fmla="*/ 0 h 43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850"/>
              <a:gd name="T49" fmla="*/ 0 h 437"/>
              <a:gd name="T50" fmla="*/ 850 w 850"/>
              <a:gd name="T51" fmla="*/ 437 h 43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850" h="437">
                <a:moveTo>
                  <a:pt x="0" y="0"/>
                </a:moveTo>
                <a:lnTo>
                  <a:pt x="96" y="24"/>
                </a:lnTo>
                <a:lnTo>
                  <a:pt x="96" y="327"/>
                </a:lnTo>
                <a:lnTo>
                  <a:pt x="211" y="331"/>
                </a:lnTo>
                <a:lnTo>
                  <a:pt x="375" y="355"/>
                </a:lnTo>
                <a:lnTo>
                  <a:pt x="499" y="375"/>
                </a:lnTo>
                <a:lnTo>
                  <a:pt x="658" y="303"/>
                </a:lnTo>
                <a:lnTo>
                  <a:pt x="744" y="168"/>
                </a:lnTo>
                <a:lnTo>
                  <a:pt x="850" y="202"/>
                </a:lnTo>
                <a:lnTo>
                  <a:pt x="763" y="283"/>
                </a:lnTo>
                <a:lnTo>
                  <a:pt x="677" y="379"/>
                </a:lnTo>
                <a:lnTo>
                  <a:pt x="499" y="437"/>
                </a:lnTo>
                <a:lnTo>
                  <a:pt x="317" y="413"/>
                </a:lnTo>
                <a:lnTo>
                  <a:pt x="149" y="389"/>
                </a:lnTo>
                <a:lnTo>
                  <a:pt x="10" y="360"/>
                </a:lnTo>
                <a:lnTo>
                  <a:pt x="0" y="0"/>
                </a:lnTo>
                <a:close/>
              </a:path>
            </a:pathLst>
          </a:custGeom>
          <a:solidFill>
            <a:srgbClr val="00FFFF"/>
          </a:solidFill>
          <a:ln w="12700" cap="flat" cmpd="sng">
            <a:noFill/>
            <a:prstDash val="solid"/>
            <a:round/>
            <a:headEnd/>
            <a:tailEnd/>
          </a:ln>
        </p:spPr>
        <p:txBody>
          <a:bodyPr wrap="none" anchor="ctr"/>
          <a:lstStyle/>
          <a:p>
            <a:endParaRPr lang="en-US"/>
          </a:p>
        </p:txBody>
      </p:sp>
      <p:sp>
        <p:nvSpPr>
          <p:cNvPr id="33799" name="Freeform 7"/>
          <p:cNvSpPr>
            <a:spLocks/>
          </p:cNvSpPr>
          <p:nvPr/>
        </p:nvSpPr>
        <p:spPr bwMode="auto">
          <a:xfrm>
            <a:off x="1973263" y="4511675"/>
            <a:ext cx="6354762" cy="1739900"/>
          </a:xfrm>
          <a:custGeom>
            <a:avLst/>
            <a:gdLst>
              <a:gd name="T0" fmla="*/ 2147483647 w 4234"/>
              <a:gd name="T1" fmla="*/ 2147483647 h 1220"/>
              <a:gd name="T2" fmla="*/ 2147483647 w 4234"/>
              <a:gd name="T3" fmla="*/ 2147483647 h 1220"/>
              <a:gd name="T4" fmla="*/ 2147483647 w 4234"/>
              <a:gd name="T5" fmla="*/ 0 h 1220"/>
              <a:gd name="T6" fmla="*/ 2147483647 w 4234"/>
              <a:gd name="T7" fmla="*/ 2147483647 h 1220"/>
              <a:gd name="T8" fmla="*/ 2147483647 w 4234"/>
              <a:gd name="T9" fmla="*/ 2147483647 h 1220"/>
              <a:gd name="T10" fmla="*/ 2147483647 w 4234"/>
              <a:gd name="T11" fmla="*/ 2147483647 h 1220"/>
              <a:gd name="T12" fmla="*/ 2147483647 w 4234"/>
              <a:gd name="T13" fmla="*/ 2147483647 h 1220"/>
              <a:gd name="T14" fmla="*/ 2147483647 w 4234"/>
              <a:gd name="T15" fmla="*/ 2147483647 h 1220"/>
              <a:gd name="T16" fmla="*/ 2147483647 w 4234"/>
              <a:gd name="T17" fmla="*/ 2147483647 h 1220"/>
              <a:gd name="T18" fmla="*/ 2147483647 w 4234"/>
              <a:gd name="T19" fmla="*/ 2147483647 h 1220"/>
              <a:gd name="T20" fmla="*/ 2147483647 w 4234"/>
              <a:gd name="T21" fmla="*/ 2147483647 h 1220"/>
              <a:gd name="T22" fmla="*/ 2147483647 w 4234"/>
              <a:gd name="T23" fmla="*/ 2147483647 h 1220"/>
              <a:gd name="T24" fmla="*/ 2147483647 w 4234"/>
              <a:gd name="T25" fmla="*/ 2147483647 h 1220"/>
              <a:gd name="T26" fmla="*/ 2147483647 w 4234"/>
              <a:gd name="T27" fmla="*/ 2147483647 h 1220"/>
              <a:gd name="T28" fmla="*/ 2147483647 w 4234"/>
              <a:gd name="T29" fmla="*/ 2147483647 h 1220"/>
              <a:gd name="T30" fmla="*/ 2147483647 w 4234"/>
              <a:gd name="T31" fmla="*/ 2147483647 h 1220"/>
              <a:gd name="T32" fmla="*/ 2147483647 w 4234"/>
              <a:gd name="T33" fmla="*/ 2147483647 h 1220"/>
              <a:gd name="T34" fmla="*/ 2147483647 w 4234"/>
              <a:gd name="T35" fmla="*/ 2147483647 h 1220"/>
              <a:gd name="T36" fmla="*/ 2147483647 w 4234"/>
              <a:gd name="T37" fmla="*/ 2147483647 h 1220"/>
              <a:gd name="T38" fmla="*/ 2147483647 w 4234"/>
              <a:gd name="T39" fmla="*/ 2147483647 h 1220"/>
              <a:gd name="T40" fmla="*/ 2147483647 w 4234"/>
              <a:gd name="T41" fmla="*/ 2147483647 h 1220"/>
              <a:gd name="T42" fmla="*/ 2147483647 w 4234"/>
              <a:gd name="T43" fmla="*/ 2147483647 h 1220"/>
              <a:gd name="T44" fmla="*/ 2147483647 w 4234"/>
              <a:gd name="T45" fmla="*/ 2147483647 h 1220"/>
              <a:gd name="T46" fmla="*/ 2147483647 w 4234"/>
              <a:gd name="T47" fmla="*/ 2147483647 h 1220"/>
              <a:gd name="T48" fmla="*/ 2147483647 w 4234"/>
              <a:gd name="T49" fmla="*/ 2147483647 h 1220"/>
              <a:gd name="T50" fmla="*/ 2147483647 w 4234"/>
              <a:gd name="T51" fmla="*/ 2147483647 h 1220"/>
              <a:gd name="T52" fmla="*/ 2147483647 w 4234"/>
              <a:gd name="T53" fmla="*/ 2147483647 h 1220"/>
              <a:gd name="T54" fmla="*/ 2147483647 w 4234"/>
              <a:gd name="T55" fmla="*/ 2147483647 h 1220"/>
              <a:gd name="T56" fmla="*/ 2147483647 w 4234"/>
              <a:gd name="T57" fmla="*/ 2147483647 h 1220"/>
              <a:gd name="T58" fmla="*/ 2147483647 w 4234"/>
              <a:gd name="T59" fmla="*/ 2147483647 h 1220"/>
              <a:gd name="T60" fmla="*/ 2147483647 w 4234"/>
              <a:gd name="T61" fmla="*/ 2147483647 h 1220"/>
              <a:gd name="T62" fmla="*/ 2147483647 w 4234"/>
              <a:gd name="T63" fmla="*/ 2147483647 h 1220"/>
              <a:gd name="T64" fmla="*/ 2147483647 w 4234"/>
              <a:gd name="T65" fmla="*/ 2147483647 h 1220"/>
              <a:gd name="T66" fmla="*/ 2147483647 w 4234"/>
              <a:gd name="T67" fmla="*/ 2147483647 h 1220"/>
              <a:gd name="T68" fmla="*/ 2147483647 w 4234"/>
              <a:gd name="T69" fmla="*/ 2147483647 h 1220"/>
              <a:gd name="T70" fmla="*/ 2147483647 w 4234"/>
              <a:gd name="T71" fmla="*/ 2147483647 h 1220"/>
              <a:gd name="T72" fmla="*/ 2147483647 w 4234"/>
              <a:gd name="T73" fmla="*/ 2147483647 h 1220"/>
              <a:gd name="T74" fmla="*/ 2147483647 w 4234"/>
              <a:gd name="T75" fmla="*/ 2147483647 h 1220"/>
              <a:gd name="T76" fmla="*/ 2147483647 w 4234"/>
              <a:gd name="T77" fmla="*/ 2147483647 h 1220"/>
              <a:gd name="T78" fmla="*/ 2147483647 w 4234"/>
              <a:gd name="T79" fmla="*/ 2147483647 h 1220"/>
              <a:gd name="T80" fmla="*/ 2147483647 w 4234"/>
              <a:gd name="T81" fmla="*/ 2147483647 h 1220"/>
              <a:gd name="T82" fmla="*/ 2147483647 w 4234"/>
              <a:gd name="T83" fmla="*/ 2147483647 h 1220"/>
              <a:gd name="T84" fmla="*/ 2147483647 w 4234"/>
              <a:gd name="T85" fmla="*/ 2147483647 h 1220"/>
              <a:gd name="T86" fmla="*/ 2147483647 w 4234"/>
              <a:gd name="T87" fmla="*/ 2147483647 h 1220"/>
              <a:gd name="T88" fmla="*/ 2147483647 w 4234"/>
              <a:gd name="T89" fmla="*/ 2147483647 h 1220"/>
              <a:gd name="T90" fmla="*/ 2147483647 w 4234"/>
              <a:gd name="T91" fmla="*/ 2147483647 h 1220"/>
              <a:gd name="T92" fmla="*/ 2147483647 w 4234"/>
              <a:gd name="T93" fmla="*/ 2147483647 h 1220"/>
              <a:gd name="T94" fmla="*/ 2147483647 w 4234"/>
              <a:gd name="T95" fmla="*/ 2147483647 h 1220"/>
              <a:gd name="T96" fmla="*/ 2147483647 w 4234"/>
              <a:gd name="T97" fmla="*/ 2147483647 h 1220"/>
              <a:gd name="T98" fmla="*/ 2147483647 w 4234"/>
              <a:gd name="T99" fmla="*/ 2147483647 h 1220"/>
              <a:gd name="T100" fmla="*/ 2147483647 w 4234"/>
              <a:gd name="T101" fmla="*/ 2147483647 h 1220"/>
              <a:gd name="T102" fmla="*/ 2147483647 w 4234"/>
              <a:gd name="T103" fmla="*/ 2147483647 h 1220"/>
              <a:gd name="T104" fmla="*/ 0 w 4234"/>
              <a:gd name="T105" fmla="*/ 2147483647 h 1220"/>
              <a:gd name="T106" fmla="*/ 2147483647 w 4234"/>
              <a:gd name="T107" fmla="*/ 2147483647 h 122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234"/>
              <a:gd name="T163" fmla="*/ 0 h 1220"/>
              <a:gd name="T164" fmla="*/ 4234 w 4234"/>
              <a:gd name="T165" fmla="*/ 1220 h 122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234" h="1220">
                <a:moveTo>
                  <a:pt x="20" y="15"/>
                </a:moveTo>
                <a:lnTo>
                  <a:pt x="1013" y="29"/>
                </a:lnTo>
                <a:lnTo>
                  <a:pt x="1138" y="0"/>
                </a:lnTo>
                <a:lnTo>
                  <a:pt x="1220" y="24"/>
                </a:lnTo>
                <a:lnTo>
                  <a:pt x="1896" y="24"/>
                </a:lnTo>
                <a:lnTo>
                  <a:pt x="2021" y="5"/>
                </a:lnTo>
                <a:lnTo>
                  <a:pt x="2213" y="29"/>
                </a:lnTo>
                <a:lnTo>
                  <a:pt x="2573" y="29"/>
                </a:lnTo>
                <a:lnTo>
                  <a:pt x="2650" y="15"/>
                </a:lnTo>
                <a:lnTo>
                  <a:pt x="2472" y="682"/>
                </a:lnTo>
                <a:lnTo>
                  <a:pt x="2434" y="735"/>
                </a:lnTo>
                <a:lnTo>
                  <a:pt x="2391" y="749"/>
                </a:lnTo>
                <a:lnTo>
                  <a:pt x="2511" y="807"/>
                </a:lnTo>
                <a:lnTo>
                  <a:pt x="2525" y="840"/>
                </a:lnTo>
                <a:lnTo>
                  <a:pt x="2578" y="840"/>
                </a:lnTo>
                <a:lnTo>
                  <a:pt x="3135" y="1004"/>
                </a:lnTo>
                <a:lnTo>
                  <a:pt x="3514" y="1100"/>
                </a:lnTo>
                <a:lnTo>
                  <a:pt x="3672" y="1004"/>
                </a:lnTo>
                <a:lnTo>
                  <a:pt x="3783" y="946"/>
                </a:lnTo>
                <a:lnTo>
                  <a:pt x="3831" y="941"/>
                </a:lnTo>
                <a:lnTo>
                  <a:pt x="3874" y="970"/>
                </a:lnTo>
                <a:lnTo>
                  <a:pt x="3965" y="1061"/>
                </a:lnTo>
                <a:lnTo>
                  <a:pt x="4018" y="1066"/>
                </a:lnTo>
                <a:lnTo>
                  <a:pt x="4090" y="1061"/>
                </a:lnTo>
                <a:lnTo>
                  <a:pt x="4152" y="1071"/>
                </a:lnTo>
                <a:lnTo>
                  <a:pt x="4205" y="1095"/>
                </a:lnTo>
                <a:lnTo>
                  <a:pt x="4234" y="1095"/>
                </a:lnTo>
                <a:lnTo>
                  <a:pt x="4229" y="1167"/>
                </a:lnTo>
                <a:lnTo>
                  <a:pt x="4128" y="1167"/>
                </a:lnTo>
                <a:lnTo>
                  <a:pt x="3836" y="1119"/>
                </a:lnTo>
                <a:lnTo>
                  <a:pt x="3716" y="1119"/>
                </a:lnTo>
                <a:lnTo>
                  <a:pt x="3528" y="1220"/>
                </a:lnTo>
                <a:lnTo>
                  <a:pt x="3432" y="1181"/>
                </a:lnTo>
                <a:lnTo>
                  <a:pt x="3101" y="1119"/>
                </a:lnTo>
                <a:lnTo>
                  <a:pt x="2784" y="1042"/>
                </a:lnTo>
                <a:lnTo>
                  <a:pt x="2688" y="1013"/>
                </a:lnTo>
                <a:lnTo>
                  <a:pt x="2424" y="932"/>
                </a:lnTo>
                <a:lnTo>
                  <a:pt x="2376" y="922"/>
                </a:lnTo>
                <a:lnTo>
                  <a:pt x="2314" y="874"/>
                </a:lnTo>
                <a:lnTo>
                  <a:pt x="2242" y="845"/>
                </a:lnTo>
                <a:lnTo>
                  <a:pt x="1781" y="956"/>
                </a:lnTo>
                <a:lnTo>
                  <a:pt x="1704" y="970"/>
                </a:lnTo>
                <a:lnTo>
                  <a:pt x="1652" y="951"/>
                </a:lnTo>
                <a:lnTo>
                  <a:pt x="1296" y="687"/>
                </a:lnTo>
                <a:lnTo>
                  <a:pt x="1056" y="538"/>
                </a:lnTo>
                <a:lnTo>
                  <a:pt x="970" y="519"/>
                </a:lnTo>
                <a:lnTo>
                  <a:pt x="682" y="538"/>
                </a:lnTo>
                <a:lnTo>
                  <a:pt x="596" y="524"/>
                </a:lnTo>
                <a:lnTo>
                  <a:pt x="226" y="394"/>
                </a:lnTo>
                <a:lnTo>
                  <a:pt x="144" y="322"/>
                </a:lnTo>
                <a:lnTo>
                  <a:pt x="106" y="216"/>
                </a:lnTo>
                <a:lnTo>
                  <a:pt x="68" y="92"/>
                </a:lnTo>
                <a:lnTo>
                  <a:pt x="0" y="48"/>
                </a:lnTo>
                <a:lnTo>
                  <a:pt x="20" y="15"/>
                </a:lnTo>
                <a:close/>
              </a:path>
            </a:pathLst>
          </a:custGeom>
          <a:solidFill>
            <a:srgbClr val="00FFFF"/>
          </a:solidFill>
          <a:ln w="12700" cap="flat" cmpd="sng">
            <a:noFill/>
            <a:prstDash val="solid"/>
            <a:round/>
            <a:headEnd/>
            <a:tailEnd/>
          </a:ln>
        </p:spPr>
        <p:txBody>
          <a:bodyPr wrap="none" anchor="ctr"/>
          <a:lstStyle/>
          <a:p>
            <a:endParaRPr lang="en-US"/>
          </a:p>
        </p:txBody>
      </p:sp>
      <p:sp>
        <p:nvSpPr>
          <p:cNvPr id="33800" name="Freeform 8"/>
          <p:cNvSpPr>
            <a:spLocks/>
          </p:cNvSpPr>
          <p:nvPr/>
        </p:nvSpPr>
        <p:spPr bwMode="auto">
          <a:xfrm rot="-256427">
            <a:off x="5581650" y="5543550"/>
            <a:ext cx="1825625" cy="587375"/>
          </a:xfrm>
          <a:custGeom>
            <a:avLst/>
            <a:gdLst>
              <a:gd name="T0" fmla="*/ 0 w 1008"/>
              <a:gd name="T1" fmla="*/ 0 h 432"/>
              <a:gd name="T2" fmla="*/ 2147483647 w 1008"/>
              <a:gd name="T3" fmla="*/ 2147483647 h 432"/>
              <a:gd name="T4" fmla="*/ 2147483647 w 1008"/>
              <a:gd name="T5" fmla="*/ 2147483647 h 432"/>
              <a:gd name="T6" fmla="*/ 2147483647 w 1008"/>
              <a:gd name="T7" fmla="*/ 2147483647 h 432"/>
              <a:gd name="T8" fmla="*/ 2147483647 w 1008"/>
              <a:gd name="T9" fmla="*/ 2147483647 h 432"/>
              <a:gd name="T10" fmla="*/ 2147483647 w 1008"/>
              <a:gd name="T11" fmla="*/ 2147483647 h 432"/>
              <a:gd name="T12" fmla="*/ 2147483647 w 1008"/>
              <a:gd name="T13" fmla="*/ 2147483647 h 432"/>
              <a:gd name="T14" fmla="*/ 2147483647 w 1008"/>
              <a:gd name="T15" fmla="*/ 2147483647 h 432"/>
              <a:gd name="T16" fmla="*/ 0 60000 65536"/>
              <a:gd name="T17" fmla="*/ 0 60000 65536"/>
              <a:gd name="T18" fmla="*/ 0 60000 65536"/>
              <a:gd name="T19" fmla="*/ 0 60000 65536"/>
              <a:gd name="T20" fmla="*/ 0 60000 65536"/>
              <a:gd name="T21" fmla="*/ 0 60000 65536"/>
              <a:gd name="T22" fmla="*/ 0 60000 65536"/>
              <a:gd name="T23" fmla="*/ 0 60000 65536"/>
              <a:gd name="T24" fmla="*/ 0 w 1008"/>
              <a:gd name="T25" fmla="*/ 0 h 432"/>
              <a:gd name="T26" fmla="*/ 1008 w 1008"/>
              <a:gd name="T27" fmla="*/ 432 h 4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08" h="432">
                <a:moveTo>
                  <a:pt x="0" y="0"/>
                </a:moveTo>
                <a:cubicBezTo>
                  <a:pt x="33" y="11"/>
                  <a:pt x="67" y="29"/>
                  <a:pt x="96" y="48"/>
                </a:cubicBezTo>
                <a:cubicBezTo>
                  <a:pt x="99" y="56"/>
                  <a:pt x="97" y="67"/>
                  <a:pt x="104" y="72"/>
                </a:cubicBezTo>
                <a:cubicBezTo>
                  <a:pt x="118" y="82"/>
                  <a:pt x="140" y="76"/>
                  <a:pt x="152" y="88"/>
                </a:cubicBezTo>
                <a:cubicBezTo>
                  <a:pt x="155" y="91"/>
                  <a:pt x="157" y="93"/>
                  <a:pt x="160" y="96"/>
                </a:cubicBezTo>
                <a:lnTo>
                  <a:pt x="656" y="336"/>
                </a:lnTo>
                <a:lnTo>
                  <a:pt x="904" y="432"/>
                </a:lnTo>
                <a:lnTo>
                  <a:pt x="1008" y="360"/>
                </a:lnTo>
              </a:path>
            </a:pathLst>
          </a:custGeom>
          <a:noFill/>
          <a:ln w="25400" cap="flat" cmpd="sng">
            <a:solidFill>
              <a:schemeClr val="tx1"/>
            </a:solidFill>
            <a:prstDash val="solid"/>
            <a:round/>
            <a:headEnd/>
            <a:tailEnd/>
          </a:ln>
        </p:spPr>
        <p:txBody>
          <a:bodyPr wrap="none" anchor="ctr"/>
          <a:lstStyle/>
          <a:p>
            <a:endParaRPr lang="en-US"/>
          </a:p>
        </p:txBody>
      </p:sp>
      <p:sp>
        <p:nvSpPr>
          <p:cNvPr id="33801" name="Freeform 9"/>
          <p:cNvSpPr>
            <a:spLocks/>
          </p:cNvSpPr>
          <p:nvPr/>
        </p:nvSpPr>
        <p:spPr bwMode="auto">
          <a:xfrm>
            <a:off x="5334000" y="5729288"/>
            <a:ext cx="2230438" cy="862012"/>
          </a:xfrm>
          <a:custGeom>
            <a:avLst/>
            <a:gdLst>
              <a:gd name="T0" fmla="*/ 0 w 1192"/>
              <a:gd name="T1" fmla="*/ 0 h 616"/>
              <a:gd name="T2" fmla="*/ 2147483647 w 1192"/>
              <a:gd name="T3" fmla="*/ 2147483647 h 616"/>
              <a:gd name="T4" fmla="*/ 2147483647 w 1192"/>
              <a:gd name="T5" fmla="*/ 2147483647 h 616"/>
              <a:gd name="T6" fmla="*/ 2147483647 w 1192"/>
              <a:gd name="T7" fmla="*/ 2147483647 h 616"/>
              <a:gd name="T8" fmla="*/ 2147483647 w 1192"/>
              <a:gd name="T9" fmla="*/ 2147483647 h 616"/>
              <a:gd name="T10" fmla="*/ 2147483647 w 1192"/>
              <a:gd name="T11" fmla="*/ 2147483647 h 616"/>
              <a:gd name="T12" fmla="*/ 2147483647 w 1192"/>
              <a:gd name="T13" fmla="*/ 2147483647 h 616"/>
              <a:gd name="T14" fmla="*/ 2147483647 w 1192"/>
              <a:gd name="T15" fmla="*/ 2147483647 h 616"/>
              <a:gd name="T16" fmla="*/ 2147483647 w 1192"/>
              <a:gd name="T17" fmla="*/ 2147483647 h 616"/>
              <a:gd name="T18" fmla="*/ 2147483647 w 1192"/>
              <a:gd name="T19" fmla="*/ 2147483647 h 6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92"/>
              <a:gd name="T31" fmla="*/ 0 h 616"/>
              <a:gd name="T32" fmla="*/ 1192 w 1192"/>
              <a:gd name="T33" fmla="*/ 616 h 61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92" h="616">
                <a:moveTo>
                  <a:pt x="0" y="0"/>
                </a:moveTo>
                <a:cubicBezTo>
                  <a:pt x="31" y="10"/>
                  <a:pt x="71" y="27"/>
                  <a:pt x="96" y="48"/>
                </a:cubicBezTo>
                <a:cubicBezTo>
                  <a:pt x="117" y="66"/>
                  <a:pt x="122" y="80"/>
                  <a:pt x="152" y="80"/>
                </a:cubicBezTo>
                <a:lnTo>
                  <a:pt x="368" y="168"/>
                </a:lnTo>
                <a:lnTo>
                  <a:pt x="376" y="536"/>
                </a:lnTo>
                <a:lnTo>
                  <a:pt x="752" y="616"/>
                </a:lnTo>
                <a:lnTo>
                  <a:pt x="848" y="576"/>
                </a:lnTo>
                <a:lnTo>
                  <a:pt x="912" y="536"/>
                </a:lnTo>
                <a:lnTo>
                  <a:pt x="1024" y="392"/>
                </a:lnTo>
                <a:lnTo>
                  <a:pt x="1192" y="272"/>
                </a:lnTo>
              </a:path>
            </a:pathLst>
          </a:custGeom>
          <a:noFill/>
          <a:ln w="25400" cap="flat" cmpd="sng">
            <a:solidFill>
              <a:schemeClr val="tx1"/>
            </a:solidFill>
            <a:prstDash val="solid"/>
            <a:round/>
            <a:headEnd/>
            <a:tailEnd/>
          </a:ln>
        </p:spPr>
        <p:txBody>
          <a:bodyPr wrap="none" anchor="ctr"/>
          <a:lstStyle/>
          <a:p>
            <a:endParaRPr lang="en-US"/>
          </a:p>
        </p:txBody>
      </p:sp>
      <p:sp>
        <p:nvSpPr>
          <p:cNvPr id="33802" name="Freeform 10"/>
          <p:cNvSpPr>
            <a:spLocks/>
          </p:cNvSpPr>
          <p:nvPr/>
        </p:nvSpPr>
        <p:spPr bwMode="auto">
          <a:xfrm rot="-133623">
            <a:off x="6162675" y="5976938"/>
            <a:ext cx="976313" cy="511175"/>
          </a:xfrm>
          <a:custGeom>
            <a:avLst/>
            <a:gdLst>
              <a:gd name="T0" fmla="*/ 0 w 522"/>
              <a:gd name="T1" fmla="*/ 0 h 366"/>
              <a:gd name="T2" fmla="*/ 2147483647 w 522"/>
              <a:gd name="T3" fmla="*/ 2147483647 h 366"/>
              <a:gd name="T4" fmla="*/ 2147483647 w 522"/>
              <a:gd name="T5" fmla="*/ 2147483647 h 366"/>
              <a:gd name="T6" fmla="*/ 2147483647 w 522"/>
              <a:gd name="T7" fmla="*/ 2147483647 h 366"/>
              <a:gd name="T8" fmla="*/ 2147483647 w 522"/>
              <a:gd name="T9" fmla="*/ 2147483647 h 366"/>
              <a:gd name="T10" fmla="*/ 2147483647 w 522"/>
              <a:gd name="T11" fmla="*/ 2147483647 h 366"/>
              <a:gd name="T12" fmla="*/ 0 w 522"/>
              <a:gd name="T13" fmla="*/ 0 h 366"/>
              <a:gd name="T14" fmla="*/ 0 60000 65536"/>
              <a:gd name="T15" fmla="*/ 0 60000 65536"/>
              <a:gd name="T16" fmla="*/ 0 60000 65536"/>
              <a:gd name="T17" fmla="*/ 0 60000 65536"/>
              <a:gd name="T18" fmla="*/ 0 60000 65536"/>
              <a:gd name="T19" fmla="*/ 0 60000 65536"/>
              <a:gd name="T20" fmla="*/ 0 60000 65536"/>
              <a:gd name="T21" fmla="*/ 0 w 522"/>
              <a:gd name="T22" fmla="*/ 0 h 366"/>
              <a:gd name="T23" fmla="*/ 522 w 522"/>
              <a:gd name="T24" fmla="*/ 366 h 3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22" h="366">
                <a:moveTo>
                  <a:pt x="0" y="0"/>
                </a:moveTo>
                <a:lnTo>
                  <a:pt x="252" y="96"/>
                </a:lnTo>
                <a:lnTo>
                  <a:pt x="522" y="174"/>
                </a:lnTo>
                <a:lnTo>
                  <a:pt x="438" y="303"/>
                </a:lnTo>
                <a:lnTo>
                  <a:pt x="318" y="366"/>
                </a:lnTo>
                <a:lnTo>
                  <a:pt x="3" y="300"/>
                </a:lnTo>
                <a:lnTo>
                  <a:pt x="0" y="0"/>
                </a:lnTo>
                <a:close/>
              </a:path>
            </a:pathLst>
          </a:custGeom>
          <a:noFill/>
          <a:ln w="25400" cap="flat" cmpd="sng">
            <a:solidFill>
              <a:schemeClr val="tx1"/>
            </a:solidFill>
            <a:prstDash val="solid"/>
            <a:round/>
            <a:headEnd/>
            <a:tailEnd/>
          </a:ln>
        </p:spPr>
        <p:txBody>
          <a:bodyPr wrap="none" anchor="ctr"/>
          <a:lstStyle/>
          <a:p>
            <a:endParaRPr lang="en-US"/>
          </a:p>
        </p:txBody>
      </p:sp>
      <p:sp>
        <p:nvSpPr>
          <p:cNvPr id="33803" name="Freeform 11"/>
          <p:cNvSpPr>
            <a:spLocks/>
          </p:cNvSpPr>
          <p:nvPr/>
        </p:nvSpPr>
        <p:spPr bwMode="auto">
          <a:xfrm>
            <a:off x="5553075" y="4286250"/>
            <a:ext cx="1885950" cy="1689100"/>
          </a:xfrm>
          <a:custGeom>
            <a:avLst/>
            <a:gdLst>
              <a:gd name="T0" fmla="*/ 0 w 1008"/>
              <a:gd name="T1" fmla="*/ 2147483647 h 1208"/>
              <a:gd name="T2" fmla="*/ 2147483647 w 1008"/>
              <a:gd name="T3" fmla="*/ 2147483647 h 1208"/>
              <a:gd name="T4" fmla="*/ 2147483647 w 1008"/>
              <a:gd name="T5" fmla="*/ 2147483647 h 1208"/>
              <a:gd name="T6" fmla="*/ 2147483647 w 1008"/>
              <a:gd name="T7" fmla="*/ 2147483647 h 1208"/>
              <a:gd name="T8" fmla="*/ 2147483647 w 1008"/>
              <a:gd name="T9" fmla="*/ 0 h 1208"/>
              <a:gd name="T10" fmla="*/ 2147483647 w 1008"/>
              <a:gd name="T11" fmla="*/ 2147483647 h 1208"/>
              <a:gd name="T12" fmla="*/ 2147483647 w 1008"/>
              <a:gd name="T13" fmla="*/ 2147483647 h 1208"/>
              <a:gd name="T14" fmla="*/ 2147483647 w 1008"/>
              <a:gd name="T15" fmla="*/ 2147483647 h 1208"/>
              <a:gd name="T16" fmla="*/ 2147483647 w 1008"/>
              <a:gd name="T17" fmla="*/ 2147483647 h 12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08"/>
              <a:gd name="T28" fmla="*/ 0 h 1208"/>
              <a:gd name="T29" fmla="*/ 1008 w 1008"/>
              <a:gd name="T30" fmla="*/ 1208 h 12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08" h="1208">
                <a:moveTo>
                  <a:pt x="0" y="928"/>
                </a:moveTo>
                <a:cubicBezTo>
                  <a:pt x="39" y="915"/>
                  <a:pt x="64" y="900"/>
                  <a:pt x="64" y="856"/>
                </a:cubicBezTo>
                <a:lnTo>
                  <a:pt x="104" y="736"/>
                </a:lnTo>
                <a:lnTo>
                  <a:pt x="256" y="8"/>
                </a:lnTo>
                <a:lnTo>
                  <a:pt x="416" y="0"/>
                </a:lnTo>
                <a:lnTo>
                  <a:pt x="576" y="944"/>
                </a:lnTo>
                <a:lnTo>
                  <a:pt x="800" y="1152"/>
                </a:lnTo>
                <a:lnTo>
                  <a:pt x="960" y="1176"/>
                </a:lnTo>
                <a:lnTo>
                  <a:pt x="1008" y="1208"/>
                </a:lnTo>
              </a:path>
            </a:pathLst>
          </a:custGeom>
          <a:noFill/>
          <a:ln w="50800" cap="flat" cmpd="sng">
            <a:solidFill>
              <a:schemeClr val="tx1"/>
            </a:solidFill>
            <a:prstDash val="solid"/>
            <a:round/>
            <a:headEnd/>
            <a:tailEnd/>
          </a:ln>
        </p:spPr>
        <p:txBody>
          <a:bodyPr wrap="none" anchor="ctr"/>
          <a:lstStyle/>
          <a:p>
            <a:endParaRPr lang="en-US"/>
          </a:p>
        </p:txBody>
      </p:sp>
      <p:sp>
        <p:nvSpPr>
          <p:cNvPr id="33804" name="Freeform 12"/>
          <p:cNvSpPr>
            <a:spLocks/>
          </p:cNvSpPr>
          <p:nvPr/>
        </p:nvSpPr>
        <p:spPr bwMode="auto">
          <a:xfrm>
            <a:off x="1611313" y="4351338"/>
            <a:ext cx="3756025" cy="1565275"/>
          </a:xfrm>
          <a:custGeom>
            <a:avLst/>
            <a:gdLst>
              <a:gd name="T0" fmla="*/ 0 w 2976"/>
              <a:gd name="T1" fmla="*/ 0 h 1119"/>
              <a:gd name="T2" fmla="*/ 2147483647 w 2976"/>
              <a:gd name="T3" fmla="*/ 2147483647 h 1119"/>
              <a:gd name="T4" fmla="*/ 2147483647 w 2976"/>
              <a:gd name="T5" fmla="*/ 2147483647 h 1119"/>
              <a:gd name="T6" fmla="*/ 2147483647 w 2976"/>
              <a:gd name="T7" fmla="*/ 2147483647 h 1119"/>
              <a:gd name="T8" fmla="*/ 2147483647 w 2976"/>
              <a:gd name="T9" fmla="*/ 2147483647 h 1119"/>
              <a:gd name="T10" fmla="*/ 2147483647 w 2976"/>
              <a:gd name="T11" fmla="*/ 2147483647 h 1119"/>
              <a:gd name="T12" fmla="*/ 2147483647 w 2976"/>
              <a:gd name="T13" fmla="*/ 2147483647 h 1119"/>
              <a:gd name="T14" fmla="*/ 2147483647 w 2976"/>
              <a:gd name="T15" fmla="*/ 2147483647 h 1119"/>
              <a:gd name="T16" fmla="*/ 2147483647 w 2976"/>
              <a:gd name="T17" fmla="*/ 2147483647 h 1119"/>
              <a:gd name="T18" fmla="*/ 2147483647 w 2976"/>
              <a:gd name="T19" fmla="*/ 2147483647 h 1119"/>
              <a:gd name="T20" fmla="*/ 2147483647 w 2976"/>
              <a:gd name="T21" fmla="*/ 2147483647 h 111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976"/>
              <a:gd name="T34" fmla="*/ 0 h 1119"/>
              <a:gd name="T35" fmla="*/ 2976 w 2976"/>
              <a:gd name="T36" fmla="*/ 1119 h 111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976" h="1119">
                <a:moveTo>
                  <a:pt x="0" y="0"/>
                </a:moveTo>
                <a:cubicBezTo>
                  <a:pt x="133" y="60"/>
                  <a:pt x="267" y="120"/>
                  <a:pt x="352" y="200"/>
                </a:cubicBezTo>
                <a:cubicBezTo>
                  <a:pt x="437" y="280"/>
                  <a:pt x="397" y="404"/>
                  <a:pt x="512" y="480"/>
                </a:cubicBezTo>
                <a:cubicBezTo>
                  <a:pt x="627" y="556"/>
                  <a:pt x="880" y="628"/>
                  <a:pt x="1040" y="656"/>
                </a:cubicBezTo>
                <a:cubicBezTo>
                  <a:pt x="1200" y="684"/>
                  <a:pt x="1347" y="625"/>
                  <a:pt x="1472" y="648"/>
                </a:cubicBezTo>
                <a:cubicBezTo>
                  <a:pt x="1597" y="671"/>
                  <a:pt x="1701" y="747"/>
                  <a:pt x="1792" y="792"/>
                </a:cubicBezTo>
                <a:cubicBezTo>
                  <a:pt x="1883" y="837"/>
                  <a:pt x="1931" y="869"/>
                  <a:pt x="2016" y="920"/>
                </a:cubicBezTo>
                <a:cubicBezTo>
                  <a:pt x="2101" y="971"/>
                  <a:pt x="2209" y="1073"/>
                  <a:pt x="2304" y="1096"/>
                </a:cubicBezTo>
                <a:cubicBezTo>
                  <a:pt x="2399" y="1119"/>
                  <a:pt x="2491" y="1075"/>
                  <a:pt x="2584" y="1056"/>
                </a:cubicBezTo>
                <a:cubicBezTo>
                  <a:pt x="2677" y="1037"/>
                  <a:pt x="2799" y="997"/>
                  <a:pt x="2864" y="984"/>
                </a:cubicBezTo>
                <a:cubicBezTo>
                  <a:pt x="2929" y="971"/>
                  <a:pt x="2952" y="973"/>
                  <a:pt x="2976" y="976"/>
                </a:cubicBezTo>
              </a:path>
            </a:pathLst>
          </a:custGeom>
          <a:noFill/>
          <a:ln w="50800" cap="flat" cmpd="sng">
            <a:solidFill>
              <a:schemeClr val="tx1"/>
            </a:solidFill>
            <a:prstDash val="solid"/>
            <a:round/>
            <a:headEnd/>
            <a:tailEnd/>
          </a:ln>
        </p:spPr>
        <p:txBody>
          <a:bodyPr wrap="none" anchor="ctr"/>
          <a:lstStyle/>
          <a:p>
            <a:endParaRPr lang="en-US"/>
          </a:p>
        </p:txBody>
      </p:sp>
      <p:sp>
        <p:nvSpPr>
          <p:cNvPr id="33805" name="Freeform 13"/>
          <p:cNvSpPr>
            <a:spLocks/>
          </p:cNvSpPr>
          <p:nvPr/>
        </p:nvSpPr>
        <p:spPr bwMode="auto">
          <a:xfrm>
            <a:off x="1981200" y="4518025"/>
            <a:ext cx="3990975" cy="38100"/>
          </a:xfrm>
          <a:custGeom>
            <a:avLst/>
            <a:gdLst>
              <a:gd name="T0" fmla="*/ 0 w 2569"/>
              <a:gd name="T1" fmla="*/ 2147483647 h 33"/>
              <a:gd name="T2" fmla="*/ 2147483647 w 2569"/>
              <a:gd name="T3" fmla="*/ 2147483647 h 33"/>
              <a:gd name="T4" fmla="*/ 2147483647 w 2569"/>
              <a:gd name="T5" fmla="*/ 2147483647 h 33"/>
              <a:gd name="T6" fmla="*/ 2147483647 w 2569"/>
              <a:gd name="T7" fmla="*/ 2147483647 h 33"/>
              <a:gd name="T8" fmla="*/ 2147483647 w 2569"/>
              <a:gd name="T9" fmla="*/ 2147483647 h 33"/>
              <a:gd name="T10" fmla="*/ 2147483647 w 2569"/>
              <a:gd name="T11" fmla="*/ 2147483647 h 33"/>
              <a:gd name="T12" fmla="*/ 2147483647 w 2569"/>
              <a:gd name="T13" fmla="*/ 2147483647 h 33"/>
              <a:gd name="T14" fmla="*/ 2147483647 w 2569"/>
              <a:gd name="T15" fmla="*/ 2147483647 h 33"/>
              <a:gd name="T16" fmla="*/ 2147483647 w 2569"/>
              <a:gd name="T17" fmla="*/ 2147483647 h 33"/>
              <a:gd name="T18" fmla="*/ 2147483647 w 2569"/>
              <a:gd name="T19" fmla="*/ 2147483647 h 33"/>
              <a:gd name="T20" fmla="*/ 2147483647 w 2569"/>
              <a:gd name="T21" fmla="*/ 2147483647 h 33"/>
              <a:gd name="T22" fmla="*/ 2147483647 w 2569"/>
              <a:gd name="T23" fmla="*/ 2147483647 h 33"/>
              <a:gd name="T24" fmla="*/ 2147483647 w 2569"/>
              <a:gd name="T25" fmla="*/ 2147483647 h 33"/>
              <a:gd name="T26" fmla="*/ 2147483647 w 2569"/>
              <a:gd name="T27" fmla="*/ 2147483647 h 33"/>
              <a:gd name="T28" fmla="*/ 2147483647 w 2569"/>
              <a:gd name="T29" fmla="*/ 2147483647 h 33"/>
              <a:gd name="T30" fmla="*/ 2147483647 w 2569"/>
              <a:gd name="T31" fmla="*/ 2147483647 h 33"/>
              <a:gd name="T32" fmla="*/ 2147483647 w 2569"/>
              <a:gd name="T33" fmla="*/ 2147483647 h 33"/>
              <a:gd name="T34" fmla="*/ 2147483647 w 2569"/>
              <a:gd name="T35" fmla="*/ 2147483647 h 33"/>
              <a:gd name="T36" fmla="*/ 2147483647 w 2569"/>
              <a:gd name="T37" fmla="*/ 2147483647 h 33"/>
              <a:gd name="T38" fmla="*/ 2147483647 w 2569"/>
              <a:gd name="T39" fmla="*/ 2147483647 h 33"/>
              <a:gd name="T40" fmla="*/ 2147483647 w 2569"/>
              <a:gd name="T41" fmla="*/ 2147483647 h 33"/>
              <a:gd name="T42" fmla="*/ 2147483647 w 2569"/>
              <a:gd name="T43" fmla="*/ 2147483647 h 3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569"/>
              <a:gd name="T67" fmla="*/ 0 h 33"/>
              <a:gd name="T68" fmla="*/ 2569 w 2569"/>
              <a:gd name="T69" fmla="*/ 33 h 3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569" h="33">
                <a:moveTo>
                  <a:pt x="0" y="20"/>
                </a:moveTo>
                <a:cubicBezTo>
                  <a:pt x="43" y="15"/>
                  <a:pt x="87" y="10"/>
                  <a:pt x="128" y="11"/>
                </a:cubicBezTo>
                <a:cubicBezTo>
                  <a:pt x="169" y="12"/>
                  <a:pt x="206" y="26"/>
                  <a:pt x="247" y="29"/>
                </a:cubicBezTo>
                <a:cubicBezTo>
                  <a:pt x="288" y="32"/>
                  <a:pt x="337" y="31"/>
                  <a:pt x="375" y="29"/>
                </a:cubicBezTo>
                <a:cubicBezTo>
                  <a:pt x="413" y="27"/>
                  <a:pt x="440" y="21"/>
                  <a:pt x="475" y="20"/>
                </a:cubicBezTo>
                <a:cubicBezTo>
                  <a:pt x="510" y="19"/>
                  <a:pt x="548" y="19"/>
                  <a:pt x="585" y="20"/>
                </a:cubicBezTo>
                <a:cubicBezTo>
                  <a:pt x="622" y="21"/>
                  <a:pt x="659" y="28"/>
                  <a:pt x="695" y="29"/>
                </a:cubicBezTo>
                <a:cubicBezTo>
                  <a:pt x="731" y="30"/>
                  <a:pt x="761" y="29"/>
                  <a:pt x="804" y="29"/>
                </a:cubicBezTo>
                <a:cubicBezTo>
                  <a:pt x="847" y="29"/>
                  <a:pt x="905" y="33"/>
                  <a:pt x="951" y="29"/>
                </a:cubicBezTo>
                <a:cubicBezTo>
                  <a:pt x="997" y="25"/>
                  <a:pt x="1041" y="3"/>
                  <a:pt x="1079" y="2"/>
                </a:cubicBezTo>
                <a:cubicBezTo>
                  <a:pt x="1117" y="1"/>
                  <a:pt x="1130" y="16"/>
                  <a:pt x="1179" y="20"/>
                </a:cubicBezTo>
                <a:cubicBezTo>
                  <a:pt x="1228" y="24"/>
                  <a:pt x="1315" y="29"/>
                  <a:pt x="1371" y="29"/>
                </a:cubicBezTo>
                <a:cubicBezTo>
                  <a:pt x="1427" y="29"/>
                  <a:pt x="1471" y="21"/>
                  <a:pt x="1517" y="20"/>
                </a:cubicBezTo>
                <a:cubicBezTo>
                  <a:pt x="1563" y="19"/>
                  <a:pt x="1601" y="19"/>
                  <a:pt x="1645" y="20"/>
                </a:cubicBezTo>
                <a:cubicBezTo>
                  <a:pt x="1689" y="21"/>
                  <a:pt x="1737" y="30"/>
                  <a:pt x="1783" y="29"/>
                </a:cubicBezTo>
                <a:cubicBezTo>
                  <a:pt x="1829" y="28"/>
                  <a:pt x="1879" y="13"/>
                  <a:pt x="1920" y="11"/>
                </a:cubicBezTo>
                <a:cubicBezTo>
                  <a:pt x="1961" y="9"/>
                  <a:pt x="1996" y="17"/>
                  <a:pt x="2029" y="20"/>
                </a:cubicBezTo>
                <a:cubicBezTo>
                  <a:pt x="2062" y="23"/>
                  <a:pt x="2087" y="27"/>
                  <a:pt x="2121" y="29"/>
                </a:cubicBezTo>
                <a:cubicBezTo>
                  <a:pt x="2155" y="31"/>
                  <a:pt x="2188" y="29"/>
                  <a:pt x="2231" y="29"/>
                </a:cubicBezTo>
                <a:cubicBezTo>
                  <a:pt x="2274" y="29"/>
                  <a:pt x="2336" y="29"/>
                  <a:pt x="2377" y="29"/>
                </a:cubicBezTo>
                <a:cubicBezTo>
                  <a:pt x="2418" y="29"/>
                  <a:pt x="2445" y="31"/>
                  <a:pt x="2477" y="29"/>
                </a:cubicBezTo>
                <a:cubicBezTo>
                  <a:pt x="2509" y="27"/>
                  <a:pt x="2519" y="0"/>
                  <a:pt x="2569" y="20"/>
                </a:cubicBezTo>
              </a:path>
            </a:pathLst>
          </a:custGeom>
          <a:noFill/>
          <a:ln w="22225" cap="flat" cmpd="sng">
            <a:solidFill>
              <a:schemeClr val="tx1"/>
            </a:solidFill>
            <a:prstDash val="solid"/>
            <a:round/>
            <a:headEnd/>
            <a:tailEnd/>
          </a:ln>
        </p:spPr>
        <p:txBody>
          <a:bodyPr wrap="none" anchor="ctr"/>
          <a:lstStyle/>
          <a:p>
            <a:endParaRPr lang="en-US"/>
          </a:p>
        </p:txBody>
      </p:sp>
      <p:sp>
        <p:nvSpPr>
          <p:cNvPr id="33806" name="Freeform 14"/>
          <p:cNvSpPr>
            <a:spLocks/>
          </p:cNvSpPr>
          <p:nvPr/>
        </p:nvSpPr>
        <p:spPr bwMode="auto">
          <a:xfrm>
            <a:off x="7432675" y="5854700"/>
            <a:ext cx="931863" cy="222250"/>
          </a:xfrm>
          <a:custGeom>
            <a:avLst/>
            <a:gdLst>
              <a:gd name="T0" fmla="*/ 0 w 673"/>
              <a:gd name="T1" fmla="*/ 2147483647 h 152"/>
              <a:gd name="T2" fmla="*/ 2147483647 w 673"/>
              <a:gd name="T3" fmla="*/ 2147483647 h 152"/>
              <a:gd name="T4" fmla="*/ 2147483647 w 673"/>
              <a:gd name="T5" fmla="*/ 2147483647 h 152"/>
              <a:gd name="T6" fmla="*/ 2147483647 w 673"/>
              <a:gd name="T7" fmla="*/ 2147483647 h 152"/>
              <a:gd name="T8" fmla="*/ 2147483647 w 673"/>
              <a:gd name="T9" fmla="*/ 2147483647 h 152"/>
              <a:gd name="T10" fmla="*/ 2147483647 w 673"/>
              <a:gd name="T11" fmla="*/ 2147483647 h 152"/>
              <a:gd name="T12" fmla="*/ 2147483647 w 673"/>
              <a:gd name="T13" fmla="*/ 2147483647 h 152"/>
              <a:gd name="T14" fmla="*/ 2147483647 w 673"/>
              <a:gd name="T15" fmla="*/ 2147483647 h 152"/>
              <a:gd name="T16" fmla="*/ 2147483647 w 673"/>
              <a:gd name="T17" fmla="*/ 2147483647 h 152"/>
              <a:gd name="T18" fmla="*/ 2147483647 w 673"/>
              <a:gd name="T19" fmla="*/ 2147483647 h 1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73"/>
              <a:gd name="T31" fmla="*/ 0 h 152"/>
              <a:gd name="T32" fmla="*/ 673 w 673"/>
              <a:gd name="T33" fmla="*/ 152 h 15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73" h="152">
                <a:moveTo>
                  <a:pt x="0" y="79"/>
                </a:moveTo>
                <a:cubicBezTo>
                  <a:pt x="68" y="39"/>
                  <a:pt x="137" y="0"/>
                  <a:pt x="195" y="4"/>
                </a:cubicBezTo>
                <a:cubicBezTo>
                  <a:pt x="253" y="8"/>
                  <a:pt x="309" y="87"/>
                  <a:pt x="348" y="104"/>
                </a:cubicBezTo>
                <a:cubicBezTo>
                  <a:pt x="387" y="121"/>
                  <a:pt x="408" y="107"/>
                  <a:pt x="429" y="109"/>
                </a:cubicBezTo>
                <a:cubicBezTo>
                  <a:pt x="450" y="111"/>
                  <a:pt x="464" y="114"/>
                  <a:pt x="477" y="115"/>
                </a:cubicBezTo>
                <a:cubicBezTo>
                  <a:pt x="490" y="116"/>
                  <a:pt x="500" y="117"/>
                  <a:pt x="510" y="118"/>
                </a:cubicBezTo>
                <a:cubicBezTo>
                  <a:pt x="520" y="119"/>
                  <a:pt x="525" y="119"/>
                  <a:pt x="538" y="122"/>
                </a:cubicBezTo>
                <a:cubicBezTo>
                  <a:pt x="551" y="125"/>
                  <a:pt x="574" y="133"/>
                  <a:pt x="589" y="137"/>
                </a:cubicBezTo>
                <a:cubicBezTo>
                  <a:pt x="604" y="141"/>
                  <a:pt x="619" y="146"/>
                  <a:pt x="627" y="148"/>
                </a:cubicBezTo>
                <a:cubicBezTo>
                  <a:pt x="635" y="150"/>
                  <a:pt x="673" y="137"/>
                  <a:pt x="636" y="152"/>
                </a:cubicBezTo>
              </a:path>
            </a:pathLst>
          </a:custGeom>
          <a:noFill/>
          <a:ln w="25400" cap="flat" cmpd="sng">
            <a:solidFill>
              <a:schemeClr val="tx1"/>
            </a:solidFill>
            <a:prstDash val="solid"/>
            <a:round/>
            <a:headEnd/>
            <a:tailEnd/>
          </a:ln>
        </p:spPr>
        <p:txBody>
          <a:bodyPr wrap="none" anchor="ctr"/>
          <a:lstStyle/>
          <a:p>
            <a:endParaRPr lang="en-US"/>
          </a:p>
        </p:txBody>
      </p:sp>
      <p:sp>
        <p:nvSpPr>
          <p:cNvPr id="33807" name="Freeform 15"/>
          <p:cNvSpPr>
            <a:spLocks/>
          </p:cNvSpPr>
          <p:nvPr/>
        </p:nvSpPr>
        <p:spPr bwMode="auto">
          <a:xfrm>
            <a:off x="7561263" y="6100763"/>
            <a:ext cx="773112" cy="84137"/>
          </a:xfrm>
          <a:custGeom>
            <a:avLst/>
            <a:gdLst>
              <a:gd name="T0" fmla="*/ 0 w 551"/>
              <a:gd name="T1" fmla="*/ 2147483647 h 60"/>
              <a:gd name="T2" fmla="*/ 2147483647 w 551"/>
              <a:gd name="T3" fmla="*/ 2147483647 h 60"/>
              <a:gd name="T4" fmla="*/ 2147483647 w 551"/>
              <a:gd name="T5" fmla="*/ 2147483647 h 60"/>
              <a:gd name="T6" fmla="*/ 2147483647 w 551"/>
              <a:gd name="T7" fmla="*/ 2147483647 h 60"/>
              <a:gd name="T8" fmla="*/ 2147483647 w 551"/>
              <a:gd name="T9" fmla="*/ 2147483647 h 60"/>
              <a:gd name="T10" fmla="*/ 2147483647 w 551"/>
              <a:gd name="T11" fmla="*/ 2147483647 h 60"/>
              <a:gd name="T12" fmla="*/ 2147483647 w 551"/>
              <a:gd name="T13" fmla="*/ 2147483647 h 60"/>
              <a:gd name="T14" fmla="*/ 0 60000 65536"/>
              <a:gd name="T15" fmla="*/ 0 60000 65536"/>
              <a:gd name="T16" fmla="*/ 0 60000 65536"/>
              <a:gd name="T17" fmla="*/ 0 60000 65536"/>
              <a:gd name="T18" fmla="*/ 0 60000 65536"/>
              <a:gd name="T19" fmla="*/ 0 60000 65536"/>
              <a:gd name="T20" fmla="*/ 0 60000 65536"/>
              <a:gd name="T21" fmla="*/ 0 w 551"/>
              <a:gd name="T22" fmla="*/ 0 h 60"/>
              <a:gd name="T23" fmla="*/ 551 w 551"/>
              <a:gd name="T24" fmla="*/ 60 h 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51" h="60">
                <a:moveTo>
                  <a:pt x="0" y="11"/>
                </a:moveTo>
                <a:cubicBezTo>
                  <a:pt x="2" y="9"/>
                  <a:pt x="5" y="7"/>
                  <a:pt x="23" y="5"/>
                </a:cubicBezTo>
                <a:cubicBezTo>
                  <a:pt x="41" y="3"/>
                  <a:pt x="82" y="0"/>
                  <a:pt x="110" y="2"/>
                </a:cubicBezTo>
                <a:cubicBezTo>
                  <a:pt x="138" y="4"/>
                  <a:pt x="157" y="13"/>
                  <a:pt x="192" y="19"/>
                </a:cubicBezTo>
                <a:cubicBezTo>
                  <a:pt x="227" y="25"/>
                  <a:pt x="277" y="35"/>
                  <a:pt x="318" y="41"/>
                </a:cubicBezTo>
                <a:cubicBezTo>
                  <a:pt x="359" y="47"/>
                  <a:pt x="402" y="56"/>
                  <a:pt x="441" y="58"/>
                </a:cubicBezTo>
                <a:cubicBezTo>
                  <a:pt x="480" y="60"/>
                  <a:pt x="515" y="58"/>
                  <a:pt x="551" y="56"/>
                </a:cubicBezTo>
              </a:path>
            </a:pathLst>
          </a:custGeom>
          <a:noFill/>
          <a:ln w="50800" cap="flat" cmpd="sng">
            <a:solidFill>
              <a:schemeClr val="tx1"/>
            </a:solidFill>
            <a:prstDash val="solid"/>
            <a:round/>
            <a:headEnd/>
            <a:tailEnd/>
          </a:ln>
        </p:spPr>
        <p:txBody>
          <a:bodyPr wrap="none" anchor="ctr"/>
          <a:lstStyle/>
          <a:p>
            <a:endParaRPr lang="en-US"/>
          </a:p>
        </p:txBody>
      </p:sp>
      <p:sp>
        <p:nvSpPr>
          <p:cNvPr id="33808" name="AutoShape 16"/>
          <p:cNvSpPr>
            <a:spLocks noChangeArrowheads="1"/>
          </p:cNvSpPr>
          <p:nvPr/>
        </p:nvSpPr>
        <p:spPr bwMode="auto">
          <a:xfrm rot="-1586164">
            <a:off x="7378700" y="5953125"/>
            <a:ext cx="331788" cy="109538"/>
          </a:xfrm>
          <a:prstGeom prst="rightArrow">
            <a:avLst>
              <a:gd name="adj1" fmla="val 50000"/>
              <a:gd name="adj2" fmla="val 82035"/>
            </a:avLst>
          </a:prstGeom>
          <a:solidFill>
            <a:srgbClr val="FFFFCC"/>
          </a:solidFill>
          <a:ln w="12700" algn="ctr">
            <a:solidFill>
              <a:schemeClr val="tx1"/>
            </a:solidFill>
            <a:miter lim="800000"/>
            <a:headEnd/>
            <a:tailEnd/>
          </a:ln>
        </p:spPr>
        <p:txBody>
          <a:bodyPr wrap="none" anchor="ctr"/>
          <a:lstStyle/>
          <a:p>
            <a:endParaRPr lang="en-US"/>
          </a:p>
        </p:txBody>
      </p:sp>
      <p:sp>
        <p:nvSpPr>
          <p:cNvPr id="33809" name="AutoShape 17"/>
          <p:cNvSpPr>
            <a:spLocks noChangeArrowheads="1"/>
          </p:cNvSpPr>
          <p:nvPr/>
        </p:nvSpPr>
        <p:spPr bwMode="auto">
          <a:xfrm rot="811402">
            <a:off x="6369050" y="5949950"/>
            <a:ext cx="330200" cy="100013"/>
          </a:xfrm>
          <a:prstGeom prst="rightArrow">
            <a:avLst>
              <a:gd name="adj1" fmla="val 50000"/>
              <a:gd name="adj2" fmla="val 89418"/>
            </a:avLst>
          </a:prstGeom>
          <a:solidFill>
            <a:srgbClr val="FFFFCC"/>
          </a:solidFill>
          <a:ln w="12700" algn="ctr">
            <a:solidFill>
              <a:schemeClr val="tx1"/>
            </a:solidFill>
            <a:miter lim="800000"/>
            <a:headEnd/>
            <a:tailEnd/>
          </a:ln>
        </p:spPr>
        <p:txBody>
          <a:bodyPr wrap="none" anchor="ctr"/>
          <a:lstStyle/>
          <a:p>
            <a:endParaRPr lang="en-US"/>
          </a:p>
        </p:txBody>
      </p:sp>
      <p:sp>
        <p:nvSpPr>
          <p:cNvPr id="33810" name="AutoShape 18"/>
          <p:cNvSpPr>
            <a:spLocks noChangeArrowheads="1"/>
          </p:cNvSpPr>
          <p:nvPr/>
        </p:nvSpPr>
        <p:spPr bwMode="auto">
          <a:xfrm rot="1098949">
            <a:off x="5559425" y="5724525"/>
            <a:ext cx="331788" cy="109538"/>
          </a:xfrm>
          <a:prstGeom prst="rightArrow">
            <a:avLst>
              <a:gd name="adj1" fmla="val 50000"/>
              <a:gd name="adj2" fmla="val 82035"/>
            </a:avLst>
          </a:prstGeom>
          <a:solidFill>
            <a:srgbClr val="FFFFCC"/>
          </a:solidFill>
          <a:ln w="12700" algn="ctr">
            <a:solidFill>
              <a:schemeClr val="tx1"/>
            </a:solidFill>
            <a:miter lim="800000"/>
            <a:headEnd/>
            <a:tailEnd/>
          </a:ln>
        </p:spPr>
        <p:txBody>
          <a:bodyPr wrap="none" anchor="ctr"/>
          <a:lstStyle/>
          <a:p>
            <a:endParaRPr lang="en-US"/>
          </a:p>
        </p:txBody>
      </p:sp>
      <p:sp>
        <p:nvSpPr>
          <p:cNvPr id="33811" name="Rectangle 19"/>
          <p:cNvSpPr>
            <a:spLocks noChangeArrowheads="1"/>
          </p:cNvSpPr>
          <p:nvPr/>
        </p:nvSpPr>
        <p:spPr bwMode="auto">
          <a:xfrm rot="705648">
            <a:off x="6316663" y="6373813"/>
            <a:ext cx="200025" cy="285750"/>
          </a:xfrm>
          <a:prstGeom prst="rect">
            <a:avLst/>
          </a:prstGeom>
          <a:gradFill rotWithShape="1">
            <a:gsLst>
              <a:gs pos="0">
                <a:srgbClr val="006900"/>
              </a:gs>
              <a:gs pos="50000">
                <a:srgbClr val="00FF00"/>
              </a:gs>
              <a:gs pos="100000">
                <a:srgbClr val="006900"/>
              </a:gs>
            </a:gsLst>
            <a:lin ang="5400000" scaled="1"/>
          </a:gradFill>
          <a:ln w="12700" algn="ctr">
            <a:solidFill>
              <a:schemeClr val="tx1"/>
            </a:solidFill>
            <a:miter lim="800000"/>
            <a:headEnd/>
            <a:tailEnd/>
          </a:ln>
        </p:spPr>
        <p:txBody>
          <a:bodyPr wrap="none" anchor="ctr"/>
          <a:lstStyle/>
          <a:p>
            <a:endParaRPr lang="en-US"/>
          </a:p>
        </p:txBody>
      </p:sp>
      <p:sp>
        <p:nvSpPr>
          <p:cNvPr id="33812" name="AutoShape 20"/>
          <p:cNvSpPr>
            <a:spLocks noChangeArrowheads="1"/>
          </p:cNvSpPr>
          <p:nvPr/>
        </p:nvSpPr>
        <p:spPr bwMode="auto">
          <a:xfrm rot="-2939682">
            <a:off x="7019925" y="6308725"/>
            <a:ext cx="163513" cy="55563"/>
          </a:xfrm>
          <a:prstGeom prst="rightArrow">
            <a:avLst>
              <a:gd name="adj1" fmla="val 50000"/>
              <a:gd name="adj2" fmla="val 67917"/>
            </a:avLst>
          </a:prstGeom>
          <a:solidFill>
            <a:srgbClr val="FFFFCC"/>
          </a:solidFill>
          <a:ln w="12700" algn="ctr">
            <a:solidFill>
              <a:schemeClr val="tx1"/>
            </a:solidFill>
            <a:miter lim="800000"/>
            <a:headEnd/>
            <a:tailEnd/>
          </a:ln>
        </p:spPr>
        <p:txBody>
          <a:bodyPr wrap="none" anchor="ctr"/>
          <a:lstStyle/>
          <a:p>
            <a:endParaRPr lang="en-US"/>
          </a:p>
        </p:txBody>
      </p:sp>
      <p:sp>
        <p:nvSpPr>
          <p:cNvPr id="33813" name="AutoShape 21"/>
          <p:cNvSpPr>
            <a:spLocks noChangeArrowheads="1"/>
          </p:cNvSpPr>
          <p:nvPr/>
        </p:nvSpPr>
        <p:spPr bwMode="auto">
          <a:xfrm rot="5400000">
            <a:off x="6017419" y="6176169"/>
            <a:ext cx="165100" cy="55562"/>
          </a:xfrm>
          <a:prstGeom prst="rightArrow">
            <a:avLst>
              <a:gd name="adj1" fmla="val 50000"/>
              <a:gd name="adj2" fmla="val 68577"/>
            </a:avLst>
          </a:prstGeom>
          <a:solidFill>
            <a:srgbClr val="FFFFCC"/>
          </a:solidFill>
          <a:ln w="12700" algn="ctr">
            <a:solidFill>
              <a:schemeClr val="tx1"/>
            </a:solidFill>
            <a:miter lim="800000"/>
            <a:headEnd/>
            <a:tailEnd/>
          </a:ln>
        </p:spPr>
        <p:txBody>
          <a:bodyPr wrap="none" anchor="ctr"/>
          <a:lstStyle/>
          <a:p>
            <a:endParaRPr lang="en-US"/>
          </a:p>
        </p:txBody>
      </p:sp>
      <p:sp>
        <p:nvSpPr>
          <p:cNvPr id="33814" name="AutoShape 22"/>
          <p:cNvSpPr>
            <a:spLocks noChangeArrowheads="1"/>
          </p:cNvSpPr>
          <p:nvPr/>
        </p:nvSpPr>
        <p:spPr bwMode="auto">
          <a:xfrm rot="276656">
            <a:off x="6602413" y="6508750"/>
            <a:ext cx="166687" cy="42863"/>
          </a:xfrm>
          <a:prstGeom prst="rightArrow">
            <a:avLst>
              <a:gd name="adj1" fmla="val 50000"/>
              <a:gd name="adj2" fmla="val 105323"/>
            </a:avLst>
          </a:prstGeom>
          <a:solidFill>
            <a:srgbClr val="FFFFCC"/>
          </a:solidFill>
          <a:ln w="9525" algn="ctr">
            <a:solidFill>
              <a:schemeClr val="tx1"/>
            </a:solidFill>
            <a:miter lim="800000"/>
            <a:headEnd/>
            <a:tailEnd/>
          </a:ln>
        </p:spPr>
        <p:txBody>
          <a:bodyPr wrap="none" anchor="ctr"/>
          <a:lstStyle/>
          <a:p>
            <a:endParaRPr lang="en-US"/>
          </a:p>
        </p:txBody>
      </p:sp>
      <p:sp>
        <p:nvSpPr>
          <p:cNvPr id="33815" name="AutoShape 23"/>
          <p:cNvSpPr>
            <a:spLocks noChangeArrowheads="1"/>
          </p:cNvSpPr>
          <p:nvPr/>
        </p:nvSpPr>
        <p:spPr bwMode="auto">
          <a:xfrm rot="716862">
            <a:off x="6105525" y="6434138"/>
            <a:ext cx="166688" cy="42862"/>
          </a:xfrm>
          <a:prstGeom prst="rightArrow">
            <a:avLst>
              <a:gd name="adj1" fmla="val 50000"/>
              <a:gd name="adj2" fmla="val 105326"/>
            </a:avLst>
          </a:prstGeom>
          <a:solidFill>
            <a:srgbClr val="FFFFCC"/>
          </a:solidFill>
          <a:ln w="9525" algn="ctr">
            <a:solidFill>
              <a:schemeClr val="tx1"/>
            </a:solidFill>
            <a:miter lim="800000"/>
            <a:headEnd/>
            <a:tailEnd/>
          </a:ln>
        </p:spPr>
        <p:txBody>
          <a:bodyPr wrap="none" anchor="ctr"/>
          <a:lstStyle/>
          <a:p>
            <a:endParaRPr lang="en-US"/>
          </a:p>
        </p:txBody>
      </p:sp>
      <p:sp>
        <p:nvSpPr>
          <p:cNvPr id="33816" name="Rectangle 24"/>
          <p:cNvSpPr>
            <a:spLocks noChangeArrowheads="1"/>
          </p:cNvSpPr>
          <p:nvPr/>
        </p:nvSpPr>
        <p:spPr bwMode="auto">
          <a:xfrm>
            <a:off x="5192713" y="6381750"/>
            <a:ext cx="739775" cy="307975"/>
          </a:xfrm>
          <a:prstGeom prst="rect">
            <a:avLst/>
          </a:prstGeom>
          <a:noFill/>
          <a:ln w="12700" algn="ctr">
            <a:noFill/>
            <a:miter lim="800000"/>
            <a:headEnd/>
            <a:tailEnd/>
          </a:ln>
        </p:spPr>
        <p:txBody>
          <a:bodyPr wrap="none">
            <a:spAutoFit/>
          </a:bodyPr>
          <a:lstStyle/>
          <a:p>
            <a:r>
              <a:rPr lang="en-US" sz="1400">
                <a:solidFill>
                  <a:srgbClr val="000000"/>
                </a:solidFill>
              </a:rPr>
              <a:t>Turbine</a:t>
            </a:r>
          </a:p>
        </p:txBody>
      </p:sp>
      <p:sp>
        <p:nvSpPr>
          <p:cNvPr id="33817" name="Rectangle 25"/>
          <p:cNvSpPr>
            <a:spLocks noChangeArrowheads="1"/>
          </p:cNvSpPr>
          <p:nvPr/>
        </p:nvSpPr>
        <p:spPr bwMode="auto">
          <a:xfrm>
            <a:off x="4164013" y="4267200"/>
            <a:ext cx="1587500" cy="307975"/>
          </a:xfrm>
          <a:prstGeom prst="rect">
            <a:avLst/>
          </a:prstGeom>
          <a:noFill/>
          <a:ln w="12700" algn="ctr">
            <a:noFill/>
            <a:miter lim="800000"/>
            <a:headEnd/>
            <a:tailEnd/>
          </a:ln>
        </p:spPr>
        <p:txBody>
          <a:bodyPr wrap="none">
            <a:spAutoFit/>
          </a:bodyPr>
          <a:lstStyle/>
          <a:p>
            <a:r>
              <a:rPr lang="en-US" sz="1400">
                <a:solidFill>
                  <a:srgbClr val="000000"/>
                </a:solidFill>
              </a:rPr>
              <a:t>Reservoir Elevation</a:t>
            </a:r>
          </a:p>
        </p:txBody>
      </p:sp>
      <p:sp>
        <p:nvSpPr>
          <p:cNvPr id="33818" name="Rectangle 26"/>
          <p:cNvSpPr>
            <a:spLocks noChangeArrowheads="1"/>
          </p:cNvSpPr>
          <p:nvPr/>
        </p:nvSpPr>
        <p:spPr bwMode="auto">
          <a:xfrm>
            <a:off x="7494588" y="4381500"/>
            <a:ext cx="568325" cy="307975"/>
          </a:xfrm>
          <a:prstGeom prst="rect">
            <a:avLst/>
          </a:prstGeom>
          <a:noFill/>
          <a:ln w="12700" algn="ctr">
            <a:noFill/>
            <a:miter lim="800000"/>
            <a:headEnd/>
            <a:tailEnd/>
          </a:ln>
        </p:spPr>
        <p:txBody>
          <a:bodyPr wrap="none">
            <a:spAutoFit/>
          </a:bodyPr>
          <a:lstStyle/>
          <a:p>
            <a:r>
              <a:rPr lang="en-US" sz="1400">
                <a:solidFill>
                  <a:srgbClr val="000000"/>
                </a:solidFill>
              </a:rPr>
              <a:t>Head</a:t>
            </a:r>
          </a:p>
        </p:txBody>
      </p:sp>
      <p:sp>
        <p:nvSpPr>
          <p:cNvPr id="33819" name="Rectangle 27"/>
          <p:cNvSpPr>
            <a:spLocks noChangeArrowheads="1"/>
          </p:cNvSpPr>
          <p:nvPr/>
        </p:nvSpPr>
        <p:spPr bwMode="auto">
          <a:xfrm>
            <a:off x="7534275" y="5607050"/>
            <a:ext cx="428625" cy="307975"/>
          </a:xfrm>
          <a:prstGeom prst="rect">
            <a:avLst/>
          </a:prstGeom>
          <a:noFill/>
          <a:ln w="12700" algn="ctr">
            <a:noFill/>
            <a:miter lim="800000"/>
            <a:headEnd/>
            <a:tailEnd/>
          </a:ln>
        </p:spPr>
        <p:txBody>
          <a:bodyPr wrap="none">
            <a:spAutoFit/>
          </a:bodyPr>
          <a:lstStyle/>
          <a:p>
            <a:r>
              <a:rPr lang="en-US" sz="1400">
                <a:solidFill>
                  <a:srgbClr val="000000"/>
                </a:solidFill>
              </a:rPr>
              <a:t>Tail</a:t>
            </a:r>
          </a:p>
        </p:txBody>
      </p:sp>
      <p:sp>
        <p:nvSpPr>
          <p:cNvPr id="33820" name="Rectangle 28"/>
          <p:cNvSpPr>
            <a:spLocks noChangeArrowheads="1"/>
          </p:cNvSpPr>
          <p:nvPr/>
        </p:nvSpPr>
        <p:spPr bwMode="auto">
          <a:xfrm>
            <a:off x="5918200" y="3975100"/>
            <a:ext cx="525463" cy="307975"/>
          </a:xfrm>
          <a:prstGeom prst="rect">
            <a:avLst/>
          </a:prstGeom>
          <a:noFill/>
          <a:ln w="12700" algn="ctr">
            <a:noFill/>
            <a:miter lim="800000"/>
            <a:headEnd/>
            <a:tailEnd/>
          </a:ln>
        </p:spPr>
        <p:txBody>
          <a:bodyPr wrap="none">
            <a:spAutoFit/>
          </a:bodyPr>
          <a:lstStyle/>
          <a:p>
            <a:r>
              <a:rPr lang="en-US" sz="1400">
                <a:solidFill>
                  <a:srgbClr val="000000"/>
                </a:solidFill>
              </a:rPr>
              <a:t>Dam</a:t>
            </a:r>
          </a:p>
        </p:txBody>
      </p:sp>
      <p:sp>
        <p:nvSpPr>
          <p:cNvPr id="33821" name="Rectangle 29"/>
          <p:cNvSpPr>
            <a:spLocks noChangeArrowheads="1"/>
          </p:cNvSpPr>
          <p:nvPr/>
        </p:nvSpPr>
        <p:spPr bwMode="auto">
          <a:xfrm>
            <a:off x="5872163" y="5299075"/>
            <a:ext cx="647700" cy="523875"/>
          </a:xfrm>
          <a:prstGeom prst="rect">
            <a:avLst/>
          </a:prstGeom>
          <a:noFill/>
          <a:ln w="12700" algn="ctr">
            <a:noFill/>
            <a:miter lim="800000"/>
            <a:headEnd/>
            <a:tailEnd/>
          </a:ln>
        </p:spPr>
        <p:txBody>
          <a:bodyPr wrap="none">
            <a:spAutoFit/>
          </a:bodyPr>
          <a:lstStyle/>
          <a:p>
            <a:r>
              <a:rPr lang="en-US" sz="1400">
                <a:solidFill>
                  <a:srgbClr val="000000"/>
                </a:solidFill>
              </a:rPr>
              <a:t>Power</a:t>
            </a:r>
          </a:p>
          <a:p>
            <a:r>
              <a:rPr lang="en-US" sz="1400">
                <a:solidFill>
                  <a:srgbClr val="000000"/>
                </a:solidFill>
              </a:rPr>
              <a:t>Plant</a:t>
            </a:r>
          </a:p>
        </p:txBody>
      </p:sp>
      <p:sp>
        <p:nvSpPr>
          <p:cNvPr id="33822" name="Rectangle 30"/>
          <p:cNvSpPr>
            <a:spLocks noChangeArrowheads="1"/>
          </p:cNvSpPr>
          <p:nvPr/>
        </p:nvSpPr>
        <p:spPr bwMode="auto">
          <a:xfrm>
            <a:off x="4902200" y="5219700"/>
            <a:ext cx="635000" cy="523875"/>
          </a:xfrm>
          <a:prstGeom prst="rect">
            <a:avLst/>
          </a:prstGeom>
          <a:noFill/>
          <a:ln w="12700" algn="ctr">
            <a:noFill/>
            <a:miter lim="800000"/>
            <a:headEnd/>
            <a:tailEnd/>
          </a:ln>
        </p:spPr>
        <p:txBody>
          <a:bodyPr wrap="none">
            <a:spAutoFit/>
          </a:bodyPr>
          <a:lstStyle/>
          <a:p>
            <a:r>
              <a:rPr lang="en-US" sz="1400">
                <a:solidFill>
                  <a:srgbClr val="000000"/>
                </a:solidFill>
              </a:rPr>
              <a:t>Water</a:t>
            </a:r>
          </a:p>
          <a:p>
            <a:r>
              <a:rPr lang="en-US" sz="1400">
                <a:solidFill>
                  <a:srgbClr val="000000"/>
                </a:solidFill>
              </a:rPr>
              <a:t>Intake</a:t>
            </a:r>
          </a:p>
        </p:txBody>
      </p:sp>
      <p:sp>
        <p:nvSpPr>
          <p:cNvPr id="33823" name="Rectangle 31"/>
          <p:cNvSpPr>
            <a:spLocks noChangeArrowheads="1"/>
          </p:cNvSpPr>
          <p:nvPr/>
        </p:nvSpPr>
        <p:spPr bwMode="auto">
          <a:xfrm>
            <a:off x="4186238" y="4799013"/>
            <a:ext cx="1471612" cy="307975"/>
          </a:xfrm>
          <a:prstGeom prst="rect">
            <a:avLst/>
          </a:prstGeom>
          <a:noFill/>
          <a:ln w="12700" algn="ctr">
            <a:noFill/>
            <a:miter lim="800000"/>
            <a:headEnd/>
            <a:tailEnd/>
          </a:ln>
        </p:spPr>
        <p:txBody>
          <a:bodyPr wrap="none">
            <a:spAutoFit/>
          </a:bodyPr>
          <a:lstStyle/>
          <a:p>
            <a:r>
              <a:rPr lang="en-US" sz="1400">
                <a:solidFill>
                  <a:srgbClr val="000000"/>
                </a:solidFill>
              </a:rPr>
              <a:t>Reservoir Volume</a:t>
            </a:r>
          </a:p>
        </p:txBody>
      </p:sp>
      <p:sp>
        <p:nvSpPr>
          <p:cNvPr id="33824" name="Rectangle 32"/>
          <p:cNvSpPr>
            <a:spLocks noChangeArrowheads="1"/>
          </p:cNvSpPr>
          <p:nvPr/>
        </p:nvSpPr>
        <p:spPr bwMode="auto">
          <a:xfrm>
            <a:off x="8120063" y="5327650"/>
            <a:ext cx="765175" cy="523875"/>
          </a:xfrm>
          <a:prstGeom prst="rect">
            <a:avLst/>
          </a:prstGeom>
          <a:noFill/>
          <a:ln w="12700" algn="ctr">
            <a:noFill/>
            <a:miter lim="800000"/>
            <a:headEnd/>
            <a:tailEnd/>
          </a:ln>
        </p:spPr>
        <p:txBody>
          <a:bodyPr wrap="none">
            <a:spAutoFit/>
          </a:bodyPr>
          <a:lstStyle/>
          <a:p>
            <a:r>
              <a:rPr lang="en-US" sz="1400">
                <a:solidFill>
                  <a:srgbClr val="000000"/>
                </a:solidFill>
              </a:rPr>
              <a:t>Release</a:t>
            </a:r>
          </a:p>
          <a:p>
            <a:r>
              <a:rPr lang="en-US" sz="1400">
                <a:solidFill>
                  <a:srgbClr val="000000"/>
                </a:solidFill>
              </a:rPr>
              <a:t>Flow</a:t>
            </a:r>
          </a:p>
        </p:txBody>
      </p:sp>
      <p:sp>
        <p:nvSpPr>
          <p:cNvPr id="33825" name="Line 33"/>
          <p:cNvSpPr>
            <a:spLocks noChangeShapeType="1"/>
          </p:cNvSpPr>
          <p:nvPr/>
        </p:nvSpPr>
        <p:spPr bwMode="auto">
          <a:xfrm>
            <a:off x="7553325" y="4491038"/>
            <a:ext cx="0" cy="1322387"/>
          </a:xfrm>
          <a:prstGeom prst="line">
            <a:avLst/>
          </a:prstGeom>
          <a:noFill/>
          <a:ln w="25400">
            <a:solidFill>
              <a:schemeClr val="tx1"/>
            </a:solidFill>
            <a:round/>
            <a:headEnd type="triangle" w="med" len="med"/>
            <a:tailEnd type="triangle" w="med" len="med"/>
          </a:ln>
        </p:spPr>
        <p:txBody>
          <a:bodyPr wrap="none" anchor="ctr"/>
          <a:lstStyle/>
          <a:p>
            <a:endParaRPr lang="en-US"/>
          </a:p>
        </p:txBody>
      </p:sp>
      <p:sp>
        <p:nvSpPr>
          <p:cNvPr id="33826" name="Line 34"/>
          <p:cNvSpPr>
            <a:spLocks noChangeShapeType="1"/>
          </p:cNvSpPr>
          <p:nvPr/>
        </p:nvSpPr>
        <p:spPr bwMode="auto">
          <a:xfrm>
            <a:off x="6442075" y="4510088"/>
            <a:ext cx="1027113" cy="0"/>
          </a:xfrm>
          <a:prstGeom prst="line">
            <a:avLst/>
          </a:prstGeom>
          <a:noFill/>
          <a:ln w="25400">
            <a:solidFill>
              <a:schemeClr val="tx1"/>
            </a:solidFill>
            <a:prstDash val="sysDot"/>
            <a:round/>
            <a:headEnd/>
            <a:tailEnd/>
          </a:ln>
        </p:spPr>
        <p:txBody>
          <a:bodyPr wrap="none" anchor="ctr"/>
          <a:lstStyle/>
          <a:p>
            <a:endParaRPr lang="en-US"/>
          </a:p>
        </p:txBody>
      </p:sp>
      <p:sp>
        <p:nvSpPr>
          <p:cNvPr id="33827" name="AutoShape 35"/>
          <p:cNvSpPr>
            <a:spLocks noChangeArrowheads="1"/>
          </p:cNvSpPr>
          <p:nvPr/>
        </p:nvSpPr>
        <p:spPr bwMode="auto">
          <a:xfrm rot="2118673">
            <a:off x="1685925" y="4071938"/>
            <a:ext cx="681038" cy="334962"/>
          </a:xfrm>
          <a:prstGeom prst="curvedDownArrow">
            <a:avLst>
              <a:gd name="adj1" fmla="val 44052"/>
              <a:gd name="adj2" fmla="val 88104"/>
              <a:gd name="adj3" fmla="val 33333"/>
            </a:avLst>
          </a:prstGeom>
          <a:solidFill>
            <a:srgbClr val="FFFFCC"/>
          </a:solidFill>
          <a:ln w="19050">
            <a:solidFill>
              <a:schemeClr val="tx1"/>
            </a:solidFill>
            <a:miter lim="800000"/>
            <a:headEnd/>
            <a:tailEnd/>
          </a:ln>
        </p:spPr>
        <p:txBody>
          <a:bodyPr wrap="none" anchor="ctr"/>
          <a:lstStyle/>
          <a:p>
            <a:endParaRPr lang="en-US"/>
          </a:p>
        </p:txBody>
      </p:sp>
      <p:sp>
        <p:nvSpPr>
          <p:cNvPr id="33828" name="AutoShape 36"/>
          <p:cNvSpPr>
            <a:spLocks noChangeArrowheads="1"/>
          </p:cNvSpPr>
          <p:nvPr/>
        </p:nvSpPr>
        <p:spPr bwMode="auto">
          <a:xfrm rot="2118673">
            <a:off x="2473325" y="4083050"/>
            <a:ext cx="682625" cy="334963"/>
          </a:xfrm>
          <a:prstGeom prst="curvedDownArrow">
            <a:avLst>
              <a:gd name="adj1" fmla="val 44155"/>
              <a:gd name="adj2" fmla="val 88310"/>
              <a:gd name="adj3" fmla="val 33333"/>
            </a:avLst>
          </a:prstGeom>
          <a:solidFill>
            <a:srgbClr val="FFFFCC"/>
          </a:solidFill>
          <a:ln w="19050">
            <a:solidFill>
              <a:schemeClr val="tx1"/>
            </a:solidFill>
            <a:miter lim="800000"/>
            <a:headEnd/>
            <a:tailEnd/>
          </a:ln>
        </p:spPr>
        <p:txBody>
          <a:bodyPr wrap="none" anchor="ctr"/>
          <a:lstStyle/>
          <a:p>
            <a:endParaRPr lang="en-US"/>
          </a:p>
        </p:txBody>
      </p:sp>
      <p:sp>
        <p:nvSpPr>
          <p:cNvPr id="33829" name="Rectangle 37"/>
          <p:cNvSpPr>
            <a:spLocks noChangeArrowheads="1"/>
          </p:cNvSpPr>
          <p:nvPr/>
        </p:nvSpPr>
        <p:spPr bwMode="auto">
          <a:xfrm>
            <a:off x="2592388" y="3598863"/>
            <a:ext cx="600075" cy="522287"/>
          </a:xfrm>
          <a:prstGeom prst="rect">
            <a:avLst/>
          </a:prstGeom>
          <a:noFill/>
          <a:ln w="12700" algn="ctr">
            <a:noFill/>
            <a:miter lim="800000"/>
            <a:headEnd/>
            <a:tailEnd/>
          </a:ln>
        </p:spPr>
        <p:txBody>
          <a:bodyPr wrap="none">
            <a:spAutoFit/>
          </a:bodyPr>
          <a:lstStyle/>
          <a:p>
            <a:r>
              <a:rPr lang="en-US" sz="1400">
                <a:solidFill>
                  <a:srgbClr val="000000"/>
                </a:solidFill>
              </a:rPr>
              <a:t>Side</a:t>
            </a:r>
          </a:p>
          <a:p>
            <a:r>
              <a:rPr lang="en-US" sz="1400">
                <a:solidFill>
                  <a:srgbClr val="000000"/>
                </a:solidFill>
              </a:rPr>
              <a:t>Flows</a:t>
            </a:r>
          </a:p>
        </p:txBody>
      </p:sp>
      <p:sp>
        <p:nvSpPr>
          <p:cNvPr id="33830" name="Rectangle 38"/>
          <p:cNvSpPr>
            <a:spLocks noChangeArrowheads="1"/>
          </p:cNvSpPr>
          <p:nvPr/>
        </p:nvSpPr>
        <p:spPr bwMode="auto">
          <a:xfrm>
            <a:off x="1574800" y="3571875"/>
            <a:ext cx="942975" cy="522288"/>
          </a:xfrm>
          <a:prstGeom prst="rect">
            <a:avLst/>
          </a:prstGeom>
          <a:noFill/>
          <a:ln w="12700" algn="ctr">
            <a:noFill/>
            <a:miter lim="800000"/>
            <a:headEnd/>
            <a:tailEnd/>
          </a:ln>
        </p:spPr>
        <p:txBody>
          <a:bodyPr wrap="none">
            <a:spAutoFit/>
          </a:bodyPr>
          <a:lstStyle/>
          <a:p>
            <a:r>
              <a:rPr lang="en-US" sz="1400">
                <a:solidFill>
                  <a:srgbClr val="000000"/>
                </a:solidFill>
              </a:rPr>
              <a:t>Upstream </a:t>
            </a:r>
          </a:p>
          <a:p>
            <a:r>
              <a:rPr lang="en-US" sz="1400">
                <a:solidFill>
                  <a:srgbClr val="000000"/>
                </a:solidFill>
              </a:rPr>
              <a:t>Releases</a:t>
            </a:r>
          </a:p>
        </p:txBody>
      </p:sp>
      <p:sp>
        <p:nvSpPr>
          <p:cNvPr id="33831" name="Line 39"/>
          <p:cNvSpPr>
            <a:spLocks noChangeShapeType="1"/>
          </p:cNvSpPr>
          <p:nvPr/>
        </p:nvSpPr>
        <p:spPr bwMode="auto">
          <a:xfrm>
            <a:off x="3916363" y="4346575"/>
            <a:ext cx="0" cy="544513"/>
          </a:xfrm>
          <a:prstGeom prst="line">
            <a:avLst/>
          </a:prstGeom>
          <a:noFill/>
          <a:ln w="25400">
            <a:solidFill>
              <a:schemeClr val="tx1"/>
            </a:solidFill>
            <a:round/>
            <a:headEnd type="triangle" w="med" len="med"/>
            <a:tailEnd type="triangle" w="med" len="med"/>
          </a:ln>
        </p:spPr>
        <p:txBody>
          <a:bodyPr wrap="none" anchor="ctr"/>
          <a:lstStyle/>
          <a:p>
            <a:endParaRPr lang="en-US"/>
          </a:p>
        </p:txBody>
      </p:sp>
      <p:sp>
        <p:nvSpPr>
          <p:cNvPr id="33832" name="Rectangle 40"/>
          <p:cNvSpPr>
            <a:spLocks noChangeArrowheads="1"/>
          </p:cNvSpPr>
          <p:nvPr/>
        </p:nvSpPr>
        <p:spPr bwMode="auto">
          <a:xfrm>
            <a:off x="3481388" y="3713163"/>
            <a:ext cx="860425" cy="739775"/>
          </a:xfrm>
          <a:prstGeom prst="rect">
            <a:avLst/>
          </a:prstGeom>
          <a:noFill/>
          <a:ln w="12700" algn="ctr">
            <a:noFill/>
            <a:miter lim="800000"/>
            <a:headEnd/>
            <a:tailEnd/>
          </a:ln>
        </p:spPr>
        <p:txBody>
          <a:bodyPr wrap="none">
            <a:spAutoFit/>
          </a:bodyPr>
          <a:lstStyle/>
          <a:p>
            <a:r>
              <a:rPr lang="en-US" sz="1400">
                <a:solidFill>
                  <a:srgbClr val="000000"/>
                </a:solidFill>
              </a:rPr>
              <a:t>Elevation</a:t>
            </a:r>
          </a:p>
          <a:p>
            <a:r>
              <a:rPr lang="en-US" sz="1400">
                <a:solidFill>
                  <a:srgbClr val="000000"/>
                </a:solidFill>
              </a:rPr>
              <a:t>Limits</a:t>
            </a:r>
          </a:p>
          <a:p>
            <a:r>
              <a:rPr lang="en-US" sz="1400">
                <a:solidFill>
                  <a:srgbClr val="000000"/>
                </a:solidFill>
              </a:rPr>
              <a:t>Max</a:t>
            </a:r>
          </a:p>
        </p:txBody>
      </p:sp>
      <p:sp>
        <p:nvSpPr>
          <p:cNvPr id="33833" name="Rectangle 41"/>
          <p:cNvSpPr>
            <a:spLocks noChangeArrowheads="1"/>
          </p:cNvSpPr>
          <p:nvPr/>
        </p:nvSpPr>
        <p:spPr bwMode="auto">
          <a:xfrm>
            <a:off x="3659188" y="4845050"/>
            <a:ext cx="474662" cy="307975"/>
          </a:xfrm>
          <a:prstGeom prst="rect">
            <a:avLst/>
          </a:prstGeom>
          <a:noFill/>
          <a:ln w="12700" algn="ctr">
            <a:noFill/>
            <a:miter lim="800000"/>
            <a:headEnd/>
            <a:tailEnd/>
          </a:ln>
        </p:spPr>
        <p:txBody>
          <a:bodyPr wrap="none">
            <a:spAutoFit/>
          </a:bodyPr>
          <a:lstStyle/>
          <a:p>
            <a:r>
              <a:rPr lang="en-US" sz="1400">
                <a:solidFill>
                  <a:srgbClr val="000000"/>
                </a:solidFill>
              </a:rPr>
              <a:t>Min</a:t>
            </a:r>
          </a:p>
        </p:txBody>
      </p:sp>
      <p:sp>
        <p:nvSpPr>
          <p:cNvPr id="33834" name="AutoShape 42"/>
          <p:cNvSpPr>
            <a:spLocks noChangeArrowheads="1"/>
          </p:cNvSpPr>
          <p:nvPr/>
        </p:nvSpPr>
        <p:spPr bwMode="auto">
          <a:xfrm rot="2118673">
            <a:off x="8148638" y="5822950"/>
            <a:ext cx="682625" cy="334963"/>
          </a:xfrm>
          <a:prstGeom prst="curvedDownArrow">
            <a:avLst>
              <a:gd name="adj1" fmla="val 44155"/>
              <a:gd name="adj2" fmla="val 88310"/>
              <a:gd name="adj3" fmla="val 33333"/>
            </a:avLst>
          </a:prstGeom>
          <a:solidFill>
            <a:srgbClr val="FFFFCC"/>
          </a:solidFill>
          <a:ln w="19050">
            <a:solidFill>
              <a:schemeClr val="tx1"/>
            </a:solidFill>
            <a:miter lim="800000"/>
            <a:headEnd/>
            <a:tailEnd/>
          </a:ln>
        </p:spPr>
        <p:txBody>
          <a:bodyPr wrap="none" anchor="ctr"/>
          <a:lstStyle/>
          <a:p>
            <a:endParaRPr lang="en-US"/>
          </a:p>
        </p:txBody>
      </p:sp>
      <p:pic>
        <p:nvPicPr>
          <p:cNvPr id="33835" name="Picture 43" descr="glencnyn"/>
          <p:cNvPicPr>
            <a:picLocks noChangeAspect="1" noChangeArrowheads="1"/>
          </p:cNvPicPr>
          <p:nvPr/>
        </p:nvPicPr>
        <p:blipFill>
          <a:blip r:embed="rId3" cstate="print"/>
          <a:srcRect t="10591" b="28491"/>
          <a:stretch>
            <a:fillRect/>
          </a:stretch>
        </p:blipFill>
        <p:spPr bwMode="auto">
          <a:xfrm>
            <a:off x="371475" y="842963"/>
            <a:ext cx="3552825" cy="2395537"/>
          </a:xfrm>
          <a:prstGeom prst="rect">
            <a:avLst/>
          </a:prstGeom>
          <a:noFill/>
          <a:ln w="9525">
            <a:noFill/>
            <a:miter lim="800000"/>
            <a:headEnd/>
            <a:tailEnd/>
          </a:ln>
        </p:spPr>
      </p:pic>
      <p:grpSp>
        <p:nvGrpSpPr>
          <p:cNvPr id="2" name="Group 44"/>
          <p:cNvGrpSpPr>
            <a:grpSpLocks/>
          </p:cNvGrpSpPr>
          <p:nvPr/>
        </p:nvGrpSpPr>
        <p:grpSpPr bwMode="auto">
          <a:xfrm>
            <a:off x="176213" y="160338"/>
            <a:ext cx="8788400" cy="525462"/>
            <a:chOff x="176213" y="160338"/>
            <a:chExt cx="8788400" cy="849312"/>
          </a:xfrm>
        </p:grpSpPr>
        <p:cxnSp>
          <p:nvCxnSpPr>
            <p:cNvPr id="33846" name="Straight Connector 41"/>
            <p:cNvCxnSpPr>
              <a:cxnSpLocks noChangeShapeType="1"/>
            </p:cNvCxnSpPr>
            <p:nvPr/>
          </p:nvCxnSpPr>
          <p:spPr bwMode="auto">
            <a:xfrm>
              <a:off x="176213" y="165100"/>
              <a:ext cx="8778875" cy="1588"/>
            </a:xfrm>
            <a:prstGeom prst="line">
              <a:avLst/>
            </a:prstGeom>
            <a:noFill/>
            <a:ln w="9525">
              <a:noFill/>
              <a:miter lim="800000"/>
              <a:headEnd/>
              <a:tailEnd/>
            </a:ln>
          </p:spPr>
        </p:cxnSp>
        <p:cxnSp>
          <p:nvCxnSpPr>
            <p:cNvPr id="33847" name="Straight Connector 42"/>
            <p:cNvCxnSpPr>
              <a:cxnSpLocks noChangeShapeType="1"/>
            </p:cNvCxnSpPr>
            <p:nvPr/>
          </p:nvCxnSpPr>
          <p:spPr bwMode="auto">
            <a:xfrm rot="16200000" flipV="1">
              <a:off x="-236538" y="574676"/>
              <a:ext cx="841375" cy="12700"/>
            </a:xfrm>
            <a:prstGeom prst="line">
              <a:avLst/>
            </a:prstGeom>
            <a:noFill/>
            <a:ln w="9525">
              <a:noFill/>
              <a:miter lim="800000"/>
              <a:headEnd/>
              <a:tailEnd/>
            </a:ln>
          </p:spPr>
        </p:cxnSp>
        <p:cxnSp>
          <p:nvCxnSpPr>
            <p:cNvPr id="33848" name="Straight Connector 43"/>
            <p:cNvCxnSpPr>
              <a:cxnSpLocks noChangeShapeType="1"/>
            </p:cNvCxnSpPr>
            <p:nvPr/>
          </p:nvCxnSpPr>
          <p:spPr bwMode="auto">
            <a:xfrm>
              <a:off x="187325" y="1008063"/>
              <a:ext cx="8777288" cy="1587"/>
            </a:xfrm>
            <a:prstGeom prst="line">
              <a:avLst/>
            </a:prstGeom>
            <a:noFill/>
            <a:ln w="9525">
              <a:noFill/>
              <a:miter lim="800000"/>
              <a:headEnd/>
              <a:tailEnd/>
            </a:ln>
          </p:spPr>
        </p:cxnSp>
      </p:grpSp>
      <p:sp>
        <p:nvSpPr>
          <p:cNvPr id="46" name="Rectangle 51"/>
          <p:cNvSpPr>
            <a:spLocks noChangeArrowheads="1"/>
          </p:cNvSpPr>
          <p:nvPr/>
        </p:nvSpPr>
        <p:spPr bwMode="auto">
          <a:xfrm>
            <a:off x="0" y="5410200"/>
            <a:ext cx="3505200" cy="1230391"/>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anchor="ctr"/>
          <a:lstStyle/>
          <a:p>
            <a:pPr>
              <a:defRPr/>
            </a:pPr>
            <a:r>
              <a:rPr lang="en-US" sz="1800" b="1" dirty="0">
                <a:solidFill>
                  <a:srgbClr val="FF0000"/>
                </a:solidFill>
              </a:rPr>
              <a:t>Reservoir Storage Capacity Range from a Few Hours or Less to Multiple Years of Water Release</a:t>
            </a:r>
          </a:p>
        </p:txBody>
      </p:sp>
      <p:sp>
        <p:nvSpPr>
          <p:cNvPr id="47" name="Rectangle 51"/>
          <p:cNvSpPr>
            <a:spLocks noChangeArrowheads="1"/>
          </p:cNvSpPr>
          <p:nvPr/>
        </p:nvSpPr>
        <p:spPr bwMode="auto">
          <a:xfrm>
            <a:off x="5715001" y="3276600"/>
            <a:ext cx="3429000" cy="914400"/>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anchor="ctr"/>
          <a:lstStyle/>
          <a:p>
            <a:pPr>
              <a:defRPr/>
            </a:pPr>
            <a:r>
              <a:rPr lang="en-US" b="1" dirty="0">
                <a:solidFill>
                  <a:srgbClr val="FF0000"/>
                </a:solidFill>
              </a:rPr>
              <a:t>Run-of-River Hydro Has no Storage </a:t>
            </a:r>
            <a:r>
              <a:rPr lang="en-US" b="1" i="1" dirty="0">
                <a:solidFill>
                  <a:srgbClr val="FF0000"/>
                </a:solidFill>
              </a:rPr>
              <a:t>(cannot dispatch)</a:t>
            </a:r>
          </a:p>
        </p:txBody>
      </p:sp>
      <p:sp>
        <p:nvSpPr>
          <p:cNvPr id="138291" name="Slide Number Placeholder 47"/>
          <p:cNvSpPr>
            <a:spLocks noGrp="1"/>
          </p:cNvSpPr>
          <p:nvPr>
            <p:ph type="sldNum" sz="quarter" idx="12"/>
          </p:nvPr>
        </p:nvSpPr>
        <p:spPr/>
        <p:txBody>
          <a:bodyPr/>
          <a:lstStyle/>
          <a:p>
            <a:pPr>
              <a:defRPr/>
            </a:pPr>
            <a:fld id="{3CA7CDD5-34DA-4D16-B919-BE722632699E}" type="slidenum">
              <a:rPr lang="en-US" smtClean="0"/>
              <a:pPr>
                <a:defRPr/>
              </a:pPr>
              <a:t>196</a:t>
            </a:fld>
            <a:endParaRPr lang="en-US" smtClean="0"/>
          </a:p>
        </p:txBody>
      </p:sp>
      <p:sp>
        <p:nvSpPr>
          <p:cNvPr id="138292" name="Date Placeholder 1"/>
          <p:cNvSpPr>
            <a:spLocks noGrp="1"/>
          </p:cNvSpPr>
          <p:nvPr>
            <p:ph type="dt" sz="quarter" idx="10"/>
          </p:nvPr>
        </p:nvSpPr>
        <p:spPr/>
        <p:txBody>
          <a:bodyPr/>
          <a:lstStyle/>
          <a:p>
            <a:pPr>
              <a:defRPr/>
            </a:pPr>
            <a:r>
              <a:rPr lang="en-US" smtClean="0"/>
              <a:t>9 September 2011</a:t>
            </a:r>
          </a:p>
        </p:txBody>
      </p:sp>
      <p:sp>
        <p:nvSpPr>
          <p:cNvPr id="138293" name="Footer Placeholder 2"/>
          <p:cNvSpPr>
            <a:spLocks noGrp="1"/>
          </p:cNvSpPr>
          <p:nvPr>
            <p:ph type="ftr" sz="quarter" idx="11"/>
          </p:nvPr>
        </p:nvSpPr>
        <p:spPr/>
        <p:txBody>
          <a:bodyPr/>
          <a:lstStyle/>
          <a:p>
            <a:pPr>
              <a:defRPr/>
            </a:pPr>
            <a:r>
              <a:rPr lang="en-US" smtClean="0"/>
              <a:t>www.edbodmer.com</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4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499"/>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Title 1"/>
          <p:cNvSpPr>
            <a:spLocks noGrp="1"/>
          </p:cNvSpPr>
          <p:nvPr>
            <p:ph type="title"/>
          </p:nvPr>
        </p:nvSpPr>
        <p:spPr>
          <a:xfrm>
            <a:off x="0" y="228600"/>
            <a:ext cx="8207375" cy="792163"/>
          </a:xfrm>
        </p:spPr>
        <p:txBody>
          <a:bodyPr/>
          <a:lstStyle/>
          <a:p>
            <a:pPr eaLnBrk="1" hangingPunct="1">
              <a:tabLst>
                <a:tab pos="344488" algn="l"/>
              </a:tabLst>
            </a:pPr>
            <a:r>
              <a:rPr lang="en-US" smtClean="0"/>
              <a:t>Hydroelectric Power Plants Are an</a:t>
            </a:r>
            <a:br>
              <a:rPr lang="en-US" smtClean="0"/>
            </a:br>
            <a:r>
              <a:rPr lang="en-US" smtClean="0"/>
              <a:t>Important Component of Grid Operations in Some Systems</a:t>
            </a:r>
          </a:p>
        </p:txBody>
      </p:sp>
      <p:sp>
        <p:nvSpPr>
          <p:cNvPr id="144387" name="Rectangle 4"/>
          <p:cNvSpPr>
            <a:spLocks noGrp="1" noChangeArrowheads="1"/>
          </p:cNvSpPr>
          <p:nvPr>
            <p:ph idx="1"/>
          </p:nvPr>
        </p:nvSpPr>
        <p:spPr>
          <a:xfrm>
            <a:off x="457200" y="1752600"/>
            <a:ext cx="4689475" cy="3984625"/>
          </a:xfrm>
        </p:spPr>
        <p:txBody>
          <a:bodyPr/>
          <a:lstStyle/>
          <a:p>
            <a:pPr eaLnBrk="1" hangingPunct="1">
              <a:lnSpc>
                <a:spcPct val="80000"/>
              </a:lnSpc>
            </a:pPr>
            <a:r>
              <a:rPr lang="en-US" sz="1800" smtClean="0">
                <a:solidFill>
                  <a:srgbClr val="000000"/>
                </a:solidFill>
              </a:rPr>
              <a:t>Very flexible operation</a:t>
            </a:r>
          </a:p>
          <a:p>
            <a:pPr lvl="1" eaLnBrk="1" hangingPunct="1">
              <a:lnSpc>
                <a:spcPct val="80000"/>
              </a:lnSpc>
            </a:pPr>
            <a:r>
              <a:rPr lang="en-US" sz="1800" smtClean="0">
                <a:solidFill>
                  <a:srgbClr val="000000"/>
                </a:solidFill>
              </a:rPr>
              <a:t>Change operations quickly</a:t>
            </a:r>
          </a:p>
          <a:p>
            <a:pPr lvl="1" eaLnBrk="1" hangingPunct="1">
              <a:lnSpc>
                <a:spcPct val="80000"/>
              </a:lnSpc>
            </a:pPr>
            <a:r>
              <a:rPr lang="en-US" sz="1800" smtClean="0">
                <a:solidFill>
                  <a:srgbClr val="000000"/>
                </a:solidFill>
              </a:rPr>
              <a:t>Large range of operations</a:t>
            </a:r>
          </a:p>
          <a:p>
            <a:pPr lvl="1" eaLnBrk="1" hangingPunct="1">
              <a:lnSpc>
                <a:spcPct val="80000"/>
              </a:lnSpc>
            </a:pPr>
            <a:r>
              <a:rPr lang="en-US" sz="1800" smtClean="0">
                <a:solidFill>
                  <a:srgbClr val="000000"/>
                </a:solidFill>
              </a:rPr>
              <a:t>Good resource for ancillary services</a:t>
            </a:r>
          </a:p>
          <a:p>
            <a:pPr eaLnBrk="1" hangingPunct="1">
              <a:lnSpc>
                <a:spcPct val="80000"/>
              </a:lnSpc>
            </a:pPr>
            <a:r>
              <a:rPr lang="en-US" sz="1800" smtClean="0">
                <a:solidFill>
                  <a:srgbClr val="000000"/>
                </a:solidFill>
              </a:rPr>
              <a:t>No fuel required</a:t>
            </a:r>
          </a:p>
          <a:p>
            <a:pPr lvl="1" eaLnBrk="1" hangingPunct="1">
              <a:lnSpc>
                <a:spcPct val="80000"/>
              </a:lnSpc>
            </a:pPr>
            <a:r>
              <a:rPr lang="en-US" sz="1800" smtClean="0">
                <a:solidFill>
                  <a:srgbClr val="000000"/>
                </a:solidFill>
              </a:rPr>
              <a:t>Very low production costs</a:t>
            </a:r>
          </a:p>
          <a:p>
            <a:pPr lvl="1" eaLnBrk="1" hangingPunct="1">
              <a:lnSpc>
                <a:spcPct val="80000"/>
              </a:lnSpc>
            </a:pPr>
            <a:r>
              <a:rPr lang="en-US" sz="1800" smtClean="0">
                <a:solidFill>
                  <a:srgbClr val="000000"/>
                </a:solidFill>
              </a:rPr>
              <a:t>Zero air emissions</a:t>
            </a:r>
          </a:p>
          <a:p>
            <a:pPr eaLnBrk="1" hangingPunct="1">
              <a:lnSpc>
                <a:spcPct val="80000"/>
              </a:lnSpc>
            </a:pPr>
            <a:r>
              <a:rPr lang="en-US" sz="1800" smtClean="0">
                <a:solidFill>
                  <a:srgbClr val="000000"/>
                </a:solidFill>
              </a:rPr>
              <a:t>High fixed costs</a:t>
            </a:r>
          </a:p>
          <a:p>
            <a:pPr lvl="1" eaLnBrk="1" hangingPunct="1">
              <a:lnSpc>
                <a:spcPct val="80000"/>
              </a:lnSpc>
            </a:pPr>
            <a:r>
              <a:rPr lang="en-US" sz="1800" smtClean="0">
                <a:solidFill>
                  <a:srgbClr val="000000"/>
                </a:solidFill>
              </a:rPr>
              <a:t>Expensive to build</a:t>
            </a:r>
          </a:p>
          <a:p>
            <a:pPr lvl="1" eaLnBrk="1" hangingPunct="1">
              <a:lnSpc>
                <a:spcPct val="80000"/>
              </a:lnSpc>
            </a:pPr>
            <a:r>
              <a:rPr lang="en-US" sz="1800" smtClean="0">
                <a:solidFill>
                  <a:srgbClr val="000000"/>
                </a:solidFill>
              </a:rPr>
              <a:t>Maintain dam, reservoir, &amp; plant</a:t>
            </a:r>
          </a:p>
          <a:p>
            <a:pPr eaLnBrk="1" hangingPunct="1">
              <a:lnSpc>
                <a:spcPct val="80000"/>
              </a:lnSpc>
            </a:pPr>
            <a:r>
              <a:rPr lang="en-US" sz="1800" smtClean="0">
                <a:solidFill>
                  <a:srgbClr val="000000"/>
                </a:solidFill>
              </a:rPr>
              <a:t>Environmental concerns</a:t>
            </a:r>
          </a:p>
          <a:p>
            <a:pPr lvl="1" eaLnBrk="1" hangingPunct="1">
              <a:lnSpc>
                <a:spcPct val="80000"/>
              </a:lnSpc>
            </a:pPr>
            <a:r>
              <a:rPr lang="en-US" sz="1800" smtClean="0">
                <a:solidFill>
                  <a:srgbClr val="000000"/>
                </a:solidFill>
              </a:rPr>
              <a:t>Effect operations and economics</a:t>
            </a:r>
          </a:p>
          <a:p>
            <a:pPr eaLnBrk="1" hangingPunct="1">
              <a:lnSpc>
                <a:spcPct val="80000"/>
              </a:lnSpc>
            </a:pPr>
            <a:r>
              <a:rPr lang="en-US" sz="1800" smtClean="0">
                <a:solidFill>
                  <a:srgbClr val="000000"/>
                </a:solidFill>
              </a:rPr>
              <a:t>Limited energy source</a:t>
            </a:r>
          </a:p>
          <a:p>
            <a:pPr lvl="1" eaLnBrk="1" hangingPunct="1">
              <a:lnSpc>
                <a:spcPct val="80000"/>
              </a:lnSpc>
            </a:pPr>
            <a:r>
              <a:rPr lang="en-US" sz="1800" smtClean="0">
                <a:solidFill>
                  <a:srgbClr val="000000"/>
                </a:solidFill>
              </a:rPr>
              <a:t>Cannot always operate at full capacity</a:t>
            </a:r>
          </a:p>
          <a:p>
            <a:pPr lvl="1" eaLnBrk="1" hangingPunct="1">
              <a:lnSpc>
                <a:spcPct val="80000"/>
              </a:lnSpc>
            </a:pPr>
            <a:r>
              <a:rPr lang="en-US" sz="1800" smtClean="0">
                <a:solidFill>
                  <a:srgbClr val="000000"/>
                </a:solidFill>
              </a:rPr>
              <a:t>Uncertainty</a:t>
            </a:r>
          </a:p>
          <a:p>
            <a:pPr eaLnBrk="1" hangingPunct="1">
              <a:lnSpc>
                <a:spcPct val="80000"/>
              </a:lnSpc>
            </a:pPr>
            <a:endParaRPr lang="en-US" sz="1800" smtClean="0">
              <a:solidFill>
                <a:srgbClr val="000000"/>
              </a:solidFill>
            </a:endParaRPr>
          </a:p>
        </p:txBody>
      </p:sp>
      <p:pic>
        <p:nvPicPr>
          <p:cNvPr id="144388" name="Picture 5"/>
          <p:cNvPicPr>
            <a:picLocks noChangeAspect="1" noChangeArrowheads="1"/>
          </p:cNvPicPr>
          <p:nvPr/>
        </p:nvPicPr>
        <p:blipFill>
          <a:blip r:embed="rId2" cstate="print"/>
          <a:srcRect l="5717" t="25264" r="4649"/>
          <a:stretch>
            <a:fillRect/>
          </a:stretch>
        </p:blipFill>
        <p:spPr bwMode="auto">
          <a:xfrm>
            <a:off x="6019800" y="1366838"/>
            <a:ext cx="3051175" cy="3182937"/>
          </a:xfrm>
          <a:prstGeom prst="rect">
            <a:avLst/>
          </a:prstGeom>
          <a:noFill/>
          <a:ln w="9525">
            <a:noFill/>
            <a:miter lim="800000"/>
            <a:headEnd/>
            <a:tailEnd/>
          </a:ln>
        </p:spPr>
      </p:pic>
      <p:pic>
        <p:nvPicPr>
          <p:cNvPr id="144389" name="Picture 5" descr="glncyngg"/>
          <p:cNvPicPr>
            <a:picLocks noChangeAspect="1" noChangeArrowheads="1"/>
          </p:cNvPicPr>
          <p:nvPr/>
        </p:nvPicPr>
        <p:blipFill>
          <a:blip r:embed="rId3" cstate="print"/>
          <a:srcRect b="10587"/>
          <a:stretch>
            <a:fillRect/>
          </a:stretch>
        </p:blipFill>
        <p:spPr bwMode="auto">
          <a:xfrm>
            <a:off x="5943600" y="4606925"/>
            <a:ext cx="3059113" cy="1922463"/>
          </a:xfrm>
          <a:prstGeom prst="rect">
            <a:avLst/>
          </a:prstGeom>
          <a:noFill/>
          <a:ln w="9525">
            <a:noFill/>
            <a:miter lim="800000"/>
            <a:headEnd/>
            <a:tailEnd/>
          </a:ln>
        </p:spPr>
      </p:pic>
      <p:sp>
        <p:nvSpPr>
          <p:cNvPr id="144390" name="Slide Number Placeholder 8"/>
          <p:cNvSpPr>
            <a:spLocks noGrp="1"/>
          </p:cNvSpPr>
          <p:nvPr>
            <p:ph type="sldNum" sz="quarter" idx="12"/>
          </p:nvPr>
        </p:nvSpPr>
        <p:spPr>
          <a:noFill/>
        </p:spPr>
        <p:txBody>
          <a:bodyPr/>
          <a:lstStyle/>
          <a:p>
            <a:fld id="{981E36B1-6E86-4D2A-AE8D-ED9DE5CC50EE}" type="slidenum">
              <a:rPr lang="en-US" smtClean="0"/>
              <a:pPr/>
              <a:t>197</a:t>
            </a:fld>
            <a:endParaRPr lang="en-US" smtClean="0"/>
          </a:p>
        </p:txBody>
      </p:sp>
      <p:sp>
        <p:nvSpPr>
          <p:cNvPr id="144391" name="Date Placeholder 1"/>
          <p:cNvSpPr>
            <a:spLocks noGrp="1"/>
          </p:cNvSpPr>
          <p:nvPr>
            <p:ph type="dt" sz="quarter" idx="10"/>
          </p:nvPr>
        </p:nvSpPr>
        <p:spPr>
          <a:noFill/>
        </p:spPr>
        <p:txBody>
          <a:bodyPr/>
          <a:lstStyle/>
          <a:p>
            <a:fld id="{7C3DBE48-DCF7-455F-A6E3-6B916E12C660}" type="datetime3">
              <a:rPr lang="en-US" smtClean="0"/>
              <a:pPr/>
              <a:t>9 May 2013</a:t>
            </a:fld>
            <a:endParaRPr lang="en-US" smtClean="0"/>
          </a:p>
        </p:txBody>
      </p:sp>
      <p:sp>
        <p:nvSpPr>
          <p:cNvPr id="144392" name="Footer Placeholder 2"/>
          <p:cNvSpPr>
            <a:spLocks noGrp="1"/>
          </p:cNvSpPr>
          <p:nvPr>
            <p:ph type="ftr" sz="quarter" idx="11"/>
          </p:nvPr>
        </p:nvSpPr>
        <p:spPr>
          <a:noFill/>
        </p:spPr>
        <p:txBody>
          <a:bodyPr/>
          <a:lstStyle/>
          <a:p>
            <a:r>
              <a:rPr lang="en-US" smtClean="0"/>
              <a:t>www.edbodmer.com</a:t>
            </a:r>
          </a:p>
        </p:txBody>
      </p:sp>
    </p:spTree>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5410" name="Picture 5" descr="biomass.jpg"/>
          <p:cNvPicPr>
            <a:picLocks noChangeAspect="1"/>
          </p:cNvPicPr>
          <p:nvPr/>
        </p:nvPicPr>
        <p:blipFill>
          <a:blip r:embed="rId2" cstate="print"/>
          <a:srcRect/>
          <a:stretch>
            <a:fillRect/>
          </a:stretch>
        </p:blipFill>
        <p:spPr bwMode="auto">
          <a:xfrm>
            <a:off x="-685800" y="0"/>
            <a:ext cx="10439400" cy="6781800"/>
          </a:xfrm>
          <a:prstGeom prst="rect">
            <a:avLst/>
          </a:prstGeom>
          <a:noFill/>
          <a:ln w="9525">
            <a:noFill/>
            <a:miter lim="800000"/>
            <a:headEnd/>
            <a:tailEnd/>
          </a:ln>
        </p:spPr>
      </p:pic>
      <p:sp>
        <p:nvSpPr>
          <p:cNvPr id="145411" name="Rectangle 4"/>
          <p:cNvSpPr>
            <a:spLocks noGrp="1" noChangeArrowheads="1"/>
          </p:cNvSpPr>
          <p:nvPr>
            <p:ph type="ctrTitle"/>
          </p:nvPr>
        </p:nvSpPr>
        <p:spPr/>
        <p:txBody>
          <a:bodyPr/>
          <a:lstStyle/>
          <a:p>
            <a:pPr eaLnBrk="1" hangingPunct="1"/>
            <a:r>
              <a:rPr lang="en-US" dirty="0" smtClean="0"/>
              <a:t>Biomass and Municipal Solid Waste</a:t>
            </a:r>
          </a:p>
        </p:txBody>
      </p:sp>
      <p:sp>
        <p:nvSpPr>
          <p:cNvPr id="145412" name="Date Placeholder 1"/>
          <p:cNvSpPr>
            <a:spLocks noGrp="1"/>
          </p:cNvSpPr>
          <p:nvPr>
            <p:ph type="dt" sz="quarter" idx="10"/>
          </p:nvPr>
        </p:nvSpPr>
        <p:spPr>
          <a:noFill/>
        </p:spPr>
        <p:txBody>
          <a:bodyPr/>
          <a:lstStyle/>
          <a:p>
            <a:fld id="{522333ED-9A30-4AC3-BD76-A9AA74A6D7ED}" type="datetime3">
              <a:rPr lang="en-US" smtClean="0"/>
              <a:pPr/>
              <a:t>9 May 2013</a:t>
            </a:fld>
            <a:endParaRPr lang="en-US" smtClean="0"/>
          </a:p>
        </p:txBody>
      </p:sp>
      <p:sp>
        <p:nvSpPr>
          <p:cNvPr id="145413" name="Footer Placeholder 2"/>
          <p:cNvSpPr>
            <a:spLocks noGrp="1"/>
          </p:cNvSpPr>
          <p:nvPr>
            <p:ph type="ftr" sz="quarter" idx="11"/>
          </p:nvPr>
        </p:nvSpPr>
        <p:spPr>
          <a:noFill/>
        </p:spPr>
        <p:txBody>
          <a:bodyPr/>
          <a:lstStyle/>
          <a:p>
            <a:r>
              <a:rPr lang="en-US" smtClean="0"/>
              <a:t>www.edbodmer.com</a:t>
            </a:r>
          </a:p>
        </p:txBody>
      </p:sp>
      <p:sp>
        <p:nvSpPr>
          <p:cNvPr id="145414" name="Slide Number Placeholder 3"/>
          <p:cNvSpPr>
            <a:spLocks noGrp="1"/>
          </p:cNvSpPr>
          <p:nvPr>
            <p:ph type="sldNum" sz="quarter" idx="12"/>
          </p:nvPr>
        </p:nvSpPr>
        <p:spPr>
          <a:noFill/>
        </p:spPr>
        <p:txBody>
          <a:bodyPr/>
          <a:lstStyle/>
          <a:p>
            <a:fld id="{EFDD57DB-7162-47C4-A1F1-162F093D2884}" type="slidenum">
              <a:rPr lang="en-US" smtClean="0"/>
              <a:pPr/>
              <a:t>198</a:t>
            </a:fld>
            <a:endParaRPr lang="en-US" smtClean="0"/>
          </a:p>
        </p:txBody>
      </p:sp>
    </p:spTree>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Wood Waste as Renewable Resource</a:t>
            </a:r>
            <a:endParaRPr lang="en-US" dirty="0"/>
          </a:p>
        </p:txBody>
      </p:sp>
      <p:sp>
        <p:nvSpPr>
          <p:cNvPr id="4" name="Date Placeholder 3"/>
          <p:cNvSpPr>
            <a:spLocks noGrp="1"/>
          </p:cNvSpPr>
          <p:nvPr>
            <p:ph type="dt" sz="half" idx="10"/>
          </p:nvPr>
        </p:nvSpPr>
        <p:spPr/>
        <p:txBody>
          <a:bodyPr/>
          <a:lstStyle/>
          <a:p>
            <a:pPr>
              <a:defRPr/>
            </a:pPr>
            <a:fld id="{B9EB000F-D9DC-4D00-BE0F-6A7F77830742}" type="datetime3">
              <a:rPr lang="en-US" smtClean="0"/>
              <a:pPr>
                <a:defRPr/>
              </a:pPr>
              <a:t>9 May 2013</a:t>
            </a:fld>
            <a:endParaRPr lang="en-US" dirty="0"/>
          </a:p>
        </p:txBody>
      </p:sp>
      <p:sp>
        <p:nvSpPr>
          <p:cNvPr id="5" name="Footer Placeholder 4"/>
          <p:cNvSpPr>
            <a:spLocks noGrp="1"/>
          </p:cNvSpPr>
          <p:nvPr>
            <p:ph type="ftr" sz="quarter" idx="11"/>
          </p:nvPr>
        </p:nvSpPr>
        <p:spPr/>
        <p:txBody>
          <a:bodyPr/>
          <a:lstStyle/>
          <a:p>
            <a:pPr>
              <a:defRPr/>
            </a:pPr>
            <a:r>
              <a:rPr lang="en-US" smtClean="0"/>
              <a:t>www.edbodmer.com</a:t>
            </a:r>
            <a:endParaRPr lang="en-US"/>
          </a:p>
        </p:txBody>
      </p:sp>
      <p:sp>
        <p:nvSpPr>
          <p:cNvPr id="6" name="Slide Number Placeholder 5"/>
          <p:cNvSpPr>
            <a:spLocks noGrp="1"/>
          </p:cNvSpPr>
          <p:nvPr>
            <p:ph type="sldNum" sz="quarter" idx="12"/>
          </p:nvPr>
        </p:nvSpPr>
        <p:spPr/>
        <p:txBody>
          <a:bodyPr/>
          <a:lstStyle/>
          <a:p>
            <a:pPr>
              <a:defRPr/>
            </a:pPr>
            <a:fld id="{B4F39711-CCF2-4A75-9DDA-0CAA1CF15CE8}" type="slidenum">
              <a:rPr lang="en-US" smtClean="0"/>
              <a:pPr>
                <a:defRPr/>
              </a:pPr>
              <a:t>199</a:t>
            </a:fld>
            <a:endParaRPr lang="en-US"/>
          </a:p>
        </p:txBody>
      </p:sp>
      <p:pic>
        <p:nvPicPr>
          <p:cNvPr id="1026" name="Picture 2"/>
          <p:cNvPicPr>
            <a:picLocks noGrp="1" noChangeAspect="1" noChangeArrowheads="1"/>
          </p:cNvPicPr>
          <p:nvPr>
            <p:ph idx="1"/>
          </p:nvPr>
        </p:nvPicPr>
        <p:blipFill>
          <a:blip r:embed="rId2" cstate="print"/>
          <a:srcRect/>
          <a:stretch>
            <a:fillRect/>
          </a:stretch>
        </p:blipFill>
        <p:spPr bwMode="auto">
          <a:xfrm>
            <a:off x="1282189" y="1143000"/>
            <a:ext cx="6579621" cy="49831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dirty="0" smtClean="0"/>
              <a:t>Central Issues in Wind Economic Analysis</a:t>
            </a:r>
            <a:endParaRPr lang="en-JM" dirty="0" smtClean="0"/>
          </a:p>
        </p:txBody>
      </p:sp>
      <p:sp>
        <p:nvSpPr>
          <p:cNvPr id="7171" name="Rectangle 3"/>
          <p:cNvSpPr>
            <a:spLocks noGrp="1"/>
          </p:cNvSpPr>
          <p:nvPr>
            <p:ph idx="1"/>
          </p:nvPr>
        </p:nvSpPr>
        <p:spPr/>
        <p:txBody>
          <a:bodyPr/>
          <a:lstStyle/>
          <a:p>
            <a:r>
              <a:rPr lang="en-GB" sz="2000" dirty="0" smtClean="0"/>
              <a:t>Cost of Wind Farm -- Capital Expenditures and Cost/kW</a:t>
            </a:r>
          </a:p>
          <a:p>
            <a:r>
              <a:rPr lang="en-GB" sz="2000" dirty="0" smtClean="0"/>
              <a:t>Operation Cost – Cost/kW/Year and Cost/MWH</a:t>
            </a:r>
          </a:p>
          <a:p>
            <a:r>
              <a:rPr lang="en-GB" sz="2000" dirty="0" smtClean="0"/>
              <a:t>Timing and Periods of Construction and Development</a:t>
            </a:r>
          </a:p>
          <a:p>
            <a:r>
              <a:rPr lang="en-GB" sz="2000" dirty="0" smtClean="0"/>
              <a:t>Production of Power and Capacity Factor</a:t>
            </a:r>
          </a:p>
          <a:p>
            <a:r>
              <a:rPr lang="en-GB" sz="2000" dirty="0" smtClean="0"/>
              <a:t>Pricing of Power and Recovery of Capital Cost</a:t>
            </a:r>
          </a:p>
        </p:txBody>
      </p:sp>
      <p:pic>
        <p:nvPicPr>
          <p:cNvPr id="7172" name="Picture 6"/>
          <p:cNvPicPr>
            <a:picLocks noChangeAspect="1" noChangeArrowheads="1"/>
          </p:cNvPicPr>
          <p:nvPr/>
        </p:nvPicPr>
        <p:blipFill>
          <a:blip r:embed="rId2" cstate="print"/>
          <a:srcRect/>
          <a:stretch>
            <a:fillRect/>
          </a:stretch>
        </p:blipFill>
        <p:spPr bwMode="auto">
          <a:xfrm>
            <a:off x="1512888" y="3352800"/>
            <a:ext cx="5268912" cy="3076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idx="4294967295"/>
          </p:nvPr>
        </p:nvSpPr>
        <p:spPr/>
        <p:txBody>
          <a:bodyPr lIns="92075" tIns="46038" rIns="92075" bIns="46038" anchor="t"/>
          <a:lstStyle/>
          <a:p>
            <a:pPr eaLnBrk="1" hangingPunct="1"/>
            <a:r>
              <a:rPr lang="en-US" smtClean="0"/>
              <a:t>Drivers of Cost Changes</a:t>
            </a:r>
          </a:p>
        </p:txBody>
      </p:sp>
      <p:sp>
        <p:nvSpPr>
          <p:cNvPr id="23555" name="Rectangle 3"/>
          <p:cNvSpPr>
            <a:spLocks noGrp="1" noChangeArrowheads="1"/>
          </p:cNvSpPr>
          <p:nvPr>
            <p:ph type="body" idx="4294967295"/>
          </p:nvPr>
        </p:nvSpPr>
        <p:spPr/>
        <p:txBody>
          <a:bodyPr lIns="92075" tIns="46038" rIns="92075" bIns="46038"/>
          <a:lstStyle/>
          <a:p>
            <a:pPr marL="231775" indent="-173038" eaLnBrk="1" hangingPunct="1">
              <a:lnSpc>
                <a:spcPct val="80000"/>
              </a:lnSpc>
            </a:pPr>
            <a:r>
              <a:rPr lang="en-US" sz="2200" smtClean="0"/>
              <a:t>Commodities used in the manufacture and installation of wind turbines and ancillary equipment, including cement, copper, steel and resin (for blades) have increased in cost in recent years.  </a:t>
            </a:r>
          </a:p>
          <a:p>
            <a:pPr marL="231775" indent="-173038" eaLnBrk="1" hangingPunct="1">
              <a:lnSpc>
                <a:spcPct val="80000"/>
              </a:lnSpc>
            </a:pPr>
            <a:r>
              <a:rPr lang="en-US" sz="2200" smtClean="0"/>
              <a:t>Drivers have included general economic recovery, disaster recovery and increased demand from developing Asian economies.  </a:t>
            </a:r>
          </a:p>
          <a:p>
            <a:pPr marL="855663" lvl="1" indent="-288925" eaLnBrk="1" hangingPunct="1">
              <a:lnSpc>
                <a:spcPct val="80000"/>
              </a:lnSpc>
            </a:pPr>
            <a:r>
              <a:rPr lang="en-US" sz="2200" smtClean="0"/>
              <a:t>NYMEX copper increased from $0.72/lb in July 2002 to $2.32/lb in March 2006.  Rebar has increased about 45% over the same period.  </a:t>
            </a:r>
          </a:p>
          <a:p>
            <a:pPr marL="855663" lvl="1" indent="-288925" eaLnBrk="1" hangingPunct="1">
              <a:lnSpc>
                <a:spcPct val="80000"/>
              </a:lnSpc>
            </a:pPr>
            <a:r>
              <a:rPr lang="en-US" sz="2200" smtClean="0"/>
              <a:t>Structural concrete is forecast to increase to about $580/cy in 2006, up 50% from 2002.  </a:t>
            </a:r>
          </a:p>
          <a:p>
            <a:pPr marL="855663" lvl="1" indent="-288925" eaLnBrk="1" hangingPunct="1">
              <a:lnSpc>
                <a:spcPct val="80000"/>
              </a:lnSpc>
            </a:pPr>
            <a:r>
              <a:rPr lang="en-US" sz="2200" smtClean="0"/>
              <a:t>Likewise, the cost of energy needed to fabricate, transport and erect wind turbine generators and related components has also increased.  The average U.S. retail price of No. 2 diesel has increased from $0.85/gallon in July 2002 to $2.07/gallon in March 2006.</a:t>
            </a:r>
          </a:p>
        </p:txBody>
      </p:sp>
      <p:sp>
        <p:nvSpPr>
          <p:cNvPr id="23556" name="Date Placeholder 1"/>
          <p:cNvSpPr>
            <a:spLocks noGrp="1"/>
          </p:cNvSpPr>
          <p:nvPr>
            <p:ph type="dt" sz="quarter" idx="10"/>
          </p:nvPr>
        </p:nvSpPr>
        <p:spPr>
          <a:noFill/>
        </p:spPr>
        <p:txBody>
          <a:bodyPr/>
          <a:lstStyle/>
          <a:p>
            <a:fld id="{5E599F11-0401-4FEF-8C27-4EA63FAA2544}" type="datetime3">
              <a:rPr lang="en-US" smtClean="0"/>
              <a:pPr/>
              <a:t>9 May 2013</a:t>
            </a:fld>
            <a:endParaRPr lang="en-US" smtClean="0"/>
          </a:p>
        </p:txBody>
      </p:sp>
      <p:sp>
        <p:nvSpPr>
          <p:cNvPr id="23557" name="Footer Placeholder 2"/>
          <p:cNvSpPr>
            <a:spLocks noGrp="1"/>
          </p:cNvSpPr>
          <p:nvPr>
            <p:ph type="ftr" sz="quarter" idx="11"/>
          </p:nvPr>
        </p:nvSpPr>
        <p:spPr>
          <a:noFill/>
        </p:spPr>
        <p:txBody>
          <a:bodyPr/>
          <a:lstStyle/>
          <a:p>
            <a:r>
              <a:rPr lang="en-US" smtClean="0"/>
              <a:t>www.edbodmer.com</a:t>
            </a:r>
          </a:p>
        </p:txBody>
      </p:sp>
      <p:sp>
        <p:nvSpPr>
          <p:cNvPr id="23558" name="Slide Number Placeholder 3"/>
          <p:cNvSpPr>
            <a:spLocks noGrp="1"/>
          </p:cNvSpPr>
          <p:nvPr>
            <p:ph type="sldNum" sz="quarter" idx="12"/>
          </p:nvPr>
        </p:nvSpPr>
        <p:spPr>
          <a:noFill/>
        </p:spPr>
        <p:txBody>
          <a:bodyPr/>
          <a:lstStyle/>
          <a:p>
            <a:fld id="{29C6AFCE-4EF6-43A1-A5F3-ED79834A2536}" type="slidenum">
              <a:rPr lang="en-US" smtClean="0"/>
              <a:pPr/>
              <a:t>20</a:t>
            </a:fld>
            <a:endParaRPr lang="en-US" smtClean="0"/>
          </a:p>
        </p:txBody>
      </p:sp>
    </p:spTree>
  </p:cSld>
  <p:clrMapOvr>
    <a:masterClrMapping/>
  </p:clrMapOvr>
  <p:transition/>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Title 1"/>
          <p:cNvSpPr>
            <a:spLocks noGrp="1"/>
          </p:cNvSpPr>
          <p:nvPr>
            <p:ph type="title"/>
          </p:nvPr>
        </p:nvSpPr>
        <p:spPr/>
        <p:txBody>
          <a:bodyPr/>
          <a:lstStyle/>
          <a:p>
            <a:r>
              <a:rPr lang="en-US" smtClean="0"/>
              <a:t>Biomass General Issues</a:t>
            </a:r>
          </a:p>
        </p:txBody>
      </p:sp>
      <p:sp>
        <p:nvSpPr>
          <p:cNvPr id="146435" name="Content Placeholder 2"/>
          <p:cNvSpPr>
            <a:spLocks noGrp="1"/>
          </p:cNvSpPr>
          <p:nvPr>
            <p:ph idx="1"/>
          </p:nvPr>
        </p:nvSpPr>
        <p:spPr/>
        <p:txBody>
          <a:bodyPr/>
          <a:lstStyle/>
          <a:p>
            <a:r>
              <a:rPr lang="en-US" smtClean="0"/>
              <a:t>Process is similar to thermal (coal) plant with boiler and steam turbine</a:t>
            </a:r>
          </a:p>
          <a:p>
            <a:r>
              <a:rPr lang="en-US" smtClean="0"/>
              <a:t>Boiler is expensive as energy content (BTU/ton) of biomass is less than energy content of coal</a:t>
            </a:r>
          </a:p>
          <a:p>
            <a:r>
              <a:rPr lang="en-US" smtClean="0"/>
              <a:t>Often produce steam that can be used</a:t>
            </a:r>
          </a:p>
          <a:p>
            <a:r>
              <a:rPr lang="en-US" smtClean="0"/>
              <a:t>Questions about the carbon footprint – particularly when transport pellets</a:t>
            </a:r>
          </a:p>
          <a:p>
            <a:r>
              <a:rPr lang="en-US" smtClean="0"/>
              <a:t>Fuel acquisition and fuel cost is very important and local contracts are difficult</a:t>
            </a:r>
          </a:p>
          <a:p>
            <a:r>
              <a:rPr lang="en-US" smtClean="0"/>
              <a:t>Standard issues of availability, efficiency and operating cost that exist for thermal plants</a:t>
            </a:r>
          </a:p>
          <a:p>
            <a:endParaRPr lang="en-US" smtClean="0"/>
          </a:p>
        </p:txBody>
      </p:sp>
      <p:sp>
        <p:nvSpPr>
          <p:cNvPr id="146436" name="Date Placeholder 3"/>
          <p:cNvSpPr>
            <a:spLocks noGrp="1"/>
          </p:cNvSpPr>
          <p:nvPr>
            <p:ph type="dt" sz="quarter" idx="10"/>
          </p:nvPr>
        </p:nvSpPr>
        <p:spPr>
          <a:noFill/>
        </p:spPr>
        <p:txBody>
          <a:bodyPr/>
          <a:lstStyle/>
          <a:p>
            <a:fld id="{73414512-37EC-4C58-812C-BAAB326B3455}" type="datetime3">
              <a:rPr lang="en-US" smtClean="0"/>
              <a:pPr/>
              <a:t>9 May 2013</a:t>
            </a:fld>
            <a:endParaRPr lang="en-US" smtClean="0"/>
          </a:p>
        </p:txBody>
      </p:sp>
      <p:sp>
        <p:nvSpPr>
          <p:cNvPr id="146437" name="Footer Placeholder 4"/>
          <p:cNvSpPr>
            <a:spLocks noGrp="1"/>
          </p:cNvSpPr>
          <p:nvPr>
            <p:ph type="ftr" sz="quarter" idx="11"/>
          </p:nvPr>
        </p:nvSpPr>
        <p:spPr>
          <a:noFill/>
        </p:spPr>
        <p:txBody>
          <a:bodyPr/>
          <a:lstStyle/>
          <a:p>
            <a:r>
              <a:rPr lang="en-US" smtClean="0"/>
              <a:t>www.edbodmer.com</a:t>
            </a:r>
          </a:p>
        </p:txBody>
      </p:sp>
      <p:sp>
        <p:nvSpPr>
          <p:cNvPr id="146438" name="Slide Number Placeholder 5"/>
          <p:cNvSpPr>
            <a:spLocks noGrp="1"/>
          </p:cNvSpPr>
          <p:nvPr>
            <p:ph type="sldNum" sz="quarter" idx="12"/>
          </p:nvPr>
        </p:nvSpPr>
        <p:spPr>
          <a:noFill/>
        </p:spPr>
        <p:txBody>
          <a:bodyPr/>
          <a:lstStyle/>
          <a:p>
            <a:fld id="{33673356-8507-4126-B246-BCF4688E1545}" type="slidenum">
              <a:rPr lang="en-US" smtClean="0"/>
              <a:pPr/>
              <a:t>200</a:t>
            </a:fld>
            <a:endParaRPr lang="en-US" smtClean="0"/>
          </a:p>
        </p:txBody>
      </p:sp>
    </p:spTree>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Capital Cost of Biomass</a:t>
            </a:r>
            <a:endParaRPr lang="en-US" dirty="0"/>
          </a:p>
        </p:txBody>
      </p:sp>
      <p:sp>
        <p:nvSpPr>
          <p:cNvPr id="3" name="Content Placeholder 2"/>
          <p:cNvSpPr>
            <a:spLocks noGrp="1"/>
          </p:cNvSpPr>
          <p:nvPr>
            <p:ph idx="1"/>
          </p:nvPr>
        </p:nvSpPr>
        <p:spPr/>
        <p:txBody>
          <a:bodyPr/>
          <a:lstStyle/>
          <a:p>
            <a:r>
              <a:rPr lang="en-US" dirty="0" smtClean="0"/>
              <a:t>Rule of Thumb:	</a:t>
            </a:r>
          </a:p>
          <a:p>
            <a:pPr lvl="1"/>
            <a:r>
              <a:rPr lang="en-US" dirty="0" smtClean="0"/>
              <a:t>3,000 Euro per kW for biomass</a:t>
            </a:r>
          </a:p>
          <a:p>
            <a:pPr lvl="1"/>
            <a:r>
              <a:rPr lang="en-US" dirty="0" smtClean="0"/>
              <a:t>8,000 USD per kW for MSW</a:t>
            </a:r>
            <a:endParaRPr lang="en-US" dirty="0"/>
          </a:p>
        </p:txBody>
      </p:sp>
      <p:sp>
        <p:nvSpPr>
          <p:cNvPr id="4" name="Date Placeholder 3"/>
          <p:cNvSpPr>
            <a:spLocks noGrp="1"/>
          </p:cNvSpPr>
          <p:nvPr>
            <p:ph type="dt" sz="half" idx="10"/>
          </p:nvPr>
        </p:nvSpPr>
        <p:spPr/>
        <p:txBody>
          <a:bodyPr/>
          <a:lstStyle/>
          <a:p>
            <a:pPr>
              <a:defRPr/>
            </a:pPr>
            <a:fld id="{B9EB000F-D9DC-4D00-BE0F-6A7F77830742}" type="datetime3">
              <a:rPr lang="en-US" smtClean="0"/>
              <a:pPr>
                <a:defRPr/>
              </a:pPr>
              <a:t>9 May 2013</a:t>
            </a:fld>
            <a:endParaRPr lang="en-US" dirty="0"/>
          </a:p>
        </p:txBody>
      </p:sp>
      <p:sp>
        <p:nvSpPr>
          <p:cNvPr id="5" name="Footer Placeholder 4"/>
          <p:cNvSpPr>
            <a:spLocks noGrp="1"/>
          </p:cNvSpPr>
          <p:nvPr>
            <p:ph type="ftr" sz="quarter" idx="11"/>
          </p:nvPr>
        </p:nvSpPr>
        <p:spPr/>
        <p:txBody>
          <a:bodyPr/>
          <a:lstStyle/>
          <a:p>
            <a:pPr>
              <a:defRPr/>
            </a:pPr>
            <a:r>
              <a:rPr lang="en-US" smtClean="0"/>
              <a:t>www.edbodmer.com</a:t>
            </a:r>
            <a:endParaRPr lang="en-US"/>
          </a:p>
        </p:txBody>
      </p:sp>
      <p:sp>
        <p:nvSpPr>
          <p:cNvPr id="6" name="Slide Number Placeholder 5"/>
          <p:cNvSpPr>
            <a:spLocks noGrp="1"/>
          </p:cNvSpPr>
          <p:nvPr>
            <p:ph type="sldNum" sz="quarter" idx="12"/>
          </p:nvPr>
        </p:nvSpPr>
        <p:spPr/>
        <p:txBody>
          <a:bodyPr/>
          <a:lstStyle/>
          <a:p>
            <a:pPr>
              <a:defRPr/>
            </a:pPr>
            <a:fld id="{B4F39711-CCF2-4A75-9DDA-0CAA1CF15CE8}" type="slidenum">
              <a:rPr lang="en-US" smtClean="0"/>
              <a:pPr>
                <a:defRPr/>
              </a:pPr>
              <a:t>201</a:t>
            </a:fld>
            <a:endParaRPr lang="en-US"/>
          </a:p>
        </p:txBody>
      </p:sp>
      <p:pic>
        <p:nvPicPr>
          <p:cNvPr id="2051" name="Picture 3"/>
          <p:cNvPicPr>
            <a:picLocks noChangeAspect="1" noChangeArrowheads="1"/>
          </p:cNvPicPr>
          <p:nvPr/>
        </p:nvPicPr>
        <p:blipFill>
          <a:blip r:embed="rId2" cstate="print"/>
          <a:srcRect/>
          <a:stretch>
            <a:fillRect/>
          </a:stretch>
        </p:blipFill>
        <p:spPr bwMode="auto">
          <a:xfrm>
            <a:off x="4876800" y="2362200"/>
            <a:ext cx="3924300" cy="361035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General Diagram of Municipal Wood Waste</a:t>
            </a:r>
            <a:endParaRPr lang="en-US" dirty="0"/>
          </a:p>
        </p:txBody>
      </p:sp>
      <p:sp>
        <p:nvSpPr>
          <p:cNvPr id="4" name="Date Placeholder 3"/>
          <p:cNvSpPr>
            <a:spLocks noGrp="1"/>
          </p:cNvSpPr>
          <p:nvPr>
            <p:ph type="dt" sz="half" idx="10"/>
          </p:nvPr>
        </p:nvSpPr>
        <p:spPr/>
        <p:txBody>
          <a:bodyPr/>
          <a:lstStyle/>
          <a:p>
            <a:pPr>
              <a:defRPr/>
            </a:pPr>
            <a:fld id="{B9EB000F-D9DC-4D00-BE0F-6A7F77830742}" type="datetime3">
              <a:rPr lang="en-US" smtClean="0"/>
              <a:pPr>
                <a:defRPr/>
              </a:pPr>
              <a:t>9 May 2013</a:t>
            </a:fld>
            <a:endParaRPr lang="en-US" dirty="0"/>
          </a:p>
        </p:txBody>
      </p:sp>
      <p:sp>
        <p:nvSpPr>
          <p:cNvPr id="5" name="Footer Placeholder 4"/>
          <p:cNvSpPr>
            <a:spLocks noGrp="1"/>
          </p:cNvSpPr>
          <p:nvPr>
            <p:ph type="ftr" sz="quarter" idx="11"/>
          </p:nvPr>
        </p:nvSpPr>
        <p:spPr/>
        <p:txBody>
          <a:bodyPr/>
          <a:lstStyle/>
          <a:p>
            <a:pPr>
              <a:defRPr/>
            </a:pPr>
            <a:r>
              <a:rPr lang="en-US" smtClean="0"/>
              <a:t>www.edbodmer.com</a:t>
            </a:r>
            <a:endParaRPr lang="en-US"/>
          </a:p>
        </p:txBody>
      </p:sp>
      <p:sp>
        <p:nvSpPr>
          <p:cNvPr id="6" name="Slide Number Placeholder 5"/>
          <p:cNvSpPr>
            <a:spLocks noGrp="1"/>
          </p:cNvSpPr>
          <p:nvPr>
            <p:ph type="sldNum" sz="quarter" idx="12"/>
          </p:nvPr>
        </p:nvSpPr>
        <p:spPr/>
        <p:txBody>
          <a:bodyPr/>
          <a:lstStyle/>
          <a:p>
            <a:pPr>
              <a:defRPr/>
            </a:pPr>
            <a:fld id="{B4F39711-CCF2-4A75-9DDA-0CAA1CF15CE8}" type="slidenum">
              <a:rPr lang="en-US" smtClean="0"/>
              <a:pPr>
                <a:defRPr/>
              </a:pPr>
              <a:t>202</a:t>
            </a:fld>
            <a:endParaRPr lang="en-US"/>
          </a:p>
        </p:txBody>
      </p:sp>
      <p:pic>
        <p:nvPicPr>
          <p:cNvPr id="2050" name="Picture 2"/>
          <p:cNvPicPr>
            <a:picLocks noGrp="1" noChangeAspect="1" noChangeArrowheads="1"/>
          </p:cNvPicPr>
          <p:nvPr>
            <p:ph idx="1"/>
          </p:nvPr>
        </p:nvPicPr>
        <p:blipFill>
          <a:blip r:embed="rId2" cstate="print"/>
          <a:srcRect/>
          <a:stretch>
            <a:fillRect/>
          </a:stretch>
        </p:blipFill>
        <p:spPr bwMode="auto">
          <a:xfrm>
            <a:off x="1600200" y="1320259"/>
            <a:ext cx="6324600" cy="492535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RDF Processing</a:t>
            </a:r>
            <a:endParaRPr lang="en-US" dirty="0"/>
          </a:p>
        </p:txBody>
      </p:sp>
      <p:sp>
        <p:nvSpPr>
          <p:cNvPr id="4" name="Date Placeholder 3"/>
          <p:cNvSpPr>
            <a:spLocks noGrp="1"/>
          </p:cNvSpPr>
          <p:nvPr>
            <p:ph type="dt" sz="half" idx="10"/>
          </p:nvPr>
        </p:nvSpPr>
        <p:spPr/>
        <p:txBody>
          <a:bodyPr/>
          <a:lstStyle/>
          <a:p>
            <a:pPr>
              <a:defRPr/>
            </a:pPr>
            <a:fld id="{B9EB000F-D9DC-4D00-BE0F-6A7F77830742}" type="datetime3">
              <a:rPr lang="en-US" smtClean="0"/>
              <a:pPr>
                <a:defRPr/>
              </a:pPr>
              <a:t>9 May 2013</a:t>
            </a:fld>
            <a:endParaRPr lang="en-US" dirty="0"/>
          </a:p>
        </p:txBody>
      </p:sp>
      <p:sp>
        <p:nvSpPr>
          <p:cNvPr id="5" name="Footer Placeholder 4"/>
          <p:cNvSpPr>
            <a:spLocks noGrp="1"/>
          </p:cNvSpPr>
          <p:nvPr>
            <p:ph type="ftr" sz="quarter" idx="11"/>
          </p:nvPr>
        </p:nvSpPr>
        <p:spPr/>
        <p:txBody>
          <a:bodyPr/>
          <a:lstStyle/>
          <a:p>
            <a:pPr>
              <a:defRPr/>
            </a:pPr>
            <a:r>
              <a:rPr lang="en-US" smtClean="0"/>
              <a:t>www.edbodmer.com</a:t>
            </a:r>
            <a:endParaRPr lang="en-US"/>
          </a:p>
        </p:txBody>
      </p:sp>
      <p:sp>
        <p:nvSpPr>
          <p:cNvPr id="6" name="Slide Number Placeholder 5"/>
          <p:cNvSpPr>
            <a:spLocks noGrp="1"/>
          </p:cNvSpPr>
          <p:nvPr>
            <p:ph type="sldNum" sz="quarter" idx="12"/>
          </p:nvPr>
        </p:nvSpPr>
        <p:spPr/>
        <p:txBody>
          <a:bodyPr/>
          <a:lstStyle/>
          <a:p>
            <a:pPr>
              <a:defRPr/>
            </a:pPr>
            <a:fld id="{B4F39711-CCF2-4A75-9DDA-0CAA1CF15CE8}" type="slidenum">
              <a:rPr lang="en-US" smtClean="0"/>
              <a:pPr>
                <a:defRPr/>
              </a:pPr>
              <a:t>203</a:t>
            </a:fld>
            <a:endParaRPr lang="en-US"/>
          </a:p>
        </p:txBody>
      </p:sp>
      <p:pic>
        <p:nvPicPr>
          <p:cNvPr id="7" name="Picture 2"/>
          <p:cNvPicPr>
            <a:picLocks noGrp="1" noChangeAspect="1" noChangeArrowheads="1"/>
          </p:cNvPicPr>
          <p:nvPr>
            <p:ph idx="1"/>
          </p:nvPr>
        </p:nvPicPr>
        <p:blipFill>
          <a:blip r:embed="rId2" cstate="print"/>
          <a:srcRect/>
          <a:stretch>
            <a:fillRect/>
          </a:stretch>
        </p:blipFill>
        <p:spPr bwMode="auto">
          <a:xfrm>
            <a:off x="572998" y="1143000"/>
            <a:ext cx="7998004" cy="4983163"/>
          </a:xfrm>
          <a:prstGeom prst="rect">
            <a:avLst/>
          </a:prstGeom>
          <a:noFill/>
          <a:ln w="9525">
            <a:noFill/>
            <a:miter lim="800000"/>
            <a:headEnd/>
            <a:tailEnd/>
          </a:ln>
        </p:spPr>
      </p:pic>
      <p:pic>
        <p:nvPicPr>
          <p:cNvPr id="3074" name="Picture 2"/>
          <p:cNvPicPr>
            <a:picLocks noChangeAspect="1" noChangeArrowheads="1"/>
          </p:cNvPicPr>
          <p:nvPr/>
        </p:nvPicPr>
        <p:blipFill>
          <a:blip r:embed="rId3" cstate="print"/>
          <a:srcRect/>
          <a:stretch>
            <a:fillRect/>
          </a:stretch>
        </p:blipFill>
        <p:spPr bwMode="auto">
          <a:xfrm>
            <a:off x="685800" y="533400"/>
            <a:ext cx="1943100" cy="17335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Sources and Uses of Funds for Wood Plant</a:t>
            </a:r>
            <a:endParaRPr lang="en-US" dirty="0"/>
          </a:p>
        </p:txBody>
      </p:sp>
      <p:sp>
        <p:nvSpPr>
          <p:cNvPr id="4" name="Date Placeholder 3"/>
          <p:cNvSpPr>
            <a:spLocks noGrp="1"/>
          </p:cNvSpPr>
          <p:nvPr>
            <p:ph type="dt" sz="half" idx="10"/>
          </p:nvPr>
        </p:nvSpPr>
        <p:spPr/>
        <p:txBody>
          <a:bodyPr/>
          <a:lstStyle/>
          <a:p>
            <a:pPr>
              <a:defRPr/>
            </a:pPr>
            <a:fld id="{B9EB000F-D9DC-4D00-BE0F-6A7F77830742}" type="datetime3">
              <a:rPr lang="en-US" smtClean="0"/>
              <a:pPr>
                <a:defRPr/>
              </a:pPr>
              <a:t>9 May 2013</a:t>
            </a:fld>
            <a:endParaRPr lang="en-US" dirty="0"/>
          </a:p>
        </p:txBody>
      </p:sp>
      <p:sp>
        <p:nvSpPr>
          <p:cNvPr id="5" name="Footer Placeholder 4"/>
          <p:cNvSpPr>
            <a:spLocks noGrp="1"/>
          </p:cNvSpPr>
          <p:nvPr>
            <p:ph type="ftr" sz="quarter" idx="11"/>
          </p:nvPr>
        </p:nvSpPr>
        <p:spPr/>
        <p:txBody>
          <a:bodyPr/>
          <a:lstStyle/>
          <a:p>
            <a:pPr>
              <a:defRPr/>
            </a:pPr>
            <a:r>
              <a:rPr lang="en-US" smtClean="0"/>
              <a:t>www.edbodmer.com</a:t>
            </a:r>
            <a:endParaRPr lang="en-US"/>
          </a:p>
        </p:txBody>
      </p:sp>
      <p:sp>
        <p:nvSpPr>
          <p:cNvPr id="6" name="Slide Number Placeholder 5"/>
          <p:cNvSpPr>
            <a:spLocks noGrp="1"/>
          </p:cNvSpPr>
          <p:nvPr>
            <p:ph type="sldNum" sz="quarter" idx="12"/>
          </p:nvPr>
        </p:nvSpPr>
        <p:spPr/>
        <p:txBody>
          <a:bodyPr/>
          <a:lstStyle/>
          <a:p>
            <a:pPr>
              <a:defRPr/>
            </a:pPr>
            <a:fld id="{B4F39711-CCF2-4A75-9DDA-0CAA1CF15CE8}" type="slidenum">
              <a:rPr lang="en-US" smtClean="0"/>
              <a:pPr>
                <a:defRPr/>
              </a:pPr>
              <a:t>204</a:t>
            </a:fld>
            <a:endParaRPr lang="en-US"/>
          </a:p>
        </p:txBody>
      </p:sp>
      <p:pic>
        <p:nvPicPr>
          <p:cNvPr id="11266" name="Picture 2"/>
          <p:cNvPicPr>
            <a:picLocks noGrp="1" noChangeAspect="1" noChangeArrowheads="1"/>
          </p:cNvPicPr>
          <p:nvPr>
            <p:ph idx="1"/>
          </p:nvPr>
        </p:nvPicPr>
        <p:blipFill>
          <a:blip r:embed="rId2" cstate="print"/>
          <a:srcRect/>
          <a:stretch>
            <a:fillRect/>
          </a:stretch>
        </p:blipFill>
        <p:spPr bwMode="auto">
          <a:xfrm>
            <a:off x="457200" y="1690286"/>
            <a:ext cx="8229600" cy="388859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Estimated Cost of MSW</a:t>
            </a:r>
            <a:endParaRPr lang="en-US" dirty="0"/>
          </a:p>
        </p:txBody>
      </p:sp>
      <p:sp>
        <p:nvSpPr>
          <p:cNvPr id="4" name="Date Placeholder 3"/>
          <p:cNvSpPr>
            <a:spLocks noGrp="1"/>
          </p:cNvSpPr>
          <p:nvPr>
            <p:ph type="dt" sz="half" idx="10"/>
          </p:nvPr>
        </p:nvSpPr>
        <p:spPr/>
        <p:txBody>
          <a:bodyPr/>
          <a:lstStyle/>
          <a:p>
            <a:pPr>
              <a:defRPr/>
            </a:pPr>
            <a:fld id="{B9EB000F-D9DC-4D00-BE0F-6A7F77830742}" type="datetime3">
              <a:rPr lang="en-US" smtClean="0"/>
              <a:pPr>
                <a:defRPr/>
              </a:pPr>
              <a:t>9 May 2013</a:t>
            </a:fld>
            <a:endParaRPr lang="en-US" dirty="0"/>
          </a:p>
        </p:txBody>
      </p:sp>
      <p:sp>
        <p:nvSpPr>
          <p:cNvPr id="5" name="Footer Placeholder 4"/>
          <p:cNvSpPr>
            <a:spLocks noGrp="1"/>
          </p:cNvSpPr>
          <p:nvPr>
            <p:ph type="ftr" sz="quarter" idx="11"/>
          </p:nvPr>
        </p:nvSpPr>
        <p:spPr/>
        <p:txBody>
          <a:bodyPr/>
          <a:lstStyle/>
          <a:p>
            <a:pPr>
              <a:defRPr/>
            </a:pPr>
            <a:r>
              <a:rPr lang="en-US" smtClean="0"/>
              <a:t>www.edbodmer.com</a:t>
            </a:r>
            <a:endParaRPr lang="en-US"/>
          </a:p>
        </p:txBody>
      </p:sp>
      <p:sp>
        <p:nvSpPr>
          <p:cNvPr id="6" name="Slide Number Placeholder 5"/>
          <p:cNvSpPr>
            <a:spLocks noGrp="1"/>
          </p:cNvSpPr>
          <p:nvPr>
            <p:ph type="sldNum" sz="quarter" idx="12"/>
          </p:nvPr>
        </p:nvSpPr>
        <p:spPr/>
        <p:txBody>
          <a:bodyPr/>
          <a:lstStyle/>
          <a:p>
            <a:pPr>
              <a:defRPr/>
            </a:pPr>
            <a:fld id="{B4F39711-CCF2-4A75-9DDA-0CAA1CF15CE8}" type="slidenum">
              <a:rPr lang="en-US" smtClean="0"/>
              <a:pPr>
                <a:defRPr/>
              </a:pPr>
              <a:t>205</a:t>
            </a:fld>
            <a:endParaRPr lang="en-US"/>
          </a:p>
        </p:txBody>
      </p:sp>
      <p:pic>
        <p:nvPicPr>
          <p:cNvPr id="5122" name="Picture 2"/>
          <p:cNvPicPr>
            <a:picLocks noGrp="1" noChangeAspect="1" noChangeArrowheads="1"/>
          </p:cNvPicPr>
          <p:nvPr>
            <p:ph idx="1"/>
          </p:nvPr>
        </p:nvPicPr>
        <p:blipFill>
          <a:blip r:embed="rId2" cstate="print"/>
          <a:srcRect/>
          <a:stretch>
            <a:fillRect/>
          </a:stretch>
        </p:blipFill>
        <p:spPr bwMode="auto">
          <a:xfrm>
            <a:off x="2481992" y="1143000"/>
            <a:ext cx="4180016" cy="49831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MSW Overview</a:t>
            </a:r>
            <a:endParaRPr lang="en-US" dirty="0"/>
          </a:p>
        </p:txBody>
      </p:sp>
      <p:sp>
        <p:nvSpPr>
          <p:cNvPr id="3" name="Content Placeholder 2"/>
          <p:cNvSpPr>
            <a:spLocks noGrp="1"/>
          </p:cNvSpPr>
          <p:nvPr>
            <p:ph idx="1"/>
          </p:nvPr>
        </p:nvSpPr>
        <p:spPr/>
        <p:txBody>
          <a:bodyPr/>
          <a:lstStyle/>
          <a:p>
            <a:r>
              <a:rPr lang="en-US" sz="1800" dirty="0" smtClean="0"/>
              <a:t>MSW is a heterogeneous feedstock containing materials with widely varying sizes and shapes and composition. This can be difficult to feed into many </a:t>
            </a:r>
            <a:r>
              <a:rPr lang="en-US" sz="1800" dirty="0" err="1" smtClean="0"/>
              <a:t>gasifiers</a:t>
            </a:r>
            <a:r>
              <a:rPr lang="en-US" sz="1800" dirty="0" smtClean="0"/>
              <a:t> and can lead to variable gasification behavior if used in an as received condition. It is expected that some minimal size reduction and sorting will need to be performed to make MSW suitable as a feedstock for MSW </a:t>
            </a:r>
            <a:r>
              <a:rPr lang="en-US" sz="1800" dirty="0" err="1" smtClean="0"/>
              <a:t>gasifiers</a:t>
            </a:r>
            <a:r>
              <a:rPr lang="en-US" sz="1800" dirty="0" smtClean="0"/>
              <a:t>. Refuse derived fuel (RDF) is a processed form of MSW where significant size reduction, screening, sorting, and, in some cases, </a:t>
            </a:r>
            <a:r>
              <a:rPr lang="en-US" sz="1800" dirty="0" err="1" smtClean="0"/>
              <a:t>pelletization</a:t>
            </a:r>
            <a:r>
              <a:rPr lang="en-US" sz="1800" dirty="0" smtClean="0"/>
              <a:t> is performed to improve the handling characteristics and composition of the material to be fed to a </a:t>
            </a:r>
            <a:r>
              <a:rPr lang="en-US" sz="1800" dirty="0" err="1" smtClean="0"/>
              <a:t>gasifier</a:t>
            </a:r>
            <a:r>
              <a:rPr lang="en-US" sz="1800" dirty="0" smtClean="0"/>
              <a:t>. The trade-off between the increased costs of producing RDF from MSW and potential cost reductions in </a:t>
            </a:r>
            <a:r>
              <a:rPr lang="en-US" sz="1800" dirty="0" err="1" smtClean="0"/>
              <a:t>gasifier</a:t>
            </a:r>
            <a:r>
              <a:rPr lang="en-US" sz="1800" dirty="0" smtClean="0"/>
              <a:t> design and operation are explored.</a:t>
            </a:r>
          </a:p>
          <a:p>
            <a:r>
              <a:rPr lang="en-US" sz="1800" dirty="0" smtClean="0"/>
              <a:t>The chemical make-up of MSW includes significant quantities of chemical constituents that can create problems in downstream processes. While the concentrations of these contaminants are greater than that found in conventional biomass </a:t>
            </a:r>
            <a:r>
              <a:rPr lang="en-US" sz="1800" dirty="0" err="1" smtClean="0"/>
              <a:t>feedstocks</a:t>
            </a:r>
            <a:r>
              <a:rPr lang="en-US" sz="1800" dirty="0" smtClean="0"/>
              <a:t>, they are roughly comparable to those found in coal.</a:t>
            </a:r>
            <a:endParaRPr lang="en-US" sz="1800" dirty="0"/>
          </a:p>
        </p:txBody>
      </p:sp>
      <p:sp>
        <p:nvSpPr>
          <p:cNvPr id="4" name="Date Placeholder 3"/>
          <p:cNvSpPr>
            <a:spLocks noGrp="1"/>
          </p:cNvSpPr>
          <p:nvPr>
            <p:ph type="dt" sz="half" idx="10"/>
          </p:nvPr>
        </p:nvSpPr>
        <p:spPr/>
        <p:txBody>
          <a:bodyPr/>
          <a:lstStyle/>
          <a:p>
            <a:pPr>
              <a:defRPr/>
            </a:pPr>
            <a:fld id="{B9EB000F-D9DC-4D00-BE0F-6A7F77830742}" type="datetime3">
              <a:rPr lang="en-US" smtClean="0"/>
              <a:pPr>
                <a:defRPr/>
              </a:pPr>
              <a:t>9 May 2013</a:t>
            </a:fld>
            <a:endParaRPr lang="en-US" dirty="0"/>
          </a:p>
        </p:txBody>
      </p:sp>
      <p:sp>
        <p:nvSpPr>
          <p:cNvPr id="5" name="Footer Placeholder 4"/>
          <p:cNvSpPr>
            <a:spLocks noGrp="1"/>
          </p:cNvSpPr>
          <p:nvPr>
            <p:ph type="ftr" sz="quarter" idx="11"/>
          </p:nvPr>
        </p:nvSpPr>
        <p:spPr/>
        <p:txBody>
          <a:bodyPr/>
          <a:lstStyle/>
          <a:p>
            <a:pPr>
              <a:defRPr/>
            </a:pPr>
            <a:r>
              <a:rPr lang="en-US" smtClean="0"/>
              <a:t>www.edbodmer.com</a:t>
            </a:r>
            <a:endParaRPr lang="en-US"/>
          </a:p>
        </p:txBody>
      </p:sp>
      <p:sp>
        <p:nvSpPr>
          <p:cNvPr id="6" name="Slide Number Placeholder 5"/>
          <p:cNvSpPr>
            <a:spLocks noGrp="1"/>
          </p:cNvSpPr>
          <p:nvPr>
            <p:ph type="sldNum" sz="quarter" idx="12"/>
          </p:nvPr>
        </p:nvSpPr>
        <p:spPr/>
        <p:txBody>
          <a:bodyPr/>
          <a:lstStyle/>
          <a:p>
            <a:pPr>
              <a:defRPr/>
            </a:pPr>
            <a:fld id="{B4F39711-CCF2-4A75-9DDA-0CAA1CF15CE8}" type="slidenum">
              <a:rPr lang="en-US" smtClean="0"/>
              <a:pPr>
                <a:defRPr/>
              </a:pPr>
              <a:t>206</a:t>
            </a:fld>
            <a:endParaRPr lang="en-US"/>
          </a:p>
        </p:txBody>
      </p:sp>
    </p:spTree>
  </p:cSld>
  <p:clrMapOvr>
    <a:masterClrMapping/>
  </p:clrMapOvr>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Refuse Delivered Fuel</a:t>
            </a:r>
            <a:endParaRPr lang="en-US" dirty="0"/>
          </a:p>
        </p:txBody>
      </p:sp>
      <p:sp>
        <p:nvSpPr>
          <p:cNvPr id="3" name="Content Placeholder 2"/>
          <p:cNvSpPr>
            <a:spLocks noGrp="1"/>
          </p:cNvSpPr>
          <p:nvPr>
            <p:ph idx="1"/>
          </p:nvPr>
        </p:nvSpPr>
        <p:spPr/>
        <p:txBody>
          <a:bodyPr/>
          <a:lstStyle/>
          <a:p>
            <a:r>
              <a:rPr lang="en-US" sz="1800" dirty="0" smtClean="0"/>
              <a:t>Refuse derived fuel (RDF) is defined as the product of a mixed waste processing system in which certain recyclable and non-combustible materials are removed with the remaining combustible material converted for use as a fuel to create energy. </a:t>
            </a:r>
          </a:p>
          <a:p>
            <a:r>
              <a:rPr lang="en-US" sz="1800" dirty="0" smtClean="0"/>
              <a:t>Typical RDF processing includes ferrous material removal, shredding, screening, crushing, and even eddy-current separation or air classification for aluminum recovery. Some operations further grind/shred, and mix material to generate a homogeneous fuel. It is also common for processors to press and extrude the material into pellets.</a:t>
            </a:r>
          </a:p>
          <a:p>
            <a:r>
              <a:rPr lang="en-US" sz="1800" dirty="0" smtClean="0"/>
              <a:t>On average, 75%–85% of the weight of MSW is converted into RDF and approximately 80%–90% of  the BTU value is retained. This leaves RDF with a higher heating value of 4,800–6,400 Btu/lb, which is approximately half of the Btu value of the same weight of coal. </a:t>
            </a:r>
          </a:p>
          <a:p>
            <a:r>
              <a:rPr lang="en-US" sz="1800" dirty="0" smtClean="0"/>
              <a:t>The main benefits of converting MSW to RDF are a higher heating value, more homogeneous physical and chemical compositions, lower pollutant emissions, reduced excess air requirement during combustion, and finally, easier storage, handling, and transportation.</a:t>
            </a:r>
            <a:endParaRPr lang="en-US" sz="1800" dirty="0"/>
          </a:p>
        </p:txBody>
      </p:sp>
      <p:sp>
        <p:nvSpPr>
          <p:cNvPr id="4" name="Date Placeholder 3"/>
          <p:cNvSpPr>
            <a:spLocks noGrp="1"/>
          </p:cNvSpPr>
          <p:nvPr>
            <p:ph type="dt" sz="half" idx="10"/>
          </p:nvPr>
        </p:nvSpPr>
        <p:spPr/>
        <p:txBody>
          <a:bodyPr/>
          <a:lstStyle/>
          <a:p>
            <a:pPr>
              <a:defRPr/>
            </a:pPr>
            <a:fld id="{B9EB000F-D9DC-4D00-BE0F-6A7F77830742}" type="datetime3">
              <a:rPr lang="en-US" smtClean="0"/>
              <a:pPr>
                <a:defRPr/>
              </a:pPr>
              <a:t>9 May 2013</a:t>
            </a:fld>
            <a:endParaRPr lang="en-US" dirty="0"/>
          </a:p>
        </p:txBody>
      </p:sp>
      <p:sp>
        <p:nvSpPr>
          <p:cNvPr id="5" name="Footer Placeholder 4"/>
          <p:cNvSpPr>
            <a:spLocks noGrp="1"/>
          </p:cNvSpPr>
          <p:nvPr>
            <p:ph type="ftr" sz="quarter" idx="11"/>
          </p:nvPr>
        </p:nvSpPr>
        <p:spPr/>
        <p:txBody>
          <a:bodyPr/>
          <a:lstStyle/>
          <a:p>
            <a:pPr>
              <a:defRPr/>
            </a:pPr>
            <a:r>
              <a:rPr lang="en-US" smtClean="0"/>
              <a:t>www.edbodmer.com</a:t>
            </a:r>
            <a:endParaRPr lang="en-US"/>
          </a:p>
        </p:txBody>
      </p:sp>
      <p:sp>
        <p:nvSpPr>
          <p:cNvPr id="6" name="Slide Number Placeholder 5"/>
          <p:cNvSpPr>
            <a:spLocks noGrp="1"/>
          </p:cNvSpPr>
          <p:nvPr>
            <p:ph type="sldNum" sz="quarter" idx="12"/>
          </p:nvPr>
        </p:nvSpPr>
        <p:spPr/>
        <p:txBody>
          <a:bodyPr/>
          <a:lstStyle/>
          <a:p>
            <a:pPr>
              <a:defRPr/>
            </a:pPr>
            <a:fld id="{B4F39711-CCF2-4A75-9DDA-0CAA1CF15CE8}" type="slidenum">
              <a:rPr lang="en-US" smtClean="0"/>
              <a:pPr>
                <a:defRPr/>
              </a:pPr>
              <a:t>207</a:t>
            </a:fld>
            <a:endParaRPr lang="en-US"/>
          </a:p>
        </p:txBody>
      </p:sp>
    </p:spTree>
  </p:cSld>
  <p:clrMapOvr>
    <a:masterClrMapping/>
  </p:clrMapOvr>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Conversion Process</a:t>
            </a:r>
            <a:endParaRPr lang="en-US" dirty="0"/>
          </a:p>
        </p:txBody>
      </p:sp>
      <p:sp>
        <p:nvSpPr>
          <p:cNvPr id="3" name="Content Placeholder 2"/>
          <p:cNvSpPr>
            <a:spLocks noGrp="1"/>
          </p:cNvSpPr>
          <p:nvPr>
            <p:ph idx="1"/>
          </p:nvPr>
        </p:nvSpPr>
        <p:spPr/>
        <p:txBody>
          <a:bodyPr/>
          <a:lstStyle/>
          <a:p>
            <a:r>
              <a:rPr lang="en-US" dirty="0" smtClean="0"/>
              <a:t>Receive MSW or Biomass in Tons</a:t>
            </a:r>
          </a:p>
          <a:p>
            <a:r>
              <a:rPr lang="en-US" dirty="0" smtClean="0"/>
              <a:t>Measure fuel in terms of Btu or kcal etc.</a:t>
            </a:r>
          </a:p>
          <a:p>
            <a:r>
              <a:rPr lang="en-US" dirty="0" smtClean="0"/>
              <a:t>Conversions:</a:t>
            </a:r>
            <a:endParaRPr lang="en-US" dirty="0"/>
          </a:p>
        </p:txBody>
      </p:sp>
      <p:sp>
        <p:nvSpPr>
          <p:cNvPr id="4" name="Date Placeholder 3"/>
          <p:cNvSpPr>
            <a:spLocks noGrp="1"/>
          </p:cNvSpPr>
          <p:nvPr>
            <p:ph type="dt" sz="half" idx="10"/>
          </p:nvPr>
        </p:nvSpPr>
        <p:spPr/>
        <p:txBody>
          <a:bodyPr/>
          <a:lstStyle/>
          <a:p>
            <a:pPr>
              <a:defRPr/>
            </a:pPr>
            <a:fld id="{B9EB000F-D9DC-4D00-BE0F-6A7F77830742}" type="datetime3">
              <a:rPr lang="en-US" smtClean="0"/>
              <a:pPr>
                <a:defRPr/>
              </a:pPr>
              <a:t>9 May 2013</a:t>
            </a:fld>
            <a:endParaRPr lang="en-US" dirty="0"/>
          </a:p>
        </p:txBody>
      </p:sp>
      <p:sp>
        <p:nvSpPr>
          <p:cNvPr id="5" name="Footer Placeholder 4"/>
          <p:cNvSpPr>
            <a:spLocks noGrp="1"/>
          </p:cNvSpPr>
          <p:nvPr>
            <p:ph type="ftr" sz="quarter" idx="11"/>
          </p:nvPr>
        </p:nvSpPr>
        <p:spPr/>
        <p:txBody>
          <a:bodyPr/>
          <a:lstStyle/>
          <a:p>
            <a:pPr>
              <a:defRPr/>
            </a:pPr>
            <a:r>
              <a:rPr lang="en-US" smtClean="0"/>
              <a:t>www.edbodmer.com</a:t>
            </a:r>
            <a:endParaRPr lang="en-US"/>
          </a:p>
        </p:txBody>
      </p:sp>
      <p:sp>
        <p:nvSpPr>
          <p:cNvPr id="6" name="Slide Number Placeholder 5"/>
          <p:cNvSpPr>
            <a:spLocks noGrp="1"/>
          </p:cNvSpPr>
          <p:nvPr>
            <p:ph type="sldNum" sz="quarter" idx="12"/>
          </p:nvPr>
        </p:nvSpPr>
        <p:spPr/>
        <p:txBody>
          <a:bodyPr/>
          <a:lstStyle/>
          <a:p>
            <a:pPr>
              <a:defRPr/>
            </a:pPr>
            <a:fld id="{B4F39711-CCF2-4A75-9DDA-0CAA1CF15CE8}" type="slidenum">
              <a:rPr lang="en-US" smtClean="0"/>
              <a:pPr>
                <a:defRPr/>
              </a:pPr>
              <a:t>208</a:t>
            </a:fld>
            <a:endParaRPr lang="en-US"/>
          </a:p>
        </p:txBody>
      </p:sp>
      <p:pic>
        <p:nvPicPr>
          <p:cNvPr id="8195" name="Picture 3"/>
          <p:cNvPicPr>
            <a:picLocks noChangeAspect="1" noChangeArrowheads="1"/>
          </p:cNvPicPr>
          <p:nvPr/>
        </p:nvPicPr>
        <p:blipFill>
          <a:blip r:embed="rId2" cstate="print"/>
          <a:srcRect/>
          <a:stretch>
            <a:fillRect/>
          </a:stretch>
        </p:blipFill>
        <p:spPr bwMode="auto">
          <a:xfrm>
            <a:off x="2743200" y="2667000"/>
            <a:ext cx="3390900" cy="1381125"/>
          </a:xfrm>
          <a:prstGeom prst="rect">
            <a:avLst/>
          </a:prstGeom>
          <a:noFill/>
          <a:ln w="9525">
            <a:noFill/>
            <a:miter lim="800000"/>
            <a:headEnd/>
            <a:tailEnd/>
          </a:ln>
          <a:effectLst/>
        </p:spPr>
      </p:pic>
      <p:pic>
        <p:nvPicPr>
          <p:cNvPr id="8198" name="Picture 6"/>
          <p:cNvPicPr>
            <a:picLocks noChangeAspect="1" noChangeArrowheads="1"/>
          </p:cNvPicPr>
          <p:nvPr/>
        </p:nvPicPr>
        <p:blipFill>
          <a:blip r:embed="rId3" cstate="print"/>
          <a:srcRect/>
          <a:stretch>
            <a:fillRect/>
          </a:stretch>
        </p:blipFill>
        <p:spPr bwMode="auto">
          <a:xfrm>
            <a:off x="1828800" y="4343400"/>
            <a:ext cx="5248275" cy="14668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Process for Biomass</a:t>
            </a:r>
            <a:endParaRPr lang="en-US" dirty="0"/>
          </a:p>
        </p:txBody>
      </p:sp>
      <p:sp>
        <p:nvSpPr>
          <p:cNvPr id="3" name="Content Placeholder 2"/>
          <p:cNvSpPr>
            <a:spLocks noGrp="1"/>
          </p:cNvSpPr>
          <p:nvPr>
            <p:ph idx="1"/>
          </p:nvPr>
        </p:nvSpPr>
        <p:spPr/>
        <p:txBody>
          <a:bodyPr/>
          <a:lstStyle/>
          <a:p>
            <a:r>
              <a:rPr lang="en-US" dirty="0" smtClean="0"/>
              <a:t>Receive Wet Tons per Day</a:t>
            </a:r>
          </a:p>
          <a:p>
            <a:r>
              <a:rPr lang="en-US" dirty="0" smtClean="0"/>
              <a:t>Adjust for Moisture Content (MC)</a:t>
            </a:r>
          </a:p>
          <a:p>
            <a:r>
              <a:rPr lang="en-US" dirty="0" smtClean="0"/>
              <a:t>Dry Tons = Wet Tons x (1-MC)</a:t>
            </a:r>
          </a:p>
          <a:p>
            <a:r>
              <a:rPr lang="en-US" dirty="0" smtClean="0"/>
              <a:t>BTU value per Dry Ton e.g. 8,000 </a:t>
            </a:r>
          </a:p>
          <a:p>
            <a:r>
              <a:rPr lang="en-US" dirty="0" smtClean="0"/>
              <a:t>BTU/Ton x Dry Tons = BTU/day </a:t>
            </a:r>
            <a:r>
              <a:rPr lang="en-US" dirty="0" smtClean="0">
                <a:sym typeface="Wingdings" pitchFamily="2" charset="2"/>
              </a:rPr>
              <a:t> BTU/Hour</a:t>
            </a:r>
          </a:p>
          <a:p>
            <a:r>
              <a:rPr lang="en-US" dirty="0" smtClean="0">
                <a:sym typeface="Wingdings" pitchFamily="2" charset="2"/>
              </a:rPr>
              <a:t>Steam Generated: </a:t>
            </a:r>
          </a:p>
          <a:p>
            <a:pPr lvl="1"/>
            <a:r>
              <a:rPr lang="en-US" dirty="0" smtClean="0">
                <a:sym typeface="Wingdings" pitchFamily="2" charset="2"/>
              </a:rPr>
              <a:t>LB/Hour = BTU/Hour x Efficiency x LB/BTU</a:t>
            </a:r>
          </a:p>
          <a:p>
            <a:r>
              <a:rPr lang="en-US" dirty="0" smtClean="0">
                <a:sym typeface="Wingdings" pitchFamily="2" charset="2"/>
              </a:rPr>
              <a:t>Turbine Efficiency: kW/LB</a:t>
            </a:r>
          </a:p>
          <a:p>
            <a:pPr lvl="1"/>
            <a:r>
              <a:rPr lang="en-US" dirty="0" smtClean="0">
                <a:sym typeface="Wingdings" pitchFamily="2" charset="2"/>
              </a:rPr>
              <a:t>kW = LB/Hour x kW/LB</a:t>
            </a:r>
          </a:p>
          <a:p>
            <a:pPr lvl="1"/>
            <a:endParaRPr lang="en-US" dirty="0" smtClean="0"/>
          </a:p>
          <a:p>
            <a:endParaRPr lang="en-US" dirty="0"/>
          </a:p>
        </p:txBody>
      </p:sp>
      <p:sp>
        <p:nvSpPr>
          <p:cNvPr id="4" name="Date Placeholder 3"/>
          <p:cNvSpPr>
            <a:spLocks noGrp="1"/>
          </p:cNvSpPr>
          <p:nvPr>
            <p:ph type="dt" sz="half" idx="10"/>
          </p:nvPr>
        </p:nvSpPr>
        <p:spPr/>
        <p:txBody>
          <a:bodyPr/>
          <a:lstStyle/>
          <a:p>
            <a:pPr>
              <a:defRPr/>
            </a:pPr>
            <a:fld id="{B9EB000F-D9DC-4D00-BE0F-6A7F77830742}" type="datetime3">
              <a:rPr lang="en-US" smtClean="0"/>
              <a:pPr>
                <a:defRPr/>
              </a:pPr>
              <a:t>9 May 2013</a:t>
            </a:fld>
            <a:endParaRPr lang="en-US" dirty="0"/>
          </a:p>
        </p:txBody>
      </p:sp>
      <p:sp>
        <p:nvSpPr>
          <p:cNvPr id="5" name="Footer Placeholder 4"/>
          <p:cNvSpPr>
            <a:spLocks noGrp="1"/>
          </p:cNvSpPr>
          <p:nvPr>
            <p:ph type="ftr" sz="quarter" idx="11"/>
          </p:nvPr>
        </p:nvSpPr>
        <p:spPr/>
        <p:txBody>
          <a:bodyPr/>
          <a:lstStyle/>
          <a:p>
            <a:pPr>
              <a:defRPr/>
            </a:pPr>
            <a:r>
              <a:rPr lang="en-US" smtClean="0"/>
              <a:t>www.edbodmer.com</a:t>
            </a:r>
            <a:endParaRPr lang="en-US"/>
          </a:p>
        </p:txBody>
      </p:sp>
      <p:sp>
        <p:nvSpPr>
          <p:cNvPr id="6" name="Slide Number Placeholder 5"/>
          <p:cNvSpPr>
            <a:spLocks noGrp="1"/>
          </p:cNvSpPr>
          <p:nvPr>
            <p:ph type="sldNum" sz="quarter" idx="12"/>
          </p:nvPr>
        </p:nvSpPr>
        <p:spPr/>
        <p:txBody>
          <a:bodyPr/>
          <a:lstStyle/>
          <a:p>
            <a:pPr>
              <a:defRPr/>
            </a:pPr>
            <a:fld id="{B4F39711-CCF2-4A75-9DDA-0CAA1CF15CE8}" type="slidenum">
              <a:rPr lang="en-US" smtClean="0"/>
              <a:pPr>
                <a:defRPr/>
              </a:pPr>
              <a:t>209</a:t>
            </a:fld>
            <a:endParaRPr 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idx="4294967295"/>
          </p:nvPr>
        </p:nvSpPr>
        <p:spPr/>
        <p:txBody>
          <a:bodyPr lIns="92075" tIns="46038" rIns="92075" bIns="46038" anchor="t"/>
          <a:lstStyle/>
          <a:p>
            <a:pPr eaLnBrk="1" hangingPunct="1"/>
            <a:r>
              <a:rPr lang="en-US" smtClean="0"/>
              <a:t>Example of Capacity Cost Estimates from Feasibility Studies</a:t>
            </a:r>
          </a:p>
        </p:txBody>
      </p:sp>
      <p:sp>
        <p:nvSpPr>
          <p:cNvPr id="24579" name="Rectangle 3"/>
          <p:cNvSpPr>
            <a:spLocks noGrp="1" noChangeArrowheads="1"/>
          </p:cNvSpPr>
          <p:nvPr>
            <p:ph type="body" idx="4294967295"/>
          </p:nvPr>
        </p:nvSpPr>
        <p:spPr>
          <a:xfrm>
            <a:off x="457200" y="1676400"/>
            <a:ext cx="8229600" cy="4906963"/>
          </a:xfrm>
        </p:spPr>
        <p:txBody>
          <a:bodyPr lIns="92075" tIns="46038" rIns="92075" bIns="46038"/>
          <a:lstStyle/>
          <a:p>
            <a:pPr marL="231775" indent="-173038" eaLnBrk="1" hangingPunct="1">
              <a:lnSpc>
                <a:spcPct val="80000"/>
              </a:lnSpc>
            </a:pPr>
            <a:r>
              <a:rPr lang="en-US" sz="1800" dirty="0" smtClean="0"/>
              <a:t>The table below shows the range in project cost estimates from various MA Community Wind projects.  For studies in 2008, the range is from $2,800/kW to $3,290/kW – a difference of 17%. Capacity costs are important factors in overall project economics, but can be hard to estimate in advance of bids.  Estimates may vary from study to study due to factors such as the size and height of turbine in question, supply and demand for particular turbine models, method of procurement, number purchased, etc. </a:t>
            </a:r>
          </a:p>
          <a:p>
            <a:pPr marL="231775" indent="-173038" eaLnBrk="1" hangingPunct="1">
              <a:lnSpc>
                <a:spcPct val="80000"/>
              </a:lnSpc>
            </a:pPr>
            <a:endParaRPr lang="en-US" sz="1800" dirty="0" smtClean="0"/>
          </a:p>
          <a:p>
            <a:pPr marL="231775" indent="-173038" eaLnBrk="1" hangingPunct="1">
              <a:lnSpc>
                <a:spcPct val="80000"/>
              </a:lnSpc>
            </a:pPr>
            <a:r>
              <a:rPr lang="en-US" sz="1800" dirty="0" smtClean="0"/>
              <a:t>Location A – 	GE 1.5MW (2005)		$1,852/kW</a:t>
            </a:r>
          </a:p>
          <a:p>
            <a:pPr marL="231775" indent="-173038" eaLnBrk="1" hangingPunct="1">
              <a:lnSpc>
                <a:spcPct val="80000"/>
              </a:lnSpc>
            </a:pPr>
            <a:r>
              <a:rPr lang="en-US" sz="1800" dirty="0" smtClean="0"/>
              <a:t>Location B – 	Vestas RRB 600kW (2008)	$2,800/kW</a:t>
            </a:r>
          </a:p>
          <a:p>
            <a:pPr marL="231775" indent="-173038" eaLnBrk="1" hangingPunct="1">
              <a:lnSpc>
                <a:spcPct val="80000"/>
              </a:lnSpc>
            </a:pPr>
            <a:r>
              <a:rPr lang="en-US" sz="1800" dirty="0" smtClean="0"/>
              <a:t>Location B – 	GE 1.5sle @ 80m (2008)		$3,000/kW</a:t>
            </a:r>
          </a:p>
          <a:p>
            <a:pPr marL="231775" indent="-173038" eaLnBrk="1" hangingPunct="1">
              <a:lnSpc>
                <a:spcPct val="80000"/>
              </a:lnSpc>
            </a:pPr>
            <a:r>
              <a:rPr lang="en-US" sz="1800" dirty="0" smtClean="0"/>
              <a:t>Location C – 	</a:t>
            </a:r>
            <a:r>
              <a:rPr lang="en-US" sz="1800" dirty="0" err="1" smtClean="0"/>
              <a:t>Fuhr</a:t>
            </a:r>
            <a:r>
              <a:rPr lang="en-US" sz="1800" dirty="0" smtClean="0"/>
              <a:t> 1500 (2008)			$3,006/kW</a:t>
            </a:r>
          </a:p>
          <a:p>
            <a:pPr marL="231775" indent="-173038" eaLnBrk="1" hangingPunct="1">
              <a:lnSpc>
                <a:spcPct val="80000"/>
              </a:lnSpc>
            </a:pPr>
            <a:r>
              <a:rPr lang="en-US" sz="1800" dirty="0" smtClean="0"/>
              <a:t>Location D –	GE 1.5sle @ 65m (2008)		$3,020/kW</a:t>
            </a:r>
          </a:p>
          <a:p>
            <a:pPr marL="231775" indent="-173038" eaLnBrk="1" hangingPunct="1">
              <a:lnSpc>
                <a:spcPct val="80000"/>
              </a:lnSpc>
            </a:pPr>
            <a:r>
              <a:rPr lang="en-US" sz="1800" dirty="0" smtClean="0"/>
              <a:t>Location D –	GE 1.5sle @ 80m (2008)		$3,153/kW</a:t>
            </a:r>
          </a:p>
          <a:p>
            <a:pPr marL="231775" indent="-173038" eaLnBrk="1" hangingPunct="1">
              <a:lnSpc>
                <a:spcPct val="80000"/>
              </a:lnSpc>
            </a:pPr>
            <a:r>
              <a:rPr lang="en-US" sz="1800" dirty="0" smtClean="0"/>
              <a:t>Location D –	GE 1.5sle @ 80m (2008)		$3,290/kW</a:t>
            </a:r>
          </a:p>
          <a:p>
            <a:pPr marL="231775" indent="-173038" eaLnBrk="1" hangingPunct="1">
              <a:lnSpc>
                <a:spcPct val="80000"/>
              </a:lnSpc>
            </a:pPr>
            <a:endParaRPr lang="en-US" sz="1800" dirty="0" smtClean="0"/>
          </a:p>
        </p:txBody>
      </p:sp>
      <p:sp>
        <p:nvSpPr>
          <p:cNvPr id="24580" name="Date Placeholder 1"/>
          <p:cNvSpPr>
            <a:spLocks noGrp="1"/>
          </p:cNvSpPr>
          <p:nvPr>
            <p:ph type="dt" sz="quarter" idx="10"/>
          </p:nvPr>
        </p:nvSpPr>
        <p:spPr>
          <a:noFill/>
        </p:spPr>
        <p:txBody>
          <a:bodyPr/>
          <a:lstStyle/>
          <a:p>
            <a:fld id="{6F8B7994-56EB-418D-8774-34FD70C9C21F}" type="datetime3">
              <a:rPr lang="en-US" smtClean="0"/>
              <a:pPr/>
              <a:t>9 May 2013</a:t>
            </a:fld>
            <a:endParaRPr lang="en-US" smtClean="0"/>
          </a:p>
        </p:txBody>
      </p:sp>
      <p:sp>
        <p:nvSpPr>
          <p:cNvPr id="24581" name="Footer Placeholder 2"/>
          <p:cNvSpPr>
            <a:spLocks noGrp="1"/>
          </p:cNvSpPr>
          <p:nvPr>
            <p:ph type="ftr" sz="quarter" idx="11"/>
          </p:nvPr>
        </p:nvSpPr>
        <p:spPr>
          <a:noFill/>
        </p:spPr>
        <p:txBody>
          <a:bodyPr/>
          <a:lstStyle/>
          <a:p>
            <a:r>
              <a:rPr lang="en-US" smtClean="0"/>
              <a:t>www.edbodmer.com</a:t>
            </a:r>
          </a:p>
        </p:txBody>
      </p:sp>
      <p:sp>
        <p:nvSpPr>
          <p:cNvPr id="24582" name="Slide Number Placeholder 3"/>
          <p:cNvSpPr>
            <a:spLocks noGrp="1"/>
          </p:cNvSpPr>
          <p:nvPr>
            <p:ph type="sldNum" sz="quarter" idx="12"/>
          </p:nvPr>
        </p:nvSpPr>
        <p:spPr>
          <a:noFill/>
        </p:spPr>
        <p:txBody>
          <a:bodyPr/>
          <a:lstStyle/>
          <a:p>
            <a:fld id="{9E16DA87-38D6-4593-8089-0DCE67B8C199}" type="slidenum">
              <a:rPr lang="en-US" smtClean="0"/>
              <a:pPr/>
              <a:t>21</a:t>
            </a:fld>
            <a:endParaRPr lang="en-US" smtClean="0"/>
          </a:p>
        </p:txBody>
      </p:sp>
    </p:spTree>
  </p:cSld>
  <p:clrMapOvr>
    <a:masterClrMapping/>
  </p:clrMapOvr>
  <p:transition/>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Cost of Biomass – Derive from Per Ton Cost</a:t>
            </a:r>
            <a:endParaRPr lang="en-US" dirty="0"/>
          </a:p>
        </p:txBody>
      </p:sp>
      <p:sp>
        <p:nvSpPr>
          <p:cNvPr id="4" name="Date Placeholder 3"/>
          <p:cNvSpPr>
            <a:spLocks noGrp="1"/>
          </p:cNvSpPr>
          <p:nvPr>
            <p:ph type="dt" sz="half" idx="10"/>
          </p:nvPr>
        </p:nvSpPr>
        <p:spPr/>
        <p:txBody>
          <a:bodyPr/>
          <a:lstStyle/>
          <a:p>
            <a:pPr>
              <a:defRPr/>
            </a:pPr>
            <a:fld id="{B9EB000F-D9DC-4D00-BE0F-6A7F77830742}" type="datetime3">
              <a:rPr lang="en-US" smtClean="0"/>
              <a:pPr>
                <a:defRPr/>
              </a:pPr>
              <a:t>9 May 2013</a:t>
            </a:fld>
            <a:endParaRPr lang="en-US" dirty="0"/>
          </a:p>
        </p:txBody>
      </p:sp>
      <p:sp>
        <p:nvSpPr>
          <p:cNvPr id="5" name="Footer Placeholder 4"/>
          <p:cNvSpPr>
            <a:spLocks noGrp="1"/>
          </p:cNvSpPr>
          <p:nvPr>
            <p:ph type="ftr" sz="quarter" idx="11"/>
          </p:nvPr>
        </p:nvSpPr>
        <p:spPr/>
        <p:txBody>
          <a:bodyPr/>
          <a:lstStyle/>
          <a:p>
            <a:pPr>
              <a:defRPr/>
            </a:pPr>
            <a:r>
              <a:rPr lang="en-US" smtClean="0"/>
              <a:t>www.edbodmer.com</a:t>
            </a:r>
            <a:endParaRPr lang="en-US"/>
          </a:p>
        </p:txBody>
      </p:sp>
      <p:sp>
        <p:nvSpPr>
          <p:cNvPr id="6" name="Slide Number Placeholder 5"/>
          <p:cNvSpPr>
            <a:spLocks noGrp="1"/>
          </p:cNvSpPr>
          <p:nvPr>
            <p:ph type="sldNum" sz="quarter" idx="12"/>
          </p:nvPr>
        </p:nvSpPr>
        <p:spPr/>
        <p:txBody>
          <a:bodyPr/>
          <a:lstStyle/>
          <a:p>
            <a:pPr>
              <a:defRPr/>
            </a:pPr>
            <a:fld id="{B4F39711-CCF2-4A75-9DDA-0CAA1CF15CE8}" type="slidenum">
              <a:rPr lang="en-US" smtClean="0"/>
              <a:pPr>
                <a:defRPr/>
              </a:pPr>
              <a:t>210</a:t>
            </a:fld>
            <a:endParaRPr lang="en-US"/>
          </a:p>
        </p:txBody>
      </p:sp>
      <p:pic>
        <p:nvPicPr>
          <p:cNvPr id="2051" name="Picture 3"/>
          <p:cNvPicPr>
            <a:picLocks noGrp="1" noChangeAspect="1" noChangeArrowheads="1"/>
          </p:cNvPicPr>
          <p:nvPr>
            <p:ph idx="1"/>
          </p:nvPr>
        </p:nvPicPr>
        <p:blipFill>
          <a:blip r:embed="rId2" cstate="print"/>
          <a:srcRect/>
          <a:stretch>
            <a:fillRect/>
          </a:stretch>
        </p:blipFill>
        <p:spPr bwMode="auto">
          <a:xfrm>
            <a:off x="1343428" y="1329819"/>
            <a:ext cx="6457143" cy="4609524"/>
          </a:xfrm>
          <a:prstGeom prst="rect">
            <a:avLst/>
          </a:prstGeom>
          <a:noFill/>
          <a:ln w="9525">
            <a:noFill/>
            <a:miter lim="800000"/>
            <a:headEnd/>
            <a:tailEnd/>
          </a:ln>
        </p:spPr>
      </p:pic>
    </p:spTree>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Energy Values and Plant Capacity - Robbins</a:t>
            </a:r>
            <a:endParaRPr lang="en-US" dirty="0"/>
          </a:p>
        </p:txBody>
      </p:sp>
      <p:pic>
        <p:nvPicPr>
          <p:cNvPr id="39938" name="Picture 2"/>
          <p:cNvPicPr>
            <a:picLocks noGrp="1" noChangeAspect="1" noChangeArrowheads="1"/>
          </p:cNvPicPr>
          <p:nvPr>
            <p:ph idx="1"/>
          </p:nvPr>
        </p:nvPicPr>
        <p:blipFill>
          <a:blip r:embed="rId2" cstate="print"/>
          <a:stretch>
            <a:fillRect/>
          </a:stretch>
        </p:blipFill>
        <p:spPr bwMode="auto">
          <a:xfrm>
            <a:off x="533400" y="1752600"/>
            <a:ext cx="4967287" cy="3189022"/>
          </a:xfrm>
          <a:prstGeom prst="rect">
            <a:avLst/>
          </a:prstGeom>
          <a:noFill/>
          <a:ln w="9525">
            <a:noFill/>
            <a:miter lim="800000"/>
            <a:headEnd/>
            <a:tailEnd/>
          </a:ln>
        </p:spPr>
      </p:pic>
      <p:pic>
        <p:nvPicPr>
          <p:cNvPr id="39940" name="Picture 4"/>
          <p:cNvPicPr>
            <a:picLocks noChangeAspect="1" noChangeArrowheads="1"/>
          </p:cNvPicPr>
          <p:nvPr/>
        </p:nvPicPr>
        <p:blipFill>
          <a:blip r:embed="rId3" cstate="print"/>
          <a:srcRect/>
          <a:stretch>
            <a:fillRect/>
          </a:stretch>
        </p:blipFill>
        <p:spPr bwMode="auto">
          <a:xfrm>
            <a:off x="5638800" y="2057400"/>
            <a:ext cx="2362200" cy="26722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Conversions</a:t>
            </a:r>
            <a:endParaRPr lang="en-US" dirty="0"/>
          </a:p>
        </p:txBody>
      </p:sp>
      <p:sp>
        <p:nvSpPr>
          <p:cNvPr id="4" name="Date Placeholder 3"/>
          <p:cNvSpPr>
            <a:spLocks noGrp="1"/>
          </p:cNvSpPr>
          <p:nvPr>
            <p:ph type="dt" sz="half" idx="10"/>
          </p:nvPr>
        </p:nvSpPr>
        <p:spPr/>
        <p:txBody>
          <a:bodyPr/>
          <a:lstStyle/>
          <a:p>
            <a:pPr>
              <a:defRPr/>
            </a:pPr>
            <a:fld id="{B9EB000F-D9DC-4D00-BE0F-6A7F77830742}" type="datetime3">
              <a:rPr lang="en-US" smtClean="0"/>
              <a:pPr>
                <a:defRPr/>
              </a:pPr>
              <a:t>9 May 2013</a:t>
            </a:fld>
            <a:endParaRPr lang="en-US" dirty="0"/>
          </a:p>
        </p:txBody>
      </p:sp>
      <p:sp>
        <p:nvSpPr>
          <p:cNvPr id="5" name="Footer Placeholder 4"/>
          <p:cNvSpPr>
            <a:spLocks noGrp="1"/>
          </p:cNvSpPr>
          <p:nvPr>
            <p:ph type="ftr" sz="quarter" idx="11"/>
          </p:nvPr>
        </p:nvSpPr>
        <p:spPr/>
        <p:txBody>
          <a:bodyPr/>
          <a:lstStyle/>
          <a:p>
            <a:pPr>
              <a:defRPr/>
            </a:pPr>
            <a:r>
              <a:rPr lang="en-US" smtClean="0"/>
              <a:t>www.edbodmer.com</a:t>
            </a:r>
            <a:endParaRPr lang="en-US"/>
          </a:p>
        </p:txBody>
      </p:sp>
      <p:sp>
        <p:nvSpPr>
          <p:cNvPr id="6" name="Slide Number Placeholder 5"/>
          <p:cNvSpPr>
            <a:spLocks noGrp="1"/>
          </p:cNvSpPr>
          <p:nvPr>
            <p:ph type="sldNum" sz="quarter" idx="12"/>
          </p:nvPr>
        </p:nvSpPr>
        <p:spPr/>
        <p:txBody>
          <a:bodyPr/>
          <a:lstStyle/>
          <a:p>
            <a:pPr>
              <a:defRPr/>
            </a:pPr>
            <a:fld id="{B4F39711-CCF2-4A75-9DDA-0CAA1CF15CE8}" type="slidenum">
              <a:rPr lang="en-US" smtClean="0"/>
              <a:pPr>
                <a:defRPr/>
              </a:pPr>
              <a:t>212</a:t>
            </a:fld>
            <a:endParaRPr lang="en-US"/>
          </a:p>
        </p:txBody>
      </p:sp>
      <p:pic>
        <p:nvPicPr>
          <p:cNvPr id="9218" name="Picture 2"/>
          <p:cNvPicPr>
            <a:picLocks noGrp="1" noChangeAspect="1" noChangeArrowheads="1"/>
          </p:cNvPicPr>
          <p:nvPr>
            <p:ph idx="1"/>
          </p:nvPr>
        </p:nvPicPr>
        <p:blipFill>
          <a:blip r:embed="rId2" cstate="print"/>
          <a:srcRect/>
          <a:stretch>
            <a:fillRect/>
          </a:stretch>
        </p:blipFill>
        <p:spPr bwMode="auto">
          <a:xfrm>
            <a:off x="1524000" y="1066800"/>
            <a:ext cx="5685715" cy="2409524"/>
          </a:xfrm>
          <a:prstGeom prst="rect">
            <a:avLst/>
          </a:prstGeom>
          <a:noFill/>
          <a:ln w="9525">
            <a:noFill/>
            <a:miter lim="800000"/>
            <a:headEnd/>
            <a:tailEnd/>
          </a:ln>
        </p:spPr>
      </p:pic>
      <p:pic>
        <p:nvPicPr>
          <p:cNvPr id="9219" name="Picture 3"/>
          <p:cNvPicPr>
            <a:picLocks noChangeAspect="1" noChangeArrowheads="1"/>
          </p:cNvPicPr>
          <p:nvPr/>
        </p:nvPicPr>
        <p:blipFill>
          <a:blip r:embed="rId3" cstate="print"/>
          <a:srcRect/>
          <a:stretch>
            <a:fillRect/>
          </a:stretch>
        </p:blipFill>
        <p:spPr bwMode="auto">
          <a:xfrm>
            <a:off x="2743200" y="3733800"/>
            <a:ext cx="3990975" cy="278659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Operating Analysis of Biomass Quantity and Electricity</a:t>
            </a:r>
            <a:endParaRPr lang="en-US" dirty="0"/>
          </a:p>
        </p:txBody>
      </p:sp>
      <p:sp>
        <p:nvSpPr>
          <p:cNvPr id="4" name="Date Placeholder 3"/>
          <p:cNvSpPr>
            <a:spLocks noGrp="1"/>
          </p:cNvSpPr>
          <p:nvPr>
            <p:ph type="dt" sz="half" idx="10"/>
          </p:nvPr>
        </p:nvSpPr>
        <p:spPr/>
        <p:txBody>
          <a:bodyPr/>
          <a:lstStyle/>
          <a:p>
            <a:pPr>
              <a:defRPr/>
            </a:pPr>
            <a:fld id="{B9EB000F-D9DC-4D00-BE0F-6A7F77830742}" type="datetime3">
              <a:rPr lang="en-US" smtClean="0"/>
              <a:pPr>
                <a:defRPr/>
              </a:pPr>
              <a:t>9 May 2013</a:t>
            </a:fld>
            <a:endParaRPr lang="en-US" dirty="0"/>
          </a:p>
        </p:txBody>
      </p:sp>
      <p:sp>
        <p:nvSpPr>
          <p:cNvPr id="5" name="Footer Placeholder 4"/>
          <p:cNvSpPr>
            <a:spLocks noGrp="1"/>
          </p:cNvSpPr>
          <p:nvPr>
            <p:ph type="ftr" sz="quarter" idx="11"/>
          </p:nvPr>
        </p:nvSpPr>
        <p:spPr/>
        <p:txBody>
          <a:bodyPr/>
          <a:lstStyle/>
          <a:p>
            <a:pPr>
              <a:defRPr/>
            </a:pPr>
            <a:r>
              <a:rPr lang="en-US" smtClean="0"/>
              <a:t>www.edbodmer.com</a:t>
            </a:r>
            <a:endParaRPr lang="en-US"/>
          </a:p>
        </p:txBody>
      </p:sp>
      <p:sp>
        <p:nvSpPr>
          <p:cNvPr id="6" name="Slide Number Placeholder 5"/>
          <p:cNvSpPr>
            <a:spLocks noGrp="1"/>
          </p:cNvSpPr>
          <p:nvPr>
            <p:ph type="sldNum" sz="quarter" idx="12"/>
          </p:nvPr>
        </p:nvSpPr>
        <p:spPr/>
        <p:txBody>
          <a:bodyPr/>
          <a:lstStyle/>
          <a:p>
            <a:pPr>
              <a:defRPr/>
            </a:pPr>
            <a:fld id="{B4F39711-CCF2-4A75-9DDA-0CAA1CF15CE8}" type="slidenum">
              <a:rPr lang="en-US" smtClean="0"/>
              <a:pPr>
                <a:defRPr/>
              </a:pPr>
              <a:t>213</a:t>
            </a:fld>
            <a:endParaRPr lang="en-US"/>
          </a:p>
        </p:txBody>
      </p:sp>
      <p:pic>
        <p:nvPicPr>
          <p:cNvPr id="257026" name="Picture 2"/>
          <p:cNvPicPr>
            <a:picLocks noGrp="1" noChangeAspect="1" noChangeArrowheads="1"/>
          </p:cNvPicPr>
          <p:nvPr>
            <p:ph idx="1"/>
          </p:nvPr>
        </p:nvPicPr>
        <p:blipFill>
          <a:blip r:embed="rId2" cstate="print"/>
          <a:srcRect/>
          <a:stretch>
            <a:fillRect/>
          </a:stretch>
        </p:blipFill>
        <p:spPr bwMode="auto">
          <a:xfrm>
            <a:off x="1779781" y="1143000"/>
            <a:ext cx="5584437" cy="4983163"/>
          </a:xfrm>
          <a:prstGeom prst="rect">
            <a:avLst/>
          </a:prstGeom>
          <a:noFill/>
          <a:ln w="9525">
            <a:noFill/>
            <a:miter lim="800000"/>
            <a:headEnd/>
            <a:tailEnd/>
          </a:ln>
        </p:spPr>
      </p:pic>
    </p:spTree>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of Prices and Contracts</a:t>
            </a:r>
            <a:endParaRPr lang="en-US" dirty="0"/>
          </a:p>
        </p:txBody>
      </p:sp>
      <p:sp>
        <p:nvSpPr>
          <p:cNvPr id="4" name="Date Placeholder 3"/>
          <p:cNvSpPr>
            <a:spLocks noGrp="1"/>
          </p:cNvSpPr>
          <p:nvPr>
            <p:ph type="dt" sz="half" idx="10"/>
          </p:nvPr>
        </p:nvSpPr>
        <p:spPr/>
        <p:txBody>
          <a:bodyPr/>
          <a:lstStyle/>
          <a:p>
            <a:pPr>
              <a:defRPr/>
            </a:pPr>
            <a:fld id="{B9EB000F-D9DC-4D00-BE0F-6A7F77830742}" type="datetime3">
              <a:rPr lang="en-US" smtClean="0"/>
              <a:pPr>
                <a:defRPr/>
              </a:pPr>
              <a:t>9 May 2013</a:t>
            </a:fld>
            <a:endParaRPr lang="en-US" dirty="0"/>
          </a:p>
        </p:txBody>
      </p:sp>
      <p:sp>
        <p:nvSpPr>
          <p:cNvPr id="5" name="Footer Placeholder 4"/>
          <p:cNvSpPr>
            <a:spLocks noGrp="1"/>
          </p:cNvSpPr>
          <p:nvPr>
            <p:ph type="ftr" sz="quarter" idx="11"/>
          </p:nvPr>
        </p:nvSpPr>
        <p:spPr/>
        <p:txBody>
          <a:bodyPr/>
          <a:lstStyle/>
          <a:p>
            <a:pPr>
              <a:defRPr/>
            </a:pPr>
            <a:r>
              <a:rPr lang="en-US" smtClean="0"/>
              <a:t>www.edbodmer.com</a:t>
            </a:r>
            <a:endParaRPr lang="en-US"/>
          </a:p>
        </p:txBody>
      </p:sp>
      <p:sp>
        <p:nvSpPr>
          <p:cNvPr id="6" name="Slide Number Placeholder 5"/>
          <p:cNvSpPr>
            <a:spLocks noGrp="1"/>
          </p:cNvSpPr>
          <p:nvPr>
            <p:ph type="sldNum" sz="quarter" idx="12"/>
          </p:nvPr>
        </p:nvSpPr>
        <p:spPr/>
        <p:txBody>
          <a:bodyPr/>
          <a:lstStyle/>
          <a:p>
            <a:pPr>
              <a:defRPr/>
            </a:pPr>
            <a:fld id="{B4F39711-CCF2-4A75-9DDA-0CAA1CF15CE8}" type="slidenum">
              <a:rPr lang="en-US" smtClean="0"/>
              <a:pPr>
                <a:defRPr/>
              </a:pPr>
              <a:t>214</a:t>
            </a:fld>
            <a:endParaRPr lang="en-US"/>
          </a:p>
        </p:txBody>
      </p:sp>
      <p:pic>
        <p:nvPicPr>
          <p:cNvPr id="10242" name="Picture 2"/>
          <p:cNvPicPr>
            <a:picLocks noGrp="1" noChangeAspect="1" noChangeArrowheads="1"/>
          </p:cNvPicPr>
          <p:nvPr>
            <p:ph idx="1"/>
          </p:nvPr>
        </p:nvPicPr>
        <p:blipFill>
          <a:blip r:embed="rId2" cstate="print"/>
          <a:srcRect/>
          <a:stretch>
            <a:fillRect/>
          </a:stretch>
        </p:blipFill>
        <p:spPr bwMode="auto">
          <a:xfrm>
            <a:off x="838200" y="2106773"/>
            <a:ext cx="5957610" cy="315102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Heat Rate and Moisture Content</a:t>
            </a:r>
            <a:endParaRPr lang="en-US" dirty="0"/>
          </a:p>
        </p:txBody>
      </p:sp>
      <p:sp>
        <p:nvSpPr>
          <p:cNvPr id="4" name="Date Placeholder 3"/>
          <p:cNvSpPr>
            <a:spLocks noGrp="1"/>
          </p:cNvSpPr>
          <p:nvPr>
            <p:ph type="dt" sz="half" idx="10"/>
          </p:nvPr>
        </p:nvSpPr>
        <p:spPr/>
        <p:txBody>
          <a:bodyPr/>
          <a:lstStyle/>
          <a:p>
            <a:pPr>
              <a:defRPr/>
            </a:pPr>
            <a:fld id="{B9EB000F-D9DC-4D00-BE0F-6A7F77830742}" type="datetime3">
              <a:rPr lang="en-US" smtClean="0"/>
              <a:pPr>
                <a:defRPr/>
              </a:pPr>
              <a:t>9 May 2013</a:t>
            </a:fld>
            <a:endParaRPr lang="en-US" dirty="0"/>
          </a:p>
        </p:txBody>
      </p:sp>
      <p:sp>
        <p:nvSpPr>
          <p:cNvPr id="5" name="Footer Placeholder 4"/>
          <p:cNvSpPr>
            <a:spLocks noGrp="1"/>
          </p:cNvSpPr>
          <p:nvPr>
            <p:ph type="ftr" sz="quarter" idx="11"/>
          </p:nvPr>
        </p:nvSpPr>
        <p:spPr/>
        <p:txBody>
          <a:bodyPr/>
          <a:lstStyle/>
          <a:p>
            <a:pPr>
              <a:defRPr/>
            </a:pPr>
            <a:r>
              <a:rPr lang="en-US" smtClean="0"/>
              <a:t>www.edbodmer.com</a:t>
            </a:r>
            <a:endParaRPr lang="en-US"/>
          </a:p>
        </p:txBody>
      </p:sp>
      <p:sp>
        <p:nvSpPr>
          <p:cNvPr id="6" name="Slide Number Placeholder 5"/>
          <p:cNvSpPr>
            <a:spLocks noGrp="1"/>
          </p:cNvSpPr>
          <p:nvPr>
            <p:ph type="sldNum" sz="quarter" idx="12"/>
          </p:nvPr>
        </p:nvSpPr>
        <p:spPr/>
        <p:txBody>
          <a:bodyPr/>
          <a:lstStyle/>
          <a:p>
            <a:pPr>
              <a:defRPr/>
            </a:pPr>
            <a:fld id="{B4F39711-CCF2-4A75-9DDA-0CAA1CF15CE8}" type="slidenum">
              <a:rPr lang="en-US" smtClean="0"/>
              <a:pPr>
                <a:defRPr/>
              </a:pPr>
              <a:t>215</a:t>
            </a:fld>
            <a:endParaRPr lang="en-US"/>
          </a:p>
        </p:txBody>
      </p:sp>
      <p:pic>
        <p:nvPicPr>
          <p:cNvPr id="3074" name="Picture 2"/>
          <p:cNvPicPr>
            <a:picLocks noGrp="1" noChangeAspect="1" noChangeArrowheads="1"/>
          </p:cNvPicPr>
          <p:nvPr>
            <p:ph idx="1"/>
          </p:nvPr>
        </p:nvPicPr>
        <p:blipFill>
          <a:blip r:embed="rId2" cstate="print"/>
          <a:srcRect/>
          <a:stretch>
            <a:fillRect/>
          </a:stretch>
        </p:blipFill>
        <p:spPr bwMode="auto">
          <a:xfrm>
            <a:off x="800100" y="1262856"/>
            <a:ext cx="7543800" cy="4743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Potential Energy from Municipal Waste</a:t>
            </a:r>
            <a:endParaRPr lang="en-US" dirty="0"/>
          </a:p>
        </p:txBody>
      </p:sp>
      <p:sp>
        <p:nvSpPr>
          <p:cNvPr id="4" name="Date Placeholder 3"/>
          <p:cNvSpPr>
            <a:spLocks noGrp="1"/>
          </p:cNvSpPr>
          <p:nvPr>
            <p:ph type="dt" sz="half" idx="10"/>
          </p:nvPr>
        </p:nvSpPr>
        <p:spPr/>
        <p:txBody>
          <a:bodyPr/>
          <a:lstStyle/>
          <a:p>
            <a:pPr>
              <a:defRPr/>
            </a:pPr>
            <a:fld id="{B9EB000F-D9DC-4D00-BE0F-6A7F77830742}" type="datetime3">
              <a:rPr lang="en-US" smtClean="0"/>
              <a:pPr>
                <a:defRPr/>
              </a:pPr>
              <a:t>9 May 2013</a:t>
            </a:fld>
            <a:endParaRPr lang="en-US" dirty="0"/>
          </a:p>
        </p:txBody>
      </p:sp>
      <p:sp>
        <p:nvSpPr>
          <p:cNvPr id="5" name="Footer Placeholder 4"/>
          <p:cNvSpPr>
            <a:spLocks noGrp="1"/>
          </p:cNvSpPr>
          <p:nvPr>
            <p:ph type="ftr" sz="quarter" idx="11"/>
          </p:nvPr>
        </p:nvSpPr>
        <p:spPr/>
        <p:txBody>
          <a:bodyPr/>
          <a:lstStyle/>
          <a:p>
            <a:pPr>
              <a:defRPr/>
            </a:pPr>
            <a:r>
              <a:rPr lang="en-US" smtClean="0"/>
              <a:t>www.edbodmer.com</a:t>
            </a:r>
            <a:endParaRPr lang="en-US"/>
          </a:p>
        </p:txBody>
      </p:sp>
      <p:sp>
        <p:nvSpPr>
          <p:cNvPr id="6" name="Slide Number Placeholder 5"/>
          <p:cNvSpPr>
            <a:spLocks noGrp="1"/>
          </p:cNvSpPr>
          <p:nvPr>
            <p:ph type="sldNum" sz="quarter" idx="12"/>
          </p:nvPr>
        </p:nvSpPr>
        <p:spPr/>
        <p:txBody>
          <a:bodyPr/>
          <a:lstStyle/>
          <a:p>
            <a:pPr>
              <a:defRPr/>
            </a:pPr>
            <a:fld id="{B4F39711-CCF2-4A75-9DDA-0CAA1CF15CE8}" type="slidenum">
              <a:rPr lang="en-US" smtClean="0"/>
              <a:pPr>
                <a:defRPr/>
              </a:pPr>
              <a:t>216</a:t>
            </a:fld>
            <a:endParaRPr lang="en-US"/>
          </a:p>
        </p:txBody>
      </p:sp>
      <p:pic>
        <p:nvPicPr>
          <p:cNvPr id="2050" name="Picture 2"/>
          <p:cNvPicPr>
            <a:picLocks noGrp="1" noChangeAspect="1" noChangeArrowheads="1"/>
          </p:cNvPicPr>
          <p:nvPr>
            <p:ph idx="1"/>
          </p:nvPr>
        </p:nvPicPr>
        <p:blipFill>
          <a:blip r:embed="rId2" cstate="print"/>
          <a:srcRect/>
          <a:stretch>
            <a:fillRect/>
          </a:stretch>
        </p:blipFill>
        <p:spPr bwMode="auto">
          <a:xfrm>
            <a:off x="1447800" y="1143000"/>
            <a:ext cx="6238875" cy="4495800"/>
          </a:xfrm>
          <a:prstGeom prst="rect">
            <a:avLst/>
          </a:prstGeom>
          <a:noFill/>
          <a:ln w="9525">
            <a:noFill/>
            <a:miter lim="800000"/>
            <a:headEnd/>
            <a:tailEnd/>
          </a:ln>
        </p:spPr>
      </p:pic>
      <p:sp>
        <p:nvSpPr>
          <p:cNvPr id="8" name="TextBox 7"/>
          <p:cNvSpPr txBox="1"/>
          <p:nvPr/>
        </p:nvSpPr>
        <p:spPr>
          <a:xfrm>
            <a:off x="1600200" y="5410200"/>
            <a:ext cx="6934200" cy="1169551"/>
          </a:xfrm>
          <a:prstGeom prst="rect">
            <a:avLst/>
          </a:prstGeom>
          <a:solidFill>
            <a:srgbClr val="FFFF00"/>
          </a:solidFill>
        </p:spPr>
        <p:txBody>
          <a:bodyPr wrap="square" rtlCol="0">
            <a:spAutoFit/>
          </a:bodyPr>
          <a:lstStyle/>
          <a:p>
            <a:r>
              <a:rPr lang="en-US" sz="1400" dirty="0" smtClean="0"/>
              <a:t>The United States Environmental Protection Agency (EPA) estimated that the national MSW production totaled more than 251 MM short tons in 2006, before recycling, which equates to greater than 4.5 lbs/person/day. For perspective, assume an average heating value of 5100 Btu per pound of MSW. Approximately 2.5 x 1015 Btu (2.5 quadrillion Btu) per year would then be associated with the U.S.</a:t>
            </a:r>
            <a:endParaRPr lang="en-US" sz="1400" dirty="0"/>
          </a:p>
        </p:txBody>
      </p:sp>
    </p:spTree>
  </p:cSld>
  <p:clrMapOvr>
    <a:masterClrMapping/>
  </p:clrMapOvr>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Title 1"/>
          <p:cNvSpPr>
            <a:spLocks noGrp="1"/>
          </p:cNvSpPr>
          <p:nvPr>
            <p:ph type="title"/>
          </p:nvPr>
        </p:nvSpPr>
        <p:spPr/>
        <p:txBody>
          <a:bodyPr/>
          <a:lstStyle/>
          <a:p>
            <a:r>
              <a:rPr lang="en-US" smtClean="0"/>
              <a:t>Biomass Capacity Factors</a:t>
            </a:r>
          </a:p>
        </p:txBody>
      </p:sp>
      <p:sp>
        <p:nvSpPr>
          <p:cNvPr id="147459" name="Date Placeholder 3"/>
          <p:cNvSpPr>
            <a:spLocks noGrp="1"/>
          </p:cNvSpPr>
          <p:nvPr>
            <p:ph type="dt" sz="quarter" idx="10"/>
          </p:nvPr>
        </p:nvSpPr>
        <p:spPr>
          <a:noFill/>
        </p:spPr>
        <p:txBody>
          <a:bodyPr/>
          <a:lstStyle/>
          <a:p>
            <a:fld id="{3E130A08-8BEA-4B46-916C-EE6805C6C342}" type="datetime3">
              <a:rPr lang="en-US" smtClean="0"/>
              <a:pPr/>
              <a:t>9 May 2013</a:t>
            </a:fld>
            <a:endParaRPr lang="en-US" smtClean="0"/>
          </a:p>
        </p:txBody>
      </p:sp>
      <p:sp>
        <p:nvSpPr>
          <p:cNvPr id="147460" name="Footer Placeholder 4"/>
          <p:cNvSpPr>
            <a:spLocks noGrp="1"/>
          </p:cNvSpPr>
          <p:nvPr>
            <p:ph type="ftr" sz="quarter" idx="11"/>
          </p:nvPr>
        </p:nvSpPr>
        <p:spPr>
          <a:noFill/>
        </p:spPr>
        <p:txBody>
          <a:bodyPr/>
          <a:lstStyle/>
          <a:p>
            <a:r>
              <a:rPr lang="en-US" smtClean="0"/>
              <a:t>www.edbodmer.com</a:t>
            </a:r>
          </a:p>
        </p:txBody>
      </p:sp>
      <p:sp>
        <p:nvSpPr>
          <p:cNvPr id="147461" name="Slide Number Placeholder 5"/>
          <p:cNvSpPr>
            <a:spLocks noGrp="1"/>
          </p:cNvSpPr>
          <p:nvPr>
            <p:ph type="sldNum" sz="quarter" idx="12"/>
          </p:nvPr>
        </p:nvSpPr>
        <p:spPr>
          <a:noFill/>
        </p:spPr>
        <p:txBody>
          <a:bodyPr/>
          <a:lstStyle/>
          <a:p>
            <a:fld id="{9638D06A-5B6A-4342-B34D-C398790ABA27}" type="slidenum">
              <a:rPr lang="en-US" smtClean="0"/>
              <a:pPr/>
              <a:t>217</a:t>
            </a:fld>
            <a:endParaRPr lang="en-US" smtClean="0"/>
          </a:p>
        </p:txBody>
      </p:sp>
      <p:pic>
        <p:nvPicPr>
          <p:cNvPr id="147462" name="Picture 2"/>
          <p:cNvPicPr>
            <a:picLocks noGrp="1" noChangeAspect="1" noChangeArrowheads="1"/>
          </p:cNvPicPr>
          <p:nvPr>
            <p:ph idx="1"/>
          </p:nvPr>
        </p:nvPicPr>
        <p:blipFill>
          <a:blip r:embed="rId2" cstate="print"/>
          <a:srcRect/>
          <a:stretch>
            <a:fillRect/>
          </a:stretch>
        </p:blipFill>
        <p:spPr>
          <a:xfrm>
            <a:off x="2362200" y="1600200"/>
            <a:ext cx="6543675" cy="4525963"/>
          </a:xfrm>
        </p:spPr>
      </p:pic>
      <p:sp>
        <p:nvSpPr>
          <p:cNvPr id="147463" name="TextBox 6"/>
          <p:cNvSpPr txBox="1">
            <a:spLocks noChangeArrowheads="1"/>
          </p:cNvSpPr>
          <p:nvPr/>
        </p:nvSpPr>
        <p:spPr bwMode="auto">
          <a:xfrm>
            <a:off x="152400" y="4419600"/>
            <a:ext cx="1676400" cy="1200150"/>
          </a:xfrm>
          <a:prstGeom prst="rect">
            <a:avLst/>
          </a:prstGeom>
          <a:solidFill>
            <a:srgbClr val="FFFF00"/>
          </a:solidFill>
          <a:ln w="9525">
            <a:noFill/>
            <a:miter lim="800000"/>
            <a:headEnd/>
            <a:tailEnd/>
          </a:ln>
        </p:spPr>
        <p:txBody>
          <a:bodyPr>
            <a:spAutoFit/>
          </a:bodyPr>
          <a:lstStyle/>
          <a:p>
            <a:r>
              <a:rPr lang="en-US"/>
              <a:t>Note the  </a:t>
            </a:r>
          </a:p>
          <a:p>
            <a:r>
              <a:rPr lang="en-US"/>
              <a:t>Capacity factors and the heat rates</a:t>
            </a:r>
          </a:p>
        </p:txBody>
      </p:sp>
    </p:spTree>
  </p:cSld>
  <p:clrMapOvr>
    <a:masterClrMapping/>
  </p:clrMapOvr>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Incineration than Landfill in EU</a:t>
            </a:r>
            <a:endParaRPr lang="en-US" dirty="0"/>
          </a:p>
        </p:txBody>
      </p:sp>
      <p:sp>
        <p:nvSpPr>
          <p:cNvPr id="4" name="Date Placeholder 3"/>
          <p:cNvSpPr>
            <a:spLocks noGrp="1"/>
          </p:cNvSpPr>
          <p:nvPr>
            <p:ph type="dt" sz="half" idx="10"/>
          </p:nvPr>
        </p:nvSpPr>
        <p:spPr/>
        <p:txBody>
          <a:bodyPr/>
          <a:lstStyle/>
          <a:p>
            <a:pPr>
              <a:defRPr/>
            </a:pPr>
            <a:fld id="{B9EB000F-D9DC-4D00-BE0F-6A7F77830742}" type="datetime3">
              <a:rPr lang="en-US" smtClean="0"/>
              <a:pPr>
                <a:defRPr/>
              </a:pPr>
              <a:t>9 May 2013</a:t>
            </a:fld>
            <a:endParaRPr lang="en-US" dirty="0"/>
          </a:p>
        </p:txBody>
      </p:sp>
      <p:sp>
        <p:nvSpPr>
          <p:cNvPr id="5" name="Footer Placeholder 4"/>
          <p:cNvSpPr>
            <a:spLocks noGrp="1"/>
          </p:cNvSpPr>
          <p:nvPr>
            <p:ph type="ftr" sz="quarter" idx="11"/>
          </p:nvPr>
        </p:nvSpPr>
        <p:spPr/>
        <p:txBody>
          <a:bodyPr/>
          <a:lstStyle/>
          <a:p>
            <a:pPr>
              <a:defRPr/>
            </a:pPr>
            <a:r>
              <a:rPr lang="en-US" smtClean="0"/>
              <a:t>www.edbodmer.com</a:t>
            </a:r>
            <a:endParaRPr lang="en-US"/>
          </a:p>
        </p:txBody>
      </p:sp>
      <p:sp>
        <p:nvSpPr>
          <p:cNvPr id="6" name="Slide Number Placeholder 5"/>
          <p:cNvSpPr>
            <a:spLocks noGrp="1"/>
          </p:cNvSpPr>
          <p:nvPr>
            <p:ph type="sldNum" sz="quarter" idx="12"/>
          </p:nvPr>
        </p:nvSpPr>
        <p:spPr/>
        <p:txBody>
          <a:bodyPr/>
          <a:lstStyle/>
          <a:p>
            <a:pPr>
              <a:defRPr/>
            </a:pPr>
            <a:fld id="{B4F39711-CCF2-4A75-9DDA-0CAA1CF15CE8}" type="slidenum">
              <a:rPr lang="en-US" smtClean="0"/>
              <a:pPr>
                <a:defRPr/>
              </a:pPr>
              <a:t>218</a:t>
            </a:fld>
            <a:endParaRPr lang="en-US"/>
          </a:p>
        </p:txBody>
      </p:sp>
      <p:pic>
        <p:nvPicPr>
          <p:cNvPr id="4098" name="Picture 2"/>
          <p:cNvPicPr>
            <a:picLocks noGrp="1" noChangeAspect="1" noChangeArrowheads="1"/>
          </p:cNvPicPr>
          <p:nvPr>
            <p:ph idx="1"/>
          </p:nvPr>
        </p:nvPicPr>
        <p:blipFill>
          <a:blip r:embed="rId2" cstate="print"/>
          <a:srcRect/>
          <a:stretch>
            <a:fillRect/>
          </a:stretch>
        </p:blipFill>
        <p:spPr bwMode="auto">
          <a:xfrm>
            <a:off x="457200" y="1424467"/>
            <a:ext cx="8229600" cy="442022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for Waste to Energy Companies</a:t>
            </a:r>
            <a:endParaRPr lang="en-US" dirty="0"/>
          </a:p>
        </p:txBody>
      </p:sp>
      <p:sp>
        <p:nvSpPr>
          <p:cNvPr id="4" name="Date Placeholder 3"/>
          <p:cNvSpPr>
            <a:spLocks noGrp="1"/>
          </p:cNvSpPr>
          <p:nvPr>
            <p:ph type="dt" sz="half" idx="10"/>
          </p:nvPr>
        </p:nvSpPr>
        <p:spPr/>
        <p:txBody>
          <a:bodyPr/>
          <a:lstStyle/>
          <a:p>
            <a:pPr>
              <a:defRPr/>
            </a:pPr>
            <a:fld id="{B9EB000F-D9DC-4D00-BE0F-6A7F77830742}" type="datetime3">
              <a:rPr lang="en-US" smtClean="0"/>
              <a:pPr>
                <a:defRPr/>
              </a:pPr>
              <a:t>9 May 2013</a:t>
            </a:fld>
            <a:endParaRPr lang="en-US" dirty="0"/>
          </a:p>
        </p:txBody>
      </p:sp>
      <p:sp>
        <p:nvSpPr>
          <p:cNvPr id="5" name="Footer Placeholder 4"/>
          <p:cNvSpPr>
            <a:spLocks noGrp="1"/>
          </p:cNvSpPr>
          <p:nvPr>
            <p:ph type="ftr" sz="quarter" idx="11"/>
          </p:nvPr>
        </p:nvSpPr>
        <p:spPr/>
        <p:txBody>
          <a:bodyPr/>
          <a:lstStyle/>
          <a:p>
            <a:pPr>
              <a:defRPr/>
            </a:pPr>
            <a:r>
              <a:rPr lang="en-US" smtClean="0"/>
              <a:t>www.edbodmer.com</a:t>
            </a:r>
            <a:endParaRPr lang="en-US"/>
          </a:p>
        </p:txBody>
      </p:sp>
      <p:sp>
        <p:nvSpPr>
          <p:cNvPr id="6" name="Slide Number Placeholder 5"/>
          <p:cNvSpPr>
            <a:spLocks noGrp="1"/>
          </p:cNvSpPr>
          <p:nvPr>
            <p:ph type="sldNum" sz="quarter" idx="12"/>
          </p:nvPr>
        </p:nvSpPr>
        <p:spPr/>
        <p:txBody>
          <a:bodyPr/>
          <a:lstStyle/>
          <a:p>
            <a:pPr>
              <a:defRPr/>
            </a:pPr>
            <a:fld id="{B4F39711-CCF2-4A75-9DDA-0CAA1CF15CE8}" type="slidenum">
              <a:rPr lang="en-US" smtClean="0"/>
              <a:pPr>
                <a:defRPr/>
              </a:pPr>
              <a:t>219</a:t>
            </a:fld>
            <a:endParaRPr lang="en-US"/>
          </a:p>
        </p:txBody>
      </p:sp>
      <p:pic>
        <p:nvPicPr>
          <p:cNvPr id="6146" name="Picture 2"/>
          <p:cNvPicPr>
            <a:picLocks noGrp="1" noChangeAspect="1" noChangeArrowheads="1"/>
          </p:cNvPicPr>
          <p:nvPr>
            <p:ph idx="1"/>
          </p:nvPr>
        </p:nvPicPr>
        <p:blipFill>
          <a:blip r:embed="rId2" cstate="print"/>
          <a:srcRect/>
          <a:stretch>
            <a:fillRect/>
          </a:stretch>
        </p:blipFill>
        <p:spPr bwMode="auto">
          <a:xfrm>
            <a:off x="1300162" y="2077244"/>
            <a:ext cx="6543675" cy="31146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lIns="92075" tIns="46038" rIns="92075" bIns="46038" anchor="t"/>
          <a:lstStyle/>
          <a:p>
            <a:pPr eaLnBrk="1" hangingPunct="1"/>
            <a:r>
              <a:rPr lang="en-US" smtClean="0"/>
              <a:t>General Cost Data</a:t>
            </a:r>
          </a:p>
        </p:txBody>
      </p:sp>
      <p:pic>
        <p:nvPicPr>
          <p:cNvPr id="25603" name="Picture 3"/>
          <p:cNvPicPr>
            <a:picLocks noGrp="1" noChangeAspect="1" noChangeArrowheads="1"/>
          </p:cNvPicPr>
          <p:nvPr>
            <p:ph idx="1"/>
          </p:nvPr>
        </p:nvPicPr>
        <p:blipFill>
          <a:blip r:embed="rId2" cstate="print"/>
          <a:srcRect/>
          <a:stretch>
            <a:fillRect/>
          </a:stretch>
        </p:blipFill>
        <p:spPr>
          <a:xfrm>
            <a:off x="838200" y="3048000"/>
            <a:ext cx="4287838" cy="2925763"/>
          </a:xfrm>
        </p:spPr>
      </p:pic>
      <p:sp>
        <p:nvSpPr>
          <p:cNvPr id="25604" name="Date Placeholder 1"/>
          <p:cNvSpPr>
            <a:spLocks noGrp="1"/>
          </p:cNvSpPr>
          <p:nvPr>
            <p:ph type="dt" sz="quarter" idx="10"/>
          </p:nvPr>
        </p:nvSpPr>
        <p:spPr>
          <a:noFill/>
        </p:spPr>
        <p:txBody>
          <a:bodyPr/>
          <a:lstStyle/>
          <a:p>
            <a:fld id="{576D71D9-1F0E-45E1-850E-E82BD88E5C80}" type="datetime3">
              <a:rPr lang="en-US" smtClean="0"/>
              <a:pPr/>
              <a:t>9 May 2013</a:t>
            </a:fld>
            <a:endParaRPr lang="en-US" smtClean="0"/>
          </a:p>
        </p:txBody>
      </p:sp>
      <p:sp>
        <p:nvSpPr>
          <p:cNvPr id="25605" name="Footer Placeholder 2"/>
          <p:cNvSpPr>
            <a:spLocks noGrp="1"/>
          </p:cNvSpPr>
          <p:nvPr>
            <p:ph type="ftr" sz="quarter" idx="11"/>
          </p:nvPr>
        </p:nvSpPr>
        <p:spPr>
          <a:noFill/>
        </p:spPr>
        <p:txBody>
          <a:bodyPr/>
          <a:lstStyle/>
          <a:p>
            <a:r>
              <a:rPr lang="en-US" smtClean="0"/>
              <a:t>www.edbodmer.com</a:t>
            </a:r>
          </a:p>
        </p:txBody>
      </p:sp>
      <p:sp>
        <p:nvSpPr>
          <p:cNvPr id="25606" name="Slide Number Placeholder 3"/>
          <p:cNvSpPr>
            <a:spLocks noGrp="1"/>
          </p:cNvSpPr>
          <p:nvPr>
            <p:ph type="sldNum" sz="quarter" idx="12"/>
          </p:nvPr>
        </p:nvSpPr>
        <p:spPr>
          <a:noFill/>
        </p:spPr>
        <p:txBody>
          <a:bodyPr/>
          <a:lstStyle/>
          <a:p>
            <a:fld id="{E0BABC3A-FBFD-4C2D-95E2-FE52183DE6BC}" type="slidenum">
              <a:rPr lang="en-US" smtClean="0"/>
              <a:pPr/>
              <a:t>22</a:t>
            </a:fld>
            <a:endParaRPr lang="en-US" smtClean="0"/>
          </a:p>
        </p:txBody>
      </p:sp>
      <p:pic>
        <p:nvPicPr>
          <p:cNvPr id="25607" name="Picture 4"/>
          <p:cNvPicPr>
            <a:picLocks noChangeAspect="1" noChangeArrowheads="1"/>
          </p:cNvPicPr>
          <p:nvPr/>
        </p:nvPicPr>
        <p:blipFill>
          <a:blip r:embed="rId3" cstate="print"/>
          <a:srcRect/>
          <a:stretch>
            <a:fillRect/>
          </a:stretch>
        </p:blipFill>
        <p:spPr bwMode="auto">
          <a:xfrm>
            <a:off x="5410200" y="2743200"/>
            <a:ext cx="3124200" cy="3111500"/>
          </a:xfrm>
          <a:prstGeom prst="rect">
            <a:avLst/>
          </a:prstGeom>
          <a:noFill/>
          <a:ln w="9525">
            <a:noFill/>
            <a:miter lim="800000"/>
            <a:headEnd/>
            <a:tailEnd/>
          </a:ln>
        </p:spPr>
      </p:pic>
      <p:sp>
        <p:nvSpPr>
          <p:cNvPr id="25608" name="TextBox 4"/>
          <p:cNvSpPr txBox="1">
            <a:spLocks noChangeArrowheads="1"/>
          </p:cNvSpPr>
          <p:nvPr/>
        </p:nvSpPr>
        <p:spPr bwMode="auto">
          <a:xfrm>
            <a:off x="762000" y="1295400"/>
            <a:ext cx="5562600" cy="1200150"/>
          </a:xfrm>
          <a:prstGeom prst="rect">
            <a:avLst/>
          </a:prstGeom>
          <a:noFill/>
          <a:ln w="9525">
            <a:noFill/>
            <a:miter lim="800000"/>
            <a:headEnd/>
            <a:tailEnd/>
          </a:ln>
        </p:spPr>
        <p:txBody>
          <a:bodyPr>
            <a:spAutoFit/>
          </a:bodyPr>
          <a:lstStyle/>
          <a:p>
            <a:r>
              <a:rPr lang="en-US"/>
              <a:t>General Drivers of Analysis – </a:t>
            </a:r>
          </a:p>
          <a:p>
            <a:r>
              <a:rPr lang="en-US"/>
              <a:t>	Life of Plant 20 years versus 25 years</a:t>
            </a:r>
          </a:p>
          <a:p>
            <a:r>
              <a:rPr lang="en-US"/>
              <a:t>	O&amp;M Cost per MWH and/or per MW</a:t>
            </a:r>
          </a:p>
          <a:p>
            <a:r>
              <a:rPr lang="en-US"/>
              <a:t>	O&amp;M Contract as percent of plant cost</a:t>
            </a:r>
            <a:endParaRPr lang="en-JM"/>
          </a:p>
        </p:txBody>
      </p:sp>
    </p:spTree>
  </p:cSld>
  <p:clrMapOvr>
    <a:masterClrMapping/>
  </p:clrMapOvr>
  <p:transition/>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Heat Content of MSW</a:t>
            </a:r>
            <a:endParaRPr lang="en-US" dirty="0"/>
          </a:p>
        </p:txBody>
      </p:sp>
      <p:sp>
        <p:nvSpPr>
          <p:cNvPr id="4" name="Date Placeholder 3"/>
          <p:cNvSpPr>
            <a:spLocks noGrp="1"/>
          </p:cNvSpPr>
          <p:nvPr>
            <p:ph type="dt" sz="half" idx="10"/>
          </p:nvPr>
        </p:nvSpPr>
        <p:spPr/>
        <p:txBody>
          <a:bodyPr/>
          <a:lstStyle/>
          <a:p>
            <a:pPr>
              <a:defRPr/>
            </a:pPr>
            <a:fld id="{B9EB000F-D9DC-4D00-BE0F-6A7F77830742}" type="datetime3">
              <a:rPr lang="en-US" smtClean="0"/>
              <a:pPr>
                <a:defRPr/>
              </a:pPr>
              <a:t>9 May 2013</a:t>
            </a:fld>
            <a:endParaRPr lang="en-US" dirty="0"/>
          </a:p>
        </p:txBody>
      </p:sp>
      <p:sp>
        <p:nvSpPr>
          <p:cNvPr id="5" name="Footer Placeholder 4"/>
          <p:cNvSpPr>
            <a:spLocks noGrp="1"/>
          </p:cNvSpPr>
          <p:nvPr>
            <p:ph type="ftr" sz="quarter" idx="11"/>
          </p:nvPr>
        </p:nvSpPr>
        <p:spPr/>
        <p:txBody>
          <a:bodyPr/>
          <a:lstStyle/>
          <a:p>
            <a:pPr>
              <a:defRPr/>
            </a:pPr>
            <a:r>
              <a:rPr lang="en-US" smtClean="0"/>
              <a:t>www.edbodmer.com</a:t>
            </a:r>
            <a:endParaRPr lang="en-US"/>
          </a:p>
        </p:txBody>
      </p:sp>
      <p:sp>
        <p:nvSpPr>
          <p:cNvPr id="6" name="Slide Number Placeholder 5"/>
          <p:cNvSpPr>
            <a:spLocks noGrp="1"/>
          </p:cNvSpPr>
          <p:nvPr>
            <p:ph type="sldNum" sz="quarter" idx="12"/>
          </p:nvPr>
        </p:nvSpPr>
        <p:spPr/>
        <p:txBody>
          <a:bodyPr/>
          <a:lstStyle/>
          <a:p>
            <a:pPr>
              <a:defRPr/>
            </a:pPr>
            <a:fld id="{B4F39711-CCF2-4A75-9DDA-0CAA1CF15CE8}" type="slidenum">
              <a:rPr lang="en-US" smtClean="0"/>
              <a:pPr>
                <a:defRPr/>
              </a:pPr>
              <a:t>220</a:t>
            </a:fld>
            <a:endParaRPr lang="en-US"/>
          </a:p>
        </p:txBody>
      </p:sp>
      <p:pic>
        <p:nvPicPr>
          <p:cNvPr id="1027" name="Picture 3"/>
          <p:cNvPicPr>
            <a:picLocks noChangeAspect="1" noChangeArrowheads="1"/>
          </p:cNvPicPr>
          <p:nvPr/>
        </p:nvPicPr>
        <p:blipFill>
          <a:blip r:embed="rId2" cstate="print"/>
          <a:srcRect/>
          <a:stretch>
            <a:fillRect/>
          </a:stretch>
        </p:blipFill>
        <p:spPr bwMode="auto">
          <a:xfrm>
            <a:off x="228600" y="1295400"/>
            <a:ext cx="8756650" cy="494129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Title 1"/>
          <p:cNvSpPr>
            <a:spLocks noGrp="1"/>
          </p:cNvSpPr>
          <p:nvPr>
            <p:ph type="title"/>
          </p:nvPr>
        </p:nvSpPr>
        <p:spPr/>
        <p:txBody>
          <a:bodyPr/>
          <a:lstStyle/>
          <a:p>
            <a:r>
              <a:rPr lang="en-US" smtClean="0"/>
              <a:t>Fuel Costs</a:t>
            </a:r>
          </a:p>
        </p:txBody>
      </p:sp>
      <p:sp>
        <p:nvSpPr>
          <p:cNvPr id="148483" name="Content Placeholder 2"/>
          <p:cNvSpPr>
            <a:spLocks noGrp="1"/>
          </p:cNvSpPr>
          <p:nvPr>
            <p:ph idx="1"/>
          </p:nvPr>
        </p:nvSpPr>
        <p:spPr/>
        <p:txBody>
          <a:bodyPr/>
          <a:lstStyle/>
          <a:p>
            <a:r>
              <a:rPr lang="en-US" sz="1600" smtClean="0"/>
              <a:t>The cost of biomass fuel from mill wastes and urban wood wastes can range from about$0/MBtu to about $1.40/MBtu, depending on the distance from the fuel source to the power plant. Getting to zero fuel cost depends on locating a power plant in an urban area next to a wood waste processor, or next to a large sawmill or group of sawmills.</a:t>
            </a:r>
          </a:p>
          <a:p>
            <a:r>
              <a:rPr lang="en-US" sz="1600" smtClean="0"/>
              <a:t>Agricultural residues (primarily orchard tree removals) can be processed into fuel and delivered to nearby biomass power plants for about $1/MBtu. Only if open burning of residues is prohibited will transferring some of this cost to the orchard owners be possible.</a:t>
            </a:r>
          </a:p>
          <a:p>
            <a:r>
              <a:rPr lang="en-US" sz="1600" smtClean="0"/>
              <a:t>Forest residues are much more costly ($2.40-3.50/MBtu), because of the high costs of gathering the material in remote and difficult terrain, processing it to fuel, and transporting it to power plants. There are strong arguments for government programs to bear the costs of forest management and (in the West) fire prevention. Only if such programs are created will forest residues be as cost-competitive fuel as in the future.</a:t>
            </a:r>
          </a:p>
          <a:p>
            <a:r>
              <a:rPr lang="en-US" sz="1600" smtClean="0"/>
              <a:t>Plants that have come close to zero fuel cost are Williams Lake, which is located very close to five large sawmills, and Ridge, which accepts raw urban wood wastes and whole tires, and burns landfill gas.</a:t>
            </a:r>
          </a:p>
        </p:txBody>
      </p:sp>
      <p:sp>
        <p:nvSpPr>
          <p:cNvPr id="148484" name="Date Placeholder 3"/>
          <p:cNvSpPr>
            <a:spLocks noGrp="1"/>
          </p:cNvSpPr>
          <p:nvPr>
            <p:ph type="dt" sz="quarter" idx="10"/>
          </p:nvPr>
        </p:nvSpPr>
        <p:spPr>
          <a:noFill/>
        </p:spPr>
        <p:txBody>
          <a:bodyPr/>
          <a:lstStyle/>
          <a:p>
            <a:fld id="{C0B727F0-BA43-4CB0-B6A2-4A7F2D41C57C}" type="datetime3">
              <a:rPr lang="en-US" smtClean="0"/>
              <a:pPr/>
              <a:t>9 May 2013</a:t>
            </a:fld>
            <a:endParaRPr lang="en-US" smtClean="0"/>
          </a:p>
        </p:txBody>
      </p:sp>
      <p:sp>
        <p:nvSpPr>
          <p:cNvPr id="148485" name="Footer Placeholder 4"/>
          <p:cNvSpPr>
            <a:spLocks noGrp="1"/>
          </p:cNvSpPr>
          <p:nvPr>
            <p:ph type="ftr" sz="quarter" idx="11"/>
          </p:nvPr>
        </p:nvSpPr>
        <p:spPr>
          <a:noFill/>
        </p:spPr>
        <p:txBody>
          <a:bodyPr/>
          <a:lstStyle/>
          <a:p>
            <a:r>
              <a:rPr lang="en-US" smtClean="0"/>
              <a:t>www.edbodmer.com</a:t>
            </a:r>
          </a:p>
        </p:txBody>
      </p:sp>
      <p:sp>
        <p:nvSpPr>
          <p:cNvPr id="148486" name="Slide Number Placeholder 5"/>
          <p:cNvSpPr>
            <a:spLocks noGrp="1"/>
          </p:cNvSpPr>
          <p:nvPr>
            <p:ph type="sldNum" sz="quarter" idx="12"/>
          </p:nvPr>
        </p:nvSpPr>
        <p:spPr>
          <a:noFill/>
        </p:spPr>
        <p:txBody>
          <a:bodyPr/>
          <a:lstStyle/>
          <a:p>
            <a:fld id="{2FA5E84D-8FBF-4790-BB14-6658F68C0E42}" type="slidenum">
              <a:rPr lang="en-US" smtClean="0"/>
              <a:pPr/>
              <a:t>221</a:t>
            </a:fld>
            <a:endParaRPr lang="en-US" smtClean="0"/>
          </a:p>
        </p:txBody>
      </p:sp>
    </p:spTree>
  </p:cSld>
  <p:clrMapOvr>
    <a:masterClrMapping/>
  </p:clrMapOvr>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Title 1"/>
          <p:cNvSpPr>
            <a:spLocks noGrp="1"/>
          </p:cNvSpPr>
          <p:nvPr>
            <p:ph type="title"/>
          </p:nvPr>
        </p:nvSpPr>
        <p:spPr/>
        <p:txBody>
          <a:bodyPr/>
          <a:lstStyle/>
          <a:p>
            <a:r>
              <a:rPr lang="en-US" smtClean="0"/>
              <a:t>Example of Problems with Fuel Contracts</a:t>
            </a:r>
          </a:p>
        </p:txBody>
      </p:sp>
      <p:sp>
        <p:nvSpPr>
          <p:cNvPr id="149507" name="Content Placeholder 2"/>
          <p:cNvSpPr>
            <a:spLocks noGrp="1"/>
          </p:cNvSpPr>
          <p:nvPr>
            <p:ph idx="1"/>
          </p:nvPr>
        </p:nvSpPr>
        <p:spPr/>
        <p:txBody>
          <a:bodyPr/>
          <a:lstStyle/>
          <a:p>
            <a:r>
              <a:rPr lang="en-US" smtClean="0"/>
              <a:t>At the McNeil Station, long-term fuel contracts insisted on by financing institutions created some costly problems. </a:t>
            </a:r>
          </a:p>
          <a:p>
            <a:r>
              <a:rPr lang="en-US" smtClean="0"/>
              <a:t>As required, McNeil had 15 or 20 long- term fuel contracts when it started up. The CF dropped because of dispatch requirements, resulting in lawsuits and settlements with fuel suppliers and odors from the wood piles. The plant now runs more economically by buying wood fuel under short term contracts.</a:t>
            </a:r>
          </a:p>
        </p:txBody>
      </p:sp>
      <p:sp>
        <p:nvSpPr>
          <p:cNvPr id="149508" name="Date Placeholder 3"/>
          <p:cNvSpPr>
            <a:spLocks noGrp="1"/>
          </p:cNvSpPr>
          <p:nvPr>
            <p:ph type="dt" sz="quarter" idx="10"/>
          </p:nvPr>
        </p:nvSpPr>
        <p:spPr>
          <a:noFill/>
        </p:spPr>
        <p:txBody>
          <a:bodyPr/>
          <a:lstStyle/>
          <a:p>
            <a:fld id="{32FAD699-FFBB-4F26-9944-702EDD92DC29}" type="datetime3">
              <a:rPr lang="en-US" smtClean="0"/>
              <a:pPr/>
              <a:t>9 May 2013</a:t>
            </a:fld>
            <a:endParaRPr lang="en-US" smtClean="0"/>
          </a:p>
        </p:txBody>
      </p:sp>
      <p:sp>
        <p:nvSpPr>
          <p:cNvPr id="149509" name="Footer Placeholder 4"/>
          <p:cNvSpPr>
            <a:spLocks noGrp="1"/>
          </p:cNvSpPr>
          <p:nvPr>
            <p:ph type="ftr" sz="quarter" idx="11"/>
          </p:nvPr>
        </p:nvSpPr>
        <p:spPr>
          <a:noFill/>
        </p:spPr>
        <p:txBody>
          <a:bodyPr/>
          <a:lstStyle/>
          <a:p>
            <a:r>
              <a:rPr lang="en-US" smtClean="0"/>
              <a:t>www.edbodmer.com</a:t>
            </a:r>
          </a:p>
        </p:txBody>
      </p:sp>
      <p:sp>
        <p:nvSpPr>
          <p:cNvPr id="149510" name="Slide Number Placeholder 5"/>
          <p:cNvSpPr>
            <a:spLocks noGrp="1"/>
          </p:cNvSpPr>
          <p:nvPr>
            <p:ph type="sldNum" sz="quarter" idx="12"/>
          </p:nvPr>
        </p:nvSpPr>
        <p:spPr>
          <a:noFill/>
        </p:spPr>
        <p:txBody>
          <a:bodyPr/>
          <a:lstStyle/>
          <a:p>
            <a:fld id="{401C26B5-F16F-4375-8240-93C1ED612A0E}" type="slidenum">
              <a:rPr lang="en-US" smtClean="0"/>
              <a:pPr/>
              <a:t>222</a:t>
            </a:fld>
            <a:endParaRPr lang="en-US" smtClean="0"/>
          </a:p>
        </p:txBody>
      </p:sp>
    </p:spTree>
  </p:cSld>
  <p:clrMapOvr>
    <a:masterClrMapping/>
  </p:clrMapOvr>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Title 1"/>
          <p:cNvSpPr>
            <a:spLocks noGrp="1"/>
          </p:cNvSpPr>
          <p:nvPr>
            <p:ph type="title"/>
          </p:nvPr>
        </p:nvSpPr>
        <p:spPr/>
        <p:txBody>
          <a:bodyPr/>
          <a:lstStyle/>
          <a:p>
            <a:r>
              <a:rPr lang="en-US" smtClean="0"/>
              <a:t>Problems with Declining Timber Industry</a:t>
            </a:r>
          </a:p>
        </p:txBody>
      </p:sp>
      <p:sp>
        <p:nvSpPr>
          <p:cNvPr id="150531" name="Content Placeholder 2"/>
          <p:cNvSpPr>
            <a:spLocks noGrp="1"/>
          </p:cNvSpPr>
          <p:nvPr>
            <p:ph idx="1"/>
          </p:nvPr>
        </p:nvSpPr>
        <p:spPr/>
        <p:txBody>
          <a:bodyPr/>
          <a:lstStyle/>
          <a:p>
            <a:r>
              <a:rPr lang="en-US" sz="2000" smtClean="0"/>
              <a:t>Maintaining adequate fuel supply in the midst of a declining regional timber industry has been the single biggest challenge for the Shasta plant. Almost from startup, Shasta has tried to diversify its fuel sources. From an initial list of permitted fuels that included only mill waste, logging/thinning residue, and cull logs, Shasta added agricultural residues, fiber farm residues, land and road clearing wood wastes, tree trimmings and yard wastes, and natural gas.</a:t>
            </a:r>
          </a:p>
          <a:p>
            <a:r>
              <a:rPr lang="en-US" sz="2000" smtClean="0"/>
              <a:t>Experience at the Tracy plant shows that urban wood waste can be a comparatively inexpensive fuel (~$0.35/MBtu) if the plant is located close to the urban area.  Compared to urban wood waste, orchard wood is relatively expensive(~$1.00/MBtu) because growers are used to simply pushing and burning it, and are generally not willing to pay a fee to have the wood removed.</a:t>
            </a:r>
          </a:p>
        </p:txBody>
      </p:sp>
      <p:sp>
        <p:nvSpPr>
          <p:cNvPr id="150532" name="Date Placeholder 3"/>
          <p:cNvSpPr>
            <a:spLocks noGrp="1"/>
          </p:cNvSpPr>
          <p:nvPr>
            <p:ph type="dt" sz="quarter" idx="10"/>
          </p:nvPr>
        </p:nvSpPr>
        <p:spPr>
          <a:noFill/>
        </p:spPr>
        <p:txBody>
          <a:bodyPr/>
          <a:lstStyle/>
          <a:p>
            <a:fld id="{D3FE714C-0475-4B25-88E7-B5CAC5C7B565}" type="datetime3">
              <a:rPr lang="en-US" smtClean="0"/>
              <a:pPr/>
              <a:t>9 May 2013</a:t>
            </a:fld>
            <a:endParaRPr lang="en-US" smtClean="0"/>
          </a:p>
        </p:txBody>
      </p:sp>
      <p:sp>
        <p:nvSpPr>
          <p:cNvPr id="150533" name="Footer Placeholder 4"/>
          <p:cNvSpPr>
            <a:spLocks noGrp="1"/>
          </p:cNvSpPr>
          <p:nvPr>
            <p:ph type="ftr" sz="quarter" idx="11"/>
          </p:nvPr>
        </p:nvSpPr>
        <p:spPr>
          <a:noFill/>
        </p:spPr>
        <p:txBody>
          <a:bodyPr/>
          <a:lstStyle/>
          <a:p>
            <a:r>
              <a:rPr lang="en-US" smtClean="0"/>
              <a:t>www.edbodmer.com</a:t>
            </a:r>
          </a:p>
        </p:txBody>
      </p:sp>
      <p:sp>
        <p:nvSpPr>
          <p:cNvPr id="150534" name="Slide Number Placeholder 5"/>
          <p:cNvSpPr>
            <a:spLocks noGrp="1"/>
          </p:cNvSpPr>
          <p:nvPr>
            <p:ph type="sldNum" sz="quarter" idx="12"/>
          </p:nvPr>
        </p:nvSpPr>
        <p:spPr>
          <a:noFill/>
        </p:spPr>
        <p:txBody>
          <a:bodyPr/>
          <a:lstStyle/>
          <a:p>
            <a:fld id="{337262F1-0C68-45C8-893C-D7E160F4F034}" type="slidenum">
              <a:rPr lang="en-US" smtClean="0"/>
              <a:pPr/>
              <a:t>223</a:t>
            </a:fld>
            <a:endParaRPr lang="en-US" smtClean="0"/>
          </a:p>
        </p:txBody>
      </p:sp>
    </p:spTree>
  </p:cSld>
  <p:clrMapOvr>
    <a:masterClrMapping/>
  </p:clrMapOvr>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p:txBody>
          <a:bodyPr/>
          <a:lstStyle/>
          <a:p>
            <a:pPr eaLnBrk="1" hangingPunct="1"/>
            <a:r>
              <a:rPr lang="en-US" smtClean="0"/>
              <a:t>Cost of Biomass</a:t>
            </a:r>
          </a:p>
        </p:txBody>
      </p:sp>
      <p:sp>
        <p:nvSpPr>
          <p:cNvPr id="151555" name="Rectangle 3"/>
          <p:cNvSpPr>
            <a:spLocks noGrp="1" noChangeArrowheads="1"/>
          </p:cNvSpPr>
          <p:nvPr>
            <p:ph type="body" idx="1"/>
          </p:nvPr>
        </p:nvSpPr>
        <p:spPr/>
        <p:txBody>
          <a:bodyPr/>
          <a:lstStyle/>
          <a:p>
            <a:pPr eaLnBrk="1" hangingPunct="1"/>
            <a:r>
              <a:rPr lang="en-US" sz="1600" smtClean="0"/>
              <a:t>The UK’s largest wood fired biomass station. </a:t>
            </a:r>
          </a:p>
          <a:p>
            <a:pPr eaLnBrk="1" hangingPunct="1"/>
            <a:r>
              <a:rPr lang="en-US" sz="1600" smtClean="0"/>
              <a:t>Capacity 44MW </a:t>
            </a:r>
          </a:p>
          <a:p>
            <a:pPr eaLnBrk="1" hangingPunct="1"/>
            <a:r>
              <a:rPr lang="en-US" sz="1600" smtClean="0"/>
              <a:t>Cost GBP 90 Million $135 million</a:t>
            </a:r>
          </a:p>
          <a:p>
            <a:pPr eaLnBrk="1" hangingPunct="1"/>
            <a:r>
              <a:rPr lang="en-US" sz="1600" smtClean="0"/>
              <a:t>Cost/kW $3,068/kW</a:t>
            </a:r>
          </a:p>
          <a:p>
            <a:pPr eaLnBrk="1" hangingPunct="1"/>
            <a:endParaRPr lang="en-US" sz="1600" smtClean="0"/>
          </a:p>
          <a:p>
            <a:pPr eaLnBrk="1" hangingPunct="1"/>
            <a:r>
              <a:rPr lang="en-US" sz="1600" smtClean="0"/>
              <a:t>EcoGen wins 60MW biomass Florida supply deal approval</a:t>
            </a:r>
          </a:p>
          <a:p>
            <a:pPr eaLnBrk="1" hangingPunct="1"/>
            <a:r>
              <a:rPr lang="en-US" sz="1600" smtClean="0"/>
              <a:t>Florida regulators have approved a 29-year agreement under which US EcoGen, developer of a proposed $200m 60MW biomass power plant near the city of Fort Meade, will sell all its power to electric utility Progress Energy Florida. </a:t>
            </a:r>
          </a:p>
          <a:p>
            <a:pPr eaLnBrk="1" hangingPunct="1"/>
            <a:r>
              <a:rPr lang="en-US" sz="1600" smtClean="0"/>
              <a:t>US EcoGen , which is based in Maryland, plans to start construction in first quarter of 2012. With a power purchase agreement in place, the developer will now move to close project financing. </a:t>
            </a:r>
          </a:p>
          <a:p>
            <a:pPr eaLnBrk="1" hangingPunct="1"/>
            <a:endParaRPr lang="en-US" sz="1600" smtClean="0"/>
          </a:p>
          <a:p>
            <a:pPr eaLnBrk="1" hangingPunct="1"/>
            <a:r>
              <a:rPr lang="en-US" sz="1600" smtClean="0"/>
              <a:t>Cost per kW: $3,333/kW</a:t>
            </a:r>
          </a:p>
          <a:p>
            <a:pPr eaLnBrk="1" hangingPunct="1"/>
            <a:endParaRPr lang="en-US" sz="1600" smtClean="0"/>
          </a:p>
        </p:txBody>
      </p:sp>
      <p:sp>
        <p:nvSpPr>
          <p:cNvPr id="151556" name="Date Placeholder 1"/>
          <p:cNvSpPr>
            <a:spLocks noGrp="1"/>
          </p:cNvSpPr>
          <p:nvPr>
            <p:ph type="dt" sz="quarter" idx="10"/>
          </p:nvPr>
        </p:nvSpPr>
        <p:spPr>
          <a:noFill/>
        </p:spPr>
        <p:txBody>
          <a:bodyPr/>
          <a:lstStyle/>
          <a:p>
            <a:fld id="{57C926CD-85F0-4892-A3BC-A6349D844100}" type="datetime3">
              <a:rPr lang="en-US" smtClean="0"/>
              <a:pPr/>
              <a:t>9 May 2013</a:t>
            </a:fld>
            <a:endParaRPr lang="en-US" smtClean="0"/>
          </a:p>
        </p:txBody>
      </p:sp>
      <p:sp>
        <p:nvSpPr>
          <p:cNvPr id="151557" name="Footer Placeholder 2"/>
          <p:cNvSpPr>
            <a:spLocks noGrp="1"/>
          </p:cNvSpPr>
          <p:nvPr>
            <p:ph type="ftr" sz="quarter" idx="11"/>
          </p:nvPr>
        </p:nvSpPr>
        <p:spPr>
          <a:noFill/>
        </p:spPr>
        <p:txBody>
          <a:bodyPr/>
          <a:lstStyle/>
          <a:p>
            <a:r>
              <a:rPr lang="en-US" smtClean="0"/>
              <a:t>www.edbodmer.com</a:t>
            </a:r>
          </a:p>
        </p:txBody>
      </p:sp>
      <p:sp>
        <p:nvSpPr>
          <p:cNvPr id="151558" name="Slide Number Placeholder 3"/>
          <p:cNvSpPr>
            <a:spLocks noGrp="1"/>
          </p:cNvSpPr>
          <p:nvPr>
            <p:ph type="sldNum" sz="quarter" idx="12"/>
          </p:nvPr>
        </p:nvSpPr>
        <p:spPr>
          <a:noFill/>
        </p:spPr>
        <p:txBody>
          <a:bodyPr/>
          <a:lstStyle/>
          <a:p>
            <a:fld id="{8E05F774-0A00-4C91-B392-11C7F01F5A04}" type="slidenum">
              <a:rPr lang="en-US" smtClean="0"/>
              <a:pPr/>
              <a:t>224</a:t>
            </a:fld>
            <a:endParaRPr lang="en-US" smtClean="0"/>
          </a:p>
        </p:txBody>
      </p:sp>
    </p:spTree>
  </p:cSld>
  <p:clrMapOvr>
    <a:masterClrMapping/>
  </p:clrMapOvr>
  <p:timing>
    <p:tnLst>
      <p:par>
        <p:cTn id="1" dur="indefinite" restart="never" nodeType="tmRoot"/>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Title 1"/>
          <p:cNvSpPr>
            <a:spLocks noGrp="1"/>
          </p:cNvSpPr>
          <p:nvPr>
            <p:ph type="title"/>
          </p:nvPr>
        </p:nvSpPr>
        <p:spPr/>
        <p:txBody>
          <a:bodyPr/>
          <a:lstStyle/>
          <a:p>
            <a:r>
              <a:rPr lang="en-US" smtClean="0"/>
              <a:t>Lesson Learned</a:t>
            </a:r>
          </a:p>
        </p:txBody>
      </p:sp>
      <p:sp>
        <p:nvSpPr>
          <p:cNvPr id="152579" name="Date Placeholder 3"/>
          <p:cNvSpPr>
            <a:spLocks noGrp="1"/>
          </p:cNvSpPr>
          <p:nvPr>
            <p:ph type="dt" sz="quarter" idx="10"/>
          </p:nvPr>
        </p:nvSpPr>
        <p:spPr>
          <a:noFill/>
        </p:spPr>
        <p:txBody>
          <a:bodyPr/>
          <a:lstStyle/>
          <a:p>
            <a:fld id="{8E897512-BFD3-48A1-B8E7-C8E1F5150490}" type="datetime3">
              <a:rPr lang="en-US" smtClean="0"/>
              <a:pPr/>
              <a:t>9 May 2013</a:t>
            </a:fld>
            <a:endParaRPr lang="en-US" smtClean="0"/>
          </a:p>
        </p:txBody>
      </p:sp>
      <p:sp>
        <p:nvSpPr>
          <p:cNvPr id="152580" name="Footer Placeholder 4"/>
          <p:cNvSpPr>
            <a:spLocks noGrp="1"/>
          </p:cNvSpPr>
          <p:nvPr>
            <p:ph type="ftr" sz="quarter" idx="11"/>
          </p:nvPr>
        </p:nvSpPr>
        <p:spPr>
          <a:noFill/>
        </p:spPr>
        <p:txBody>
          <a:bodyPr/>
          <a:lstStyle/>
          <a:p>
            <a:r>
              <a:rPr lang="en-US" smtClean="0"/>
              <a:t>www.edbodmer.com</a:t>
            </a:r>
          </a:p>
        </p:txBody>
      </p:sp>
      <p:sp>
        <p:nvSpPr>
          <p:cNvPr id="152581" name="Slide Number Placeholder 5"/>
          <p:cNvSpPr>
            <a:spLocks noGrp="1"/>
          </p:cNvSpPr>
          <p:nvPr>
            <p:ph type="sldNum" sz="quarter" idx="12"/>
          </p:nvPr>
        </p:nvSpPr>
        <p:spPr>
          <a:noFill/>
        </p:spPr>
        <p:txBody>
          <a:bodyPr/>
          <a:lstStyle/>
          <a:p>
            <a:fld id="{FCF8F99F-D60D-48F1-8C41-92000134A180}" type="slidenum">
              <a:rPr lang="en-US" smtClean="0"/>
              <a:pPr/>
              <a:t>225</a:t>
            </a:fld>
            <a:endParaRPr lang="en-US" smtClean="0"/>
          </a:p>
        </p:txBody>
      </p:sp>
      <p:pic>
        <p:nvPicPr>
          <p:cNvPr id="152582" name="Picture 2"/>
          <p:cNvPicPr>
            <a:picLocks noGrp="1" noChangeAspect="1" noChangeArrowheads="1"/>
          </p:cNvPicPr>
          <p:nvPr>
            <p:ph idx="1"/>
          </p:nvPr>
        </p:nvPicPr>
        <p:blipFill>
          <a:blip r:embed="rId2" cstate="print"/>
          <a:srcRect/>
          <a:stretch>
            <a:fillRect/>
          </a:stretch>
        </p:blipFill>
        <p:spPr>
          <a:xfrm>
            <a:off x="228600" y="1371600"/>
            <a:ext cx="8229600" cy="1325563"/>
          </a:xfrm>
        </p:spPr>
      </p:pic>
      <p:pic>
        <p:nvPicPr>
          <p:cNvPr id="152583" name="Picture 3"/>
          <p:cNvPicPr>
            <a:picLocks noChangeAspect="1" noChangeArrowheads="1"/>
          </p:cNvPicPr>
          <p:nvPr/>
        </p:nvPicPr>
        <p:blipFill>
          <a:blip r:embed="rId3" cstate="print"/>
          <a:srcRect/>
          <a:stretch>
            <a:fillRect/>
          </a:stretch>
        </p:blipFill>
        <p:spPr bwMode="auto">
          <a:xfrm>
            <a:off x="457200" y="2819400"/>
            <a:ext cx="8020050" cy="1152525"/>
          </a:xfrm>
          <a:prstGeom prst="rect">
            <a:avLst/>
          </a:prstGeom>
          <a:noFill/>
          <a:ln w="9525">
            <a:noFill/>
            <a:miter lim="800000"/>
            <a:headEnd/>
            <a:tailEnd/>
          </a:ln>
        </p:spPr>
      </p:pic>
      <p:pic>
        <p:nvPicPr>
          <p:cNvPr id="152584" name="Picture 4"/>
          <p:cNvPicPr>
            <a:picLocks noChangeAspect="1" noChangeArrowheads="1"/>
          </p:cNvPicPr>
          <p:nvPr/>
        </p:nvPicPr>
        <p:blipFill>
          <a:blip r:embed="rId4" cstate="print"/>
          <a:srcRect/>
          <a:stretch>
            <a:fillRect/>
          </a:stretch>
        </p:blipFill>
        <p:spPr bwMode="auto">
          <a:xfrm>
            <a:off x="304800" y="4114800"/>
            <a:ext cx="8081963" cy="19907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Title 1"/>
          <p:cNvSpPr>
            <a:spLocks noGrp="1"/>
          </p:cNvSpPr>
          <p:nvPr>
            <p:ph type="title"/>
          </p:nvPr>
        </p:nvSpPr>
        <p:spPr/>
        <p:txBody>
          <a:bodyPr/>
          <a:lstStyle/>
          <a:p>
            <a:r>
              <a:rPr lang="en-US" smtClean="0"/>
              <a:t>Grayling Generation Station</a:t>
            </a:r>
          </a:p>
        </p:txBody>
      </p:sp>
      <p:sp>
        <p:nvSpPr>
          <p:cNvPr id="153603" name="Date Placeholder 3"/>
          <p:cNvSpPr>
            <a:spLocks noGrp="1"/>
          </p:cNvSpPr>
          <p:nvPr>
            <p:ph type="dt" sz="quarter" idx="10"/>
          </p:nvPr>
        </p:nvSpPr>
        <p:spPr>
          <a:noFill/>
        </p:spPr>
        <p:txBody>
          <a:bodyPr/>
          <a:lstStyle/>
          <a:p>
            <a:fld id="{50751588-009F-4581-8EEC-A7142E71A7B2}" type="datetime3">
              <a:rPr lang="en-US" smtClean="0"/>
              <a:pPr/>
              <a:t>9 May 2013</a:t>
            </a:fld>
            <a:endParaRPr lang="en-US" smtClean="0"/>
          </a:p>
        </p:txBody>
      </p:sp>
      <p:sp>
        <p:nvSpPr>
          <p:cNvPr id="153604" name="Footer Placeholder 4"/>
          <p:cNvSpPr>
            <a:spLocks noGrp="1"/>
          </p:cNvSpPr>
          <p:nvPr>
            <p:ph type="ftr" sz="quarter" idx="11"/>
          </p:nvPr>
        </p:nvSpPr>
        <p:spPr>
          <a:noFill/>
        </p:spPr>
        <p:txBody>
          <a:bodyPr/>
          <a:lstStyle/>
          <a:p>
            <a:r>
              <a:rPr lang="en-US" smtClean="0"/>
              <a:t>www.edbodmer.com</a:t>
            </a:r>
          </a:p>
        </p:txBody>
      </p:sp>
      <p:sp>
        <p:nvSpPr>
          <p:cNvPr id="153605" name="Slide Number Placeholder 5"/>
          <p:cNvSpPr>
            <a:spLocks noGrp="1"/>
          </p:cNvSpPr>
          <p:nvPr>
            <p:ph type="sldNum" sz="quarter" idx="12"/>
          </p:nvPr>
        </p:nvSpPr>
        <p:spPr>
          <a:noFill/>
        </p:spPr>
        <p:txBody>
          <a:bodyPr/>
          <a:lstStyle/>
          <a:p>
            <a:fld id="{40227EEC-010B-4286-9419-87265862184A}" type="slidenum">
              <a:rPr lang="en-US" smtClean="0"/>
              <a:pPr/>
              <a:t>226</a:t>
            </a:fld>
            <a:endParaRPr lang="en-US" smtClean="0"/>
          </a:p>
        </p:txBody>
      </p:sp>
      <p:pic>
        <p:nvPicPr>
          <p:cNvPr id="153606" name="Picture 2"/>
          <p:cNvPicPr>
            <a:picLocks noGrp="1" noChangeAspect="1" noChangeArrowheads="1"/>
          </p:cNvPicPr>
          <p:nvPr>
            <p:ph idx="1"/>
          </p:nvPr>
        </p:nvPicPr>
        <p:blipFill>
          <a:blip r:embed="rId2" cstate="print"/>
          <a:srcRect/>
          <a:stretch>
            <a:fillRect/>
          </a:stretch>
        </p:blipFill>
        <p:spPr>
          <a:xfrm>
            <a:off x="228600" y="1143000"/>
            <a:ext cx="6324600" cy="2909888"/>
          </a:xfrm>
        </p:spPr>
      </p:pic>
      <p:pic>
        <p:nvPicPr>
          <p:cNvPr id="153607" name="Picture 3"/>
          <p:cNvPicPr>
            <a:picLocks noChangeAspect="1" noChangeArrowheads="1"/>
          </p:cNvPicPr>
          <p:nvPr/>
        </p:nvPicPr>
        <p:blipFill>
          <a:blip r:embed="rId3" cstate="print"/>
          <a:srcRect/>
          <a:stretch>
            <a:fillRect/>
          </a:stretch>
        </p:blipFill>
        <p:spPr bwMode="auto">
          <a:xfrm>
            <a:off x="2971800" y="4038600"/>
            <a:ext cx="5824538" cy="18462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ChangeArrowheads="1"/>
          </p:cNvSpPr>
          <p:nvPr>
            <p:ph type="title"/>
          </p:nvPr>
        </p:nvSpPr>
        <p:spPr/>
        <p:txBody>
          <a:bodyPr/>
          <a:lstStyle/>
          <a:p>
            <a:pPr eaLnBrk="1" hangingPunct="1"/>
            <a:r>
              <a:rPr lang="en-US" smtClean="0"/>
              <a:t>Biomass Supply Curve</a:t>
            </a:r>
          </a:p>
        </p:txBody>
      </p:sp>
      <p:pic>
        <p:nvPicPr>
          <p:cNvPr id="154627" name="Picture 4"/>
          <p:cNvPicPr>
            <a:picLocks noGrp="1" noChangeAspect="1" noChangeArrowheads="1"/>
          </p:cNvPicPr>
          <p:nvPr>
            <p:ph type="body" idx="1"/>
          </p:nvPr>
        </p:nvPicPr>
        <p:blipFill>
          <a:blip r:embed="rId2" cstate="print"/>
          <a:srcRect/>
          <a:stretch>
            <a:fillRect/>
          </a:stretch>
        </p:blipFill>
        <p:spPr>
          <a:xfrm>
            <a:off x="1093788" y="1600200"/>
            <a:ext cx="6954837" cy="4525963"/>
          </a:xfrm>
        </p:spPr>
      </p:pic>
      <p:sp>
        <p:nvSpPr>
          <p:cNvPr id="154628" name="Date Placeholder 1"/>
          <p:cNvSpPr>
            <a:spLocks noGrp="1"/>
          </p:cNvSpPr>
          <p:nvPr>
            <p:ph type="dt" sz="quarter" idx="10"/>
          </p:nvPr>
        </p:nvSpPr>
        <p:spPr>
          <a:noFill/>
        </p:spPr>
        <p:txBody>
          <a:bodyPr/>
          <a:lstStyle/>
          <a:p>
            <a:fld id="{3F37103B-17A5-44AF-8913-54CA1203CA46}" type="datetime3">
              <a:rPr lang="en-US" smtClean="0"/>
              <a:pPr/>
              <a:t>9 May 2013</a:t>
            </a:fld>
            <a:endParaRPr lang="en-US" smtClean="0"/>
          </a:p>
        </p:txBody>
      </p:sp>
      <p:sp>
        <p:nvSpPr>
          <p:cNvPr id="154629" name="Footer Placeholder 2"/>
          <p:cNvSpPr>
            <a:spLocks noGrp="1"/>
          </p:cNvSpPr>
          <p:nvPr>
            <p:ph type="ftr" sz="quarter" idx="11"/>
          </p:nvPr>
        </p:nvSpPr>
        <p:spPr>
          <a:noFill/>
        </p:spPr>
        <p:txBody>
          <a:bodyPr/>
          <a:lstStyle/>
          <a:p>
            <a:r>
              <a:rPr lang="en-US" smtClean="0"/>
              <a:t>www.edbodmer.com</a:t>
            </a:r>
          </a:p>
        </p:txBody>
      </p:sp>
      <p:sp>
        <p:nvSpPr>
          <p:cNvPr id="154630" name="Slide Number Placeholder 3"/>
          <p:cNvSpPr>
            <a:spLocks noGrp="1"/>
          </p:cNvSpPr>
          <p:nvPr>
            <p:ph type="sldNum" sz="quarter" idx="12"/>
          </p:nvPr>
        </p:nvSpPr>
        <p:spPr>
          <a:noFill/>
        </p:spPr>
        <p:txBody>
          <a:bodyPr/>
          <a:lstStyle/>
          <a:p>
            <a:fld id="{7973CD23-04BA-4B5D-93FD-927A96478683}" type="slidenum">
              <a:rPr lang="en-US" smtClean="0"/>
              <a:pPr/>
              <a:t>227</a:t>
            </a:fld>
            <a:endParaRPr lang="en-US" smtClean="0"/>
          </a:p>
        </p:txBody>
      </p:sp>
    </p:spTree>
  </p:cSld>
  <p:clrMapOvr>
    <a:masterClrMapping/>
  </p:clrMapOvr>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ChangeArrowheads="1"/>
          </p:cNvSpPr>
          <p:nvPr>
            <p:ph type="title"/>
          </p:nvPr>
        </p:nvSpPr>
        <p:spPr/>
        <p:txBody>
          <a:bodyPr/>
          <a:lstStyle/>
          <a:p>
            <a:pPr eaLnBrk="1" hangingPunct="1"/>
            <a:r>
              <a:rPr lang="en-US" smtClean="0"/>
              <a:t>Trends in Tipping Fees</a:t>
            </a:r>
          </a:p>
        </p:txBody>
      </p:sp>
      <p:pic>
        <p:nvPicPr>
          <p:cNvPr id="155651" name="Picture 4"/>
          <p:cNvPicPr>
            <a:picLocks noGrp="1" noChangeAspect="1" noChangeArrowheads="1"/>
          </p:cNvPicPr>
          <p:nvPr>
            <p:ph type="body" idx="1"/>
          </p:nvPr>
        </p:nvPicPr>
        <p:blipFill>
          <a:blip r:embed="rId2" cstate="print"/>
          <a:srcRect/>
          <a:stretch>
            <a:fillRect/>
          </a:stretch>
        </p:blipFill>
        <p:spPr>
          <a:xfrm>
            <a:off x="530225" y="1600200"/>
            <a:ext cx="8081963" cy="4525963"/>
          </a:xfrm>
        </p:spPr>
      </p:pic>
      <p:sp>
        <p:nvSpPr>
          <p:cNvPr id="155652" name="Date Placeholder 1"/>
          <p:cNvSpPr>
            <a:spLocks noGrp="1"/>
          </p:cNvSpPr>
          <p:nvPr>
            <p:ph type="dt" sz="quarter" idx="10"/>
          </p:nvPr>
        </p:nvSpPr>
        <p:spPr>
          <a:noFill/>
        </p:spPr>
        <p:txBody>
          <a:bodyPr/>
          <a:lstStyle/>
          <a:p>
            <a:fld id="{C2CF5D83-DD3B-4119-BA03-AF0DC27F8E5F}" type="datetime3">
              <a:rPr lang="en-US" smtClean="0"/>
              <a:pPr/>
              <a:t>9 May 2013</a:t>
            </a:fld>
            <a:endParaRPr lang="en-US" smtClean="0"/>
          </a:p>
        </p:txBody>
      </p:sp>
      <p:sp>
        <p:nvSpPr>
          <p:cNvPr id="155653" name="Footer Placeholder 2"/>
          <p:cNvSpPr>
            <a:spLocks noGrp="1"/>
          </p:cNvSpPr>
          <p:nvPr>
            <p:ph type="ftr" sz="quarter" idx="11"/>
          </p:nvPr>
        </p:nvSpPr>
        <p:spPr>
          <a:noFill/>
        </p:spPr>
        <p:txBody>
          <a:bodyPr/>
          <a:lstStyle/>
          <a:p>
            <a:r>
              <a:rPr lang="en-US" smtClean="0"/>
              <a:t>www.edbodmer.com</a:t>
            </a:r>
          </a:p>
        </p:txBody>
      </p:sp>
      <p:sp>
        <p:nvSpPr>
          <p:cNvPr id="155654" name="Slide Number Placeholder 3"/>
          <p:cNvSpPr>
            <a:spLocks noGrp="1"/>
          </p:cNvSpPr>
          <p:nvPr>
            <p:ph type="sldNum" sz="quarter" idx="12"/>
          </p:nvPr>
        </p:nvSpPr>
        <p:spPr>
          <a:noFill/>
        </p:spPr>
        <p:txBody>
          <a:bodyPr/>
          <a:lstStyle/>
          <a:p>
            <a:fld id="{A21735FC-7EFA-4C7F-A3B1-2B1930851EB1}" type="slidenum">
              <a:rPr lang="en-US" smtClean="0"/>
              <a:pPr/>
              <a:t>228</a:t>
            </a:fld>
            <a:endParaRPr lang="en-US" smtClean="0"/>
          </a:p>
        </p:txBody>
      </p:sp>
    </p:spTree>
  </p:cSld>
  <p:clrMapOvr>
    <a:masterClrMapping/>
  </p:clrMapOvr>
  <p:timing>
    <p:tnLst>
      <p:par>
        <p:cTn id="1" dur="indefinite" restart="never" nodeType="tmRoot"/>
      </p:par>
    </p:tn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ChangeArrowheads="1"/>
          </p:cNvSpPr>
          <p:nvPr>
            <p:ph type="title"/>
          </p:nvPr>
        </p:nvSpPr>
        <p:spPr/>
        <p:txBody>
          <a:bodyPr/>
          <a:lstStyle/>
          <a:p>
            <a:pPr eaLnBrk="1" hangingPunct="1"/>
            <a:r>
              <a:rPr lang="en-US" smtClean="0"/>
              <a:t>Tipping Fees </a:t>
            </a:r>
          </a:p>
        </p:txBody>
      </p:sp>
      <p:pic>
        <p:nvPicPr>
          <p:cNvPr id="156675" name="Picture 4" descr="Tipping_Fees"/>
          <p:cNvPicPr>
            <a:picLocks noChangeAspect="1" noChangeArrowheads="1"/>
          </p:cNvPicPr>
          <p:nvPr/>
        </p:nvPicPr>
        <p:blipFill>
          <a:blip r:embed="rId2" cstate="print"/>
          <a:srcRect/>
          <a:stretch>
            <a:fillRect/>
          </a:stretch>
        </p:blipFill>
        <p:spPr bwMode="auto">
          <a:xfrm>
            <a:off x="1905000" y="1447800"/>
            <a:ext cx="5181600" cy="4787900"/>
          </a:xfrm>
          <a:prstGeom prst="rect">
            <a:avLst/>
          </a:prstGeom>
          <a:noFill/>
          <a:ln w="9525">
            <a:noFill/>
            <a:miter lim="800000"/>
            <a:headEnd/>
            <a:tailEnd/>
          </a:ln>
        </p:spPr>
      </p:pic>
      <p:sp>
        <p:nvSpPr>
          <p:cNvPr id="156676" name="Date Placeholder 1"/>
          <p:cNvSpPr>
            <a:spLocks noGrp="1"/>
          </p:cNvSpPr>
          <p:nvPr>
            <p:ph type="dt" sz="quarter" idx="10"/>
          </p:nvPr>
        </p:nvSpPr>
        <p:spPr>
          <a:noFill/>
        </p:spPr>
        <p:txBody>
          <a:bodyPr/>
          <a:lstStyle/>
          <a:p>
            <a:fld id="{72920059-05EC-408D-9588-5992DC27F5B0}" type="datetime3">
              <a:rPr lang="en-US" smtClean="0"/>
              <a:pPr/>
              <a:t>9 May 2013</a:t>
            </a:fld>
            <a:endParaRPr lang="en-US" smtClean="0"/>
          </a:p>
        </p:txBody>
      </p:sp>
      <p:sp>
        <p:nvSpPr>
          <p:cNvPr id="156677" name="Footer Placeholder 2"/>
          <p:cNvSpPr>
            <a:spLocks noGrp="1"/>
          </p:cNvSpPr>
          <p:nvPr>
            <p:ph type="ftr" sz="quarter" idx="11"/>
          </p:nvPr>
        </p:nvSpPr>
        <p:spPr>
          <a:noFill/>
        </p:spPr>
        <p:txBody>
          <a:bodyPr/>
          <a:lstStyle/>
          <a:p>
            <a:r>
              <a:rPr lang="en-US" smtClean="0"/>
              <a:t>www.edbodmer.com</a:t>
            </a:r>
          </a:p>
        </p:txBody>
      </p:sp>
      <p:sp>
        <p:nvSpPr>
          <p:cNvPr id="156678" name="Slide Number Placeholder 3"/>
          <p:cNvSpPr>
            <a:spLocks noGrp="1"/>
          </p:cNvSpPr>
          <p:nvPr>
            <p:ph type="sldNum" sz="quarter" idx="12"/>
          </p:nvPr>
        </p:nvSpPr>
        <p:spPr>
          <a:noFill/>
        </p:spPr>
        <p:txBody>
          <a:bodyPr/>
          <a:lstStyle/>
          <a:p>
            <a:fld id="{5236E487-3FD7-4FC4-A8B6-B2C411E88CFD}" type="slidenum">
              <a:rPr lang="en-US" smtClean="0"/>
              <a:pPr/>
              <a:t>229</a:t>
            </a:fld>
            <a:endParaRPr lang="en-US"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r>
              <a:rPr lang="en-US" smtClean="0"/>
              <a:t>Lifetime of Turbines</a:t>
            </a:r>
          </a:p>
        </p:txBody>
      </p:sp>
      <p:sp>
        <p:nvSpPr>
          <p:cNvPr id="26627" name="Content Placeholder 2"/>
          <p:cNvSpPr>
            <a:spLocks noGrp="1"/>
          </p:cNvSpPr>
          <p:nvPr>
            <p:ph idx="1"/>
          </p:nvPr>
        </p:nvSpPr>
        <p:spPr/>
        <p:txBody>
          <a:bodyPr/>
          <a:lstStyle/>
          <a:p>
            <a:r>
              <a:rPr lang="en-US" smtClean="0"/>
              <a:t>Design Life is generally 20 years</a:t>
            </a:r>
          </a:p>
          <a:p>
            <a:r>
              <a:rPr lang="en-US" smtClean="0"/>
              <a:t>Some assume 25 years, but can be dangerous unless include maintenance reserve</a:t>
            </a:r>
          </a:p>
          <a:p>
            <a:r>
              <a:rPr lang="en-US" smtClean="0"/>
              <a:t>Older turbines being replaced by larger turbines after 10 years </a:t>
            </a:r>
          </a:p>
          <a:p>
            <a:pPr lvl="1"/>
            <a:r>
              <a:rPr lang="en-US" smtClean="0"/>
              <a:t>Older turbines sent to Romania and Poland</a:t>
            </a:r>
          </a:p>
        </p:txBody>
      </p:sp>
      <p:sp>
        <p:nvSpPr>
          <p:cNvPr id="26628" name="Date Placeholder 1"/>
          <p:cNvSpPr>
            <a:spLocks noGrp="1"/>
          </p:cNvSpPr>
          <p:nvPr>
            <p:ph type="dt" sz="quarter" idx="10"/>
          </p:nvPr>
        </p:nvSpPr>
        <p:spPr>
          <a:noFill/>
        </p:spPr>
        <p:txBody>
          <a:bodyPr/>
          <a:lstStyle/>
          <a:p>
            <a:fld id="{6FE83D04-3D92-45BF-BA72-AEBD9DE3EF09}" type="datetime3">
              <a:rPr lang="en-US" smtClean="0"/>
              <a:pPr/>
              <a:t>9 May 2013</a:t>
            </a:fld>
            <a:endParaRPr lang="en-US" smtClean="0"/>
          </a:p>
        </p:txBody>
      </p:sp>
      <p:sp>
        <p:nvSpPr>
          <p:cNvPr id="26629" name="Footer Placeholder 2"/>
          <p:cNvSpPr>
            <a:spLocks noGrp="1"/>
          </p:cNvSpPr>
          <p:nvPr>
            <p:ph type="ftr" sz="quarter" idx="11"/>
          </p:nvPr>
        </p:nvSpPr>
        <p:spPr>
          <a:noFill/>
        </p:spPr>
        <p:txBody>
          <a:bodyPr/>
          <a:lstStyle/>
          <a:p>
            <a:r>
              <a:rPr lang="en-US" smtClean="0"/>
              <a:t>www.edbodmer.com</a:t>
            </a:r>
          </a:p>
        </p:txBody>
      </p:sp>
      <p:sp>
        <p:nvSpPr>
          <p:cNvPr id="26630" name="Slide Number Placeholder 3"/>
          <p:cNvSpPr>
            <a:spLocks noGrp="1"/>
          </p:cNvSpPr>
          <p:nvPr>
            <p:ph type="sldNum" sz="quarter" idx="12"/>
          </p:nvPr>
        </p:nvSpPr>
        <p:spPr>
          <a:noFill/>
        </p:spPr>
        <p:txBody>
          <a:bodyPr/>
          <a:lstStyle/>
          <a:p>
            <a:fld id="{C249A782-54B6-4B57-BA0B-B6068107F4EE}" type="slidenum">
              <a:rPr lang="en-US" smtClean="0"/>
              <a:pPr/>
              <a:t>23</a:t>
            </a:fld>
            <a:endParaRPr lang="en-US" smtClean="0"/>
          </a:p>
        </p:txBody>
      </p:sp>
    </p:spTree>
  </p:cSld>
  <p:clrMapOvr>
    <a:masterClrMapping/>
  </p:clrMapOvr>
  <p:timing>
    <p:tnLst>
      <p:par>
        <p:cTn id="1" dur="indefinite" restart="never" nodeType="tmRoot"/>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p:txBody>
          <a:bodyPr/>
          <a:lstStyle/>
          <a:p>
            <a:pPr eaLnBrk="1" hangingPunct="1"/>
            <a:r>
              <a:rPr lang="en-US" smtClean="0"/>
              <a:t>Ethanol Price versus Cost</a:t>
            </a:r>
          </a:p>
        </p:txBody>
      </p:sp>
      <p:pic>
        <p:nvPicPr>
          <p:cNvPr id="157699" name="Picture 3"/>
          <p:cNvPicPr>
            <a:picLocks noGrp="1" noChangeAspect="1" noChangeArrowheads="1"/>
          </p:cNvPicPr>
          <p:nvPr>
            <p:ph type="body" idx="1"/>
          </p:nvPr>
        </p:nvPicPr>
        <p:blipFill>
          <a:blip r:embed="rId2" cstate="print"/>
          <a:srcRect/>
          <a:stretch>
            <a:fillRect/>
          </a:stretch>
        </p:blipFill>
        <p:spPr/>
      </p:pic>
      <p:sp>
        <p:nvSpPr>
          <p:cNvPr id="157700" name="Date Placeholder 1"/>
          <p:cNvSpPr>
            <a:spLocks noGrp="1"/>
          </p:cNvSpPr>
          <p:nvPr>
            <p:ph type="dt" sz="quarter" idx="10"/>
          </p:nvPr>
        </p:nvSpPr>
        <p:spPr>
          <a:noFill/>
        </p:spPr>
        <p:txBody>
          <a:bodyPr/>
          <a:lstStyle/>
          <a:p>
            <a:fld id="{1D9FA6B2-418C-4A0B-84B6-B023FFA45A75}" type="datetime3">
              <a:rPr lang="en-US" smtClean="0"/>
              <a:pPr/>
              <a:t>9 May 2013</a:t>
            </a:fld>
            <a:endParaRPr lang="en-US" smtClean="0"/>
          </a:p>
        </p:txBody>
      </p:sp>
      <p:sp>
        <p:nvSpPr>
          <p:cNvPr id="157701" name="Footer Placeholder 2"/>
          <p:cNvSpPr>
            <a:spLocks noGrp="1"/>
          </p:cNvSpPr>
          <p:nvPr>
            <p:ph type="ftr" sz="quarter" idx="11"/>
          </p:nvPr>
        </p:nvSpPr>
        <p:spPr>
          <a:noFill/>
        </p:spPr>
        <p:txBody>
          <a:bodyPr/>
          <a:lstStyle/>
          <a:p>
            <a:r>
              <a:rPr lang="en-US" smtClean="0"/>
              <a:t>www.edbodmer.com</a:t>
            </a:r>
          </a:p>
        </p:txBody>
      </p:sp>
      <p:sp>
        <p:nvSpPr>
          <p:cNvPr id="157702" name="Slide Number Placeholder 3"/>
          <p:cNvSpPr>
            <a:spLocks noGrp="1"/>
          </p:cNvSpPr>
          <p:nvPr>
            <p:ph type="sldNum" sz="quarter" idx="12"/>
          </p:nvPr>
        </p:nvSpPr>
        <p:spPr>
          <a:noFill/>
        </p:spPr>
        <p:txBody>
          <a:bodyPr/>
          <a:lstStyle/>
          <a:p>
            <a:fld id="{94387DDE-D391-45DB-9496-0B2D3CDA85E7}" type="slidenum">
              <a:rPr lang="en-US" smtClean="0"/>
              <a:pPr/>
              <a:t>230</a:t>
            </a:fld>
            <a:endParaRPr lang="en-US" smtClean="0"/>
          </a:p>
        </p:txBody>
      </p:sp>
    </p:spTree>
  </p:cSld>
  <p:clrMapOvr>
    <a:masterClrMapping/>
  </p:clrMapOvr>
  <p:timing>
    <p:tnLst>
      <p:par>
        <p:cTn id="1" dur="indefinite" restart="never" nodeType="tmRoot"/>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Title 1"/>
          <p:cNvSpPr>
            <a:spLocks noGrp="1"/>
          </p:cNvSpPr>
          <p:nvPr>
            <p:ph type="title"/>
          </p:nvPr>
        </p:nvSpPr>
        <p:spPr/>
        <p:txBody>
          <a:bodyPr/>
          <a:lstStyle/>
          <a:p>
            <a:r>
              <a:rPr lang="en-US" smtClean="0"/>
              <a:t>Austrian Case Study</a:t>
            </a:r>
          </a:p>
        </p:txBody>
      </p:sp>
      <p:sp>
        <p:nvSpPr>
          <p:cNvPr id="158723" name="Content Placeholder 2"/>
          <p:cNvSpPr>
            <a:spLocks noGrp="1"/>
          </p:cNvSpPr>
          <p:nvPr>
            <p:ph idx="1"/>
          </p:nvPr>
        </p:nvSpPr>
        <p:spPr/>
        <p:txBody>
          <a:bodyPr/>
          <a:lstStyle/>
          <a:p>
            <a:r>
              <a:rPr lang="en-US" smtClean="0"/>
              <a:t>Banks used DSCR of 1.2 x </a:t>
            </a:r>
          </a:p>
          <a:p>
            <a:pPr lvl="1"/>
            <a:r>
              <a:rPr lang="en-US" smtClean="0"/>
              <a:t>No wind or solar resource risks</a:t>
            </a:r>
          </a:p>
          <a:p>
            <a:pPr lvl="1"/>
            <a:r>
              <a:rPr lang="en-US" smtClean="0"/>
              <a:t>EPC contracts to eliminate construction over-run risks</a:t>
            </a:r>
          </a:p>
          <a:p>
            <a:pPr lvl="1"/>
            <a:r>
              <a:rPr lang="en-US" smtClean="0"/>
              <a:t>Fixed Feed in tariffs</a:t>
            </a:r>
          </a:p>
          <a:p>
            <a:pPr lvl="1"/>
            <a:r>
              <a:rPr lang="en-US" smtClean="0"/>
              <a:t>Most Important: Long-term Contracts with Wood Suppliers</a:t>
            </a:r>
          </a:p>
          <a:p>
            <a:r>
              <a:rPr lang="en-US" smtClean="0"/>
              <a:t>Contracts with Wood Suppliers</a:t>
            </a:r>
          </a:p>
          <a:p>
            <a:pPr lvl="1"/>
            <a:r>
              <a:rPr lang="en-US" smtClean="0"/>
              <a:t>Used existing prices for selling wood</a:t>
            </a:r>
          </a:p>
          <a:p>
            <a:pPr lvl="1"/>
            <a:r>
              <a:rPr lang="en-US" smtClean="0"/>
              <a:t>With increased demand for wood, the spot price increased</a:t>
            </a:r>
          </a:p>
          <a:p>
            <a:pPr lvl="1"/>
            <a:r>
              <a:rPr lang="en-US" smtClean="0"/>
              <a:t>Small suppliers refused to honor contracts</a:t>
            </a:r>
          </a:p>
          <a:p>
            <a:r>
              <a:rPr lang="en-US" smtClean="0"/>
              <a:t>Results</a:t>
            </a:r>
          </a:p>
          <a:p>
            <a:pPr lvl="1"/>
            <a:r>
              <a:rPr lang="en-US" smtClean="0"/>
              <a:t>Not quite defaults</a:t>
            </a:r>
          </a:p>
          <a:p>
            <a:pPr lvl="1"/>
            <a:r>
              <a:rPr lang="en-US" smtClean="0"/>
              <a:t>DSCR hovering about 1.0 x</a:t>
            </a:r>
          </a:p>
          <a:p>
            <a:pPr lvl="1"/>
            <a:r>
              <a:rPr lang="en-US" smtClean="0"/>
              <a:t>No public discussion</a:t>
            </a:r>
          </a:p>
        </p:txBody>
      </p:sp>
      <p:sp>
        <p:nvSpPr>
          <p:cNvPr id="158724" name="Date Placeholder 3"/>
          <p:cNvSpPr>
            <a:spLocks noGrp="1"/>
          </p:cNvSpPr>
          <p:nvPr>
            <p:ph type="dt" sz="quarter" idx="10"/>
          </p:nvPr>
        </p:nvSpPr>
        <p:spPr>
          <a:noFill/>
        </p:spPr>
        <p:txBody>
          <a:bodyPr/>
          <a:lstStyle/>
          <a:p>
            <a:fld id="{14D6CFB1-82DE-4DE1-A952-D2BCE90F335F}" type="datetime3">
              <a:rPr lang="en-US" smtClean="0"/>
              <a:pPr/>
              <a:t>9 May 2013</a:t>
            </a:fld>
            <a:endParaRPr lang="en-US" smtClean="0"/>
          </a:p>
        </p:txBody>
      </p:sp>
      <p:sp>
        <p:nvSpPr>
          <p:cNvPr id="158725" name="Footer Placeholder 4"/>
          <p:cNvSpPr>
            <a:spLocks noGrp="1"/>
          </p:cNvSpPr>
          <p:nvPr>
            <p:ph type="ftr" sz="quarter" idx="11"/>
          </p:nvPr>
        </p:nvSpPr>
        <p:spPr>
          <a:noFill/>
        </p:spPr>
        <p:txBody>
          <a:bodyPr/>
          <a:lstStyle/>
          <a:p>
            <a:r>
              <a:rPr lang="en-US" smtClean="0"/>
              <a:t>www.edbodmer.com</a:t>
            </a:r>
          </a:p>
        </p:txBody>
      </p:sp>
      <p:sp>
        <p:nvSpPr>
          <p:cNvPr id="158726" name="Slide Number Placeholder 5"/>
          <p:cNvSpPr>
            <a:spLocks noGrp="1"/>
          </p:cNvSpPr>
          <p:nvPr>
            <p:ph type="sldNum" sz="quarter" idx="12"/>
          </p:nvPr>
        </p:nvSpPr>
        <p:spPr>
          <a:noFill/>
        </p:spPr>
        <p:txBody>
          <a:bodyPr/>
          <a:lstStyle/>
          <a:p>
            <a:fld id="{609FB06E-80EE-4D77-B0A2-E7808458F2FB}" type="slidenum">
              <a:rPr lang="en-US" smtClean="0"/>
              <a:pPr/>
              <a:t>231</a:t>
            </a:fld>
            <a:endParaRPr lang="en-US" smtClean="0"/>
          </a:p>
        </p:txBody>
      </p:sp>
    </p:spTree>
  </p:cSld>
  <p:clrMapOvr>
    <a:masterClrMapping/>
  </p:clrMapOvr>
  <p:timing>
    <p:tnLst>
      <p:par>
        <p:cTn id="1" dur="indefinite" restart="never" nodeType="tmRoot"/>
      </p:par>
    </p:tn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Title 1"/>
          <p:cNvSpPr>
            <a:spLocks noGrp="1"/>
          </p:cNvSpPr>
          <p:nvPr>
            <p:ph type="title"/>
          </p:nvPr>
        </p:nvSpPr>
        <p:spPr/>
        <p:txBody>
          <a:bodyPr/>
          <a:lstStyle/>
          <a:p>
            <a:r>
              <a:rPr lang="en-US" smtClean="0"/>
              <a:t>California Biomass Experience</a:t>
            </a:r>
          </a:p>
        </p:txBody>
      </p:sp>
      <p:sp>
        <p:nvSpPr>
          <p:cNvPr id="159747" name="Date Placeholder 3"/>
          <p:cNvSpPr>
            <a:spLocks noGrp="1"/>
          </p:cNvSpPr>
          <p:nvPr>
            <p:ph type="dt" sz="quarter" idx="10"/>
          </p:nvPr>
        </p:nvSpPr>
        <p:spPr>
          <a:noFill/>
        </p:spPr>
        <p:txBody>
          <a:bodyPr/>
          <a:lstStyle/>
          <a:p>
            <a:fld id="{22754CD7-2BA6-454F-BA72-BDDE97661282}" type="datetime3">
              <a:rPr lang="en-US" smtClean="0"/>
              <a:pPr/>
              <a:t>9 May 2013</a:t>
            </a:fld>
            <a:endParaRPr lang="en-US" smtClean="0"/>
          </a:p>
        </p:txBody>
      </p:sp>
      <p:sp>
        <p:nvSpPr>
          <p:cNvPr id="159748" name="Footer Placeholder 4"/>
          <p:cNvSpPr>
            <a:spLocks noGrp="1"/>
          </p:cNvSpPr>
          <p:nvPr>
            <p:ph type="ftr" sz="quarter" idx="11"/>
          </p:nvPr>
        </p:nvSpPr>
        <p:spPr>
          <a:noFill/>
        </p:spPr>
        <p:txBody>
          <a:bodyPr/>
          <a:lstStyle/>
          <a:p>
            <a:r>
              <a:rPr lang="en-US" smtClean="0"/>
              <a:t>www.edbodmer.com</a:t>
            </a:r>
          </a:p>
        </p:txBody>
      </p:sp>
      <p:sp>
        <p:nvSpPr>
          <p:cNvPr id="159749" name="Slide Number Placeholder 5"/>
          <p:cNvSpPr>
            <a:spLocks noGrp="1"/>
          </p:cNvSpPr>
          <p:nvPr>
            <p:ph type="sldNum" sz="quarter" idx="12"/>
          </p:nvPr>
        </p:nvSpPr>
        <p:spPr>
          <a:noFill/>
        </p:spPr>
        <p:txBody>
          <a:bodyPr/>
          <a:lstStyle/>
          <a:p>
            <a:fld id="{7712051B-BDE8-4770-B4D5-9F64698A8CFD}" type="slidenum">
              <a:rPr lang="en-US" smtClean="0"/>
              <a:pPr/>
              <a:t>232</a:t>
            </a:fld>
            <a:endParaRPr lang="en-US" smtClean="0"/>
          </a:p>
        </p:txBody>
      </p:sp>
      <p:pic>
        <p:nvPicPr>
          <p:cNvPr id="159750" name="Picture 2"/>
          <p:cNvPicPr>
            <a:picLocks noGrp="1" noChangeAspect="1" noChangeArrowheads="1"/>
          </p:cNvPicPr>
          <p:nvPr>
            <p:ph idx="1"/>
          </p:nvPr>
        </p:nvPicPr>
        <p:blipFill>
          <a:blip r:embed="rId2" cstate="print"/>
          <a:srcRect/>
          <a:stretch>
            <a:fillRect/>
          </a:stretch>
        </p:blipFill>
        <p:spPr>
          <a:xfrm>
            <a:off x="747713" y="1620838"/>
            <a:ext cx="7648575" cy="4486275"/>
          </a:xfrm>
        </p:spPr>
      </p:pic>
    </p:spTree>
  </p:cSld>
  <p:clrMapOvr>
    <a:masterClrMapping/>
  </p:clrMapOvr>
  <p:timing>
    <p:tnLst>
      <p:par>
        <p:cTn id="1" dur="indefinite" restart="never" nodeType="tmRoot"/>
      </p:par>
    </p:tn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0770" name="Picture 6"/>
          <p:cNvPicPr>
            <a:picLocks noChangeAspect="1" noChangeArrowheads="1"/>
          </p:cNvPicPr>
          <p:nvPr/>
        </p:nvPicPr>
        <p:blipFill>
          <a:blip r:embed="rId2" cstate="print"/>
          <a:srcRect/>
          <a:stretch>
            <a:fillRect/>
          </a:stretch>
        </p:blipFill>
        <p:spPr bwMode="auto">
          <a:xfrm>
            <a:off x="-685800" y="0"/>
            <a:ext cx="10439400" cy="6935788"/>
          </a:xfrm>
          <a:prstGeom prst="rect">
            <a:avLst/>
          </a:prstGeom>
          <a:noFill/>
          <a:ln w="9525">
            <a:noFill/>
            <a:miter lim="800000"/>
            <a:headEnd/>
            <a:tailEnd/>
          </a:ln>
        </p:spPr>
      </p:pic>
      <p:sp>
        <p:nvSpPr>
          <p:cNvPr id="160771" name="Rectangle 4"/>
          <p:cNvSpPr>
            <a:spLocks noGrp="1" noChangeArrowheads="1"/>
          </p:cNvSpPr>
          <p:nvPr>
            <p:ph type="ctrTitle"/>
          </p:nvPr>
        </p:nvSpPr>
        <p:spPr/>
        <p:txBody>
          <a:bodyPr/>
          <a:lstStyle/>
          <a:p>
            <a:pPr eaLnBrk="1" hangingPunct="1"/>
            <a:r>
              <a:rPr lang="en-US" smtClean="0"/>
              <a:t>Geothermal </a:t>
            </a:r>
          </a:p>
        </p:txBody>
      </p:sp>
      <p:sp>
        <p:nvSpPr>
          <p:cNvPr id="160772" name="Date Placeholder 1"/>
          <p:cNvSpPr>
            <a:spLocks noGrp="1"/>
          </p:cNvSpPr>
          <p:nvPr>
            <p:ph type="dt" sz="quarter" idx="10"/>
          </p:nvPr>
        </p:nvSpPr>
        <p:spPr>
          <a:noFill/>
        </p:spPr>
        <p:txBody>
          <a:bodyPr/>
          <a:lstStyle/>
          <a:p>
            <a:fld id="{68F3F9F5-9F44-4FE9-BBC8-D9BA5C501BD5}" type="datetime3">
              <a:rPr lang="en-US" smtClean="0"/>
              <a:pPr/>
              <a:t>9 May 2013</a:t>
            </a:fld>
            <a:endParaRPr lang="en-US" smtClean="0"/>
          </a:p>
        </p:txBody>
      </p:sp>
      <p:sp>
        <p:nvSpPr>
          <p:cNvPr id="160773" name="Footer Placeholder 2"/>
          <p:cNvSpPr>
            <a:spLocks noGrp="1"/>
          </p:cNvSpPr>
          <p:nvPr>
            <p:ph type="ftr" sz="quarter" idx="11"/>
          </p:nvPr>
        </p:nvSpPr>
        <p:spPr>
          <a:noFill/>
        </p:spPr>
        <p:txBody>
          <a:bodyPr/>
          <a:lstStyle/>
          <a:p>
            <a:r>
              <a:rPr lang="en-US" smtClean="0"/>
              <a:t>www.edbodmer.com</a:t>
            </a:r>
          </a:p>
        </p:txBody>
      </p:sp>
      <p:sp>
        <p:nvSpPr>
          <p:cNvPr id="160774" name="Slide Number Placeholder 3"/>
          <p:cNvSpPr>
            <a:spLocks noGrp="1"/>
          </p:cNvSpPr>
          <p:nvPr>
            <p:ph type="sldNum" sz="quarter" idx="12"/>
          </p:nvPr>
        </p:nvSpPr>
        <p:spPr>
          <a:noFill/>
        </p:spPr>
        <p:txBody>
          <a:bodyPr/>
          <a:lstStyle/>
          <a:p>
            <a:fld id="{4ED9B964-FD84-43C3-A4E0-FBA76DA3E862}" type="slidenum">
              <a:rPr lang="en-US" smtClean="0"/>
              <a:pPr/>
              <a:t>233</a:t>
            </a:fld>
            <a:endParaRPr lang="en-US" smtClean="0"/>
          </a:p>
        </p:txBody>
      </p:sp>
    </p:spTree>
  </p:cSld>
  <p:clrMapOvr>
    <a:masterClrMapping/>
  </p:clrMapOvr>
  <p:timing>
    <p:tnLst>
      <p:par>
        <p:cTn id="1" dur="indefinite" restart="never" nodeType="tmRoot"/>
      </p:par>
    </p:tn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Title 1"/>
          <p:cNvSpPr>
            <a:spLocks noGrp="1"/>
          </p:cNvSpPr>
          <p:nvPr>
            <p:ph type="title"/>
          </p:nvPr>
        </p:nvSpPr>
        <p:spPr/>
        <p:txBody>
          <a:bodyPr/>
          <a:lstStyle/>
          <a:p>
            <a:r>
              <a:rPr lang="en-US" smtClean="0"/>
              <a:t>Geothermal - General</a:t>
            </a:r>
          </a:p>
        </p:txBody>
      </p:sp>
      <p:sp>
        <p:nvSpPr>
          <p:cNvPr id="161795" name="Content Placeholder 2"/>
          <p:cNvSpPr>
            <a:spLocks noGrp="1"/>
          </p:cNvSpPr>
          <p:nvPr>
            <p:ph idx="1"/>
          </p:nvPr>
        </p:nvSpPr>
        <p:spPr/>
        <p:txBody>
          <a:bodyPr/>
          <a:lstStyle/>
          <a:p>
            <a:r>
              <a:rPr lang="en-US" smtClean="0"/>
              <a:t>Major issue is development cost</a:t>
            </a:r>
          </a:p>
          <a:p>
            <a:r>
              <a:rPr lang="en-US" smtClean="0"/>
              <a:t>Financing development cost privately is difficult and financing with loans is impossible</a:t>
            </a:r>
          </a:p>
          <a:p>
            <a:r>
              <a:rPr lang="en-US" smtClean="0"/>
              <a:t>Some controversy with earthquakes</a:t>
            </a:r>
          </a:p>
          <a:p>
            <a:r>
              <a:rPr lang="en-US" smtClean="0"/>
              <a:t>Geothermal power projects take 5–7 years to develop from resource discovery to commercial development.</a:t>
            </a:r>
          </a:p>
          <a:p>
            <a:r>
              <a:rPr lang="en-US" smtClean="0"/>
              <a:t>As with oil or mining projects, the size of the resource is unconfirmed until drilling takes place. Long development times and the upfront risk and exploration generally force geothermal companies to fund the work required to prove the resource with equity capital.</a:t>
            </a:r>
          </a:p>
        </p:txBody>
      </p:sp>
      <p:sp>
        <p:nvSpPr>
          <p:cNvPr id="161796" name="Date Placeholder 3"/>
          <p:cNvSpPr>
            <a:spLocks noGrp="1"/>
          </p:cNvSpPr>
          <p:nvPr>
            <p:ph type="dt" sz="quarter" idx="10"/>
          </p:nvPr>
        </p:nvSpPr>
        <p:spPr>
          <a:noFill/>
        </p:spPr>
        <p:txBody>
          <a:bodyPr/>
          <a:lstStyle/>
          <a:p>
            <a:fld id="{291B4965-7A36-4CF9-B76B-936214033CEE}" type="datetime3">
              <a:rPr lang="en-US" smtClean="0"/>
              <a:pPr/>
              <a:t>9 May 2013</a:t>
            </a:fld>
            <a:endParaRPr lang="en-US" smtClean="0"/>
          </a:p>
        </p:txBody>
      </p:sp>
      <p:sp>
        <p:nvSpPr>
          <p:cNvPr id="161797" name="Footer Placeholder 4"/>
          <p:cNvSpPr>
            <a:spLocks noGrp="1"/>
          </p:cNvSpPr>
          <p:nvPr>
            <p:ph type="ftr" sz="quarter" idx="11"/>
          </p:nvPr>
        </p:nvSpPr>
        <p:spPr>
          <a:noFill/>
        </p:spPr>
        <p:txBody>
          <a:bodyPr/>
          <a:lstStyle/>
          <a:p>
            <a:r>
              <a:rPr lang="en-US" smtClean="0"/>
              <a:t>www.edbodmer.com</a:t>
            </a:r>
          </a:p>
        </p:txBody>
      </p:sp>
      <p:sp>
        <p:nvSpPr>
          <p:cNvPr id="161798" name="Slide Number Placeholder 5"/>
          <p:cNvSpPr>
            <a:spLocks noGrp="1"/>
          </p:cNvSpPr>
          <p:nvPr>
            <p:ph type="sldNum" sz="quarter" idx="12"/>
          </p:nvPr>
        </p:nvSpPr>
        <p:spPr>
          <a:noFill/>
        </p:spPr>
        <p:txBody>
          <a:bodyPr/>
          <a:lstStyle/>
          <a:p>
            <a:fld id="{2CE881A7-DCA8-4E11-9A48-D487953071AD}" type="slidenum">
              <a:rPr lang="en-US" smtClean="0"/>
              <a:pPr/>
              <a:t>234</a:t>
            </a:fld>
            <a:endParaRPr lang="en-US" smtClean="0"/>
          </a:p>
        </p:txBody>
      </p:sp>
    </p:spTree>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Title 1"/>
          <p:cNvSpPr>
            <a:spLocks noGrp="1"/>
          </p:cNvSpPr>
          <p:nvPr>
            <p:ph type="title"/>
          </p:nvPr>
        </p:nvSpPr>
        <p:spPr/>
        <p:txBody>
          <a:bodyPr/>
          <a:lstStyle/>
          <a:p>
            <a:r>
              <a:rPr lang="en-US" smtClean="0"/>
              <a:t>New Geothermal</a:t>
            </a:r>
          </a:p>
        </p:txBody>
      </p:sp>
      <p:sp>
        <p:nvSpPr>
          <p:cNvPr id="162819" name="Content Placeholder 2"/>
          <p:cNvSpPr>
            <a:spLocks noGrp="1"/>
          </p:cNvSpPr>
          <p:nvPr>
            <p:ph idx="1"/>
          </p:nvPr>
        </p:nvSpPr>
        <p:spPr/>
        <p:txBody>
          <a:bodyPr/>
          <a:lstStyle/>
          <a:p>
            <a:r>
              <a:rPr lang="en-US" sz="2000" smtClean="0"/>
              <a:t>Most of the new capacity came on line in Iceland, where 90 MW was added to the Hellisheiði combined heat and power plant. Producing 303 MW of power and another 133 MW of space heating and hot water, this is one of the world’s largest geothermal energy plants.</a:t>
            </a:r>
          </a:p>
          <a:p>
            <a:r>
              <a:rPr lang="en-US" sz="2000" smtClean="0"/>
              <a:t> Nicaragua added 36 MW of capacity with an expansion of its San Jacinto-Tizate project; another 36 MW is expected to be added at a later stage.</a:t>
            </a:r>
          </a:p>
          <a:p>
            <a:r>
              <a:rPr lang="en-US" sz="2000" smtClean="0"/>
              <a:t>The Philippines committed to six new projects. In January 2012, Mexico launched the 50 MW Los Humeros Phase II. </a:t>
            </a:r>
          </a:p>
          <a:p>
            <a:r>
              <a:rPr lang="en-US" sz="2000" smtClean="0"/>
              <a:t>Indonesia’s plans for some 4 GW by 2014 have stalled, but new regulations are expected to reassure developers, and three additional plants (135 MW total) are due to come on line in 2012. Multiple enhanced geothermal system (EGS) projects are also under development around the world; the first plant started operating in Germany in 2008.</a:t>
            </a:r>
          </a:p>
        </p:txBody>
      </p:sp>
      <p:sp>
        <p:nvSpPr>
          <p:cNvPr id="162820" name="Date Placeholder 3"/>
          <p:cNvSpPr>
            <a:spLocks noGrp="1"/>
          </p:cNvSpPr>
          <p:nvPr>
            <p:ph type="dt" sz="quarter" idx="10"/>
          </p:nvPr>
        </p:nvSpPr>
        <p:spPr>
          <a:noFill/>
        </p:spPr>
        <p:txBody>
          <a:bodyPr/>
          <a:lstStyle/>
          <a:p>
            <a:fld id="{5E6C14E4-7989-49A3-97F2-20F4190CD8A4}" type="datetime3">
              <a:rPr lang="en-US" smtClean="0"/>
              <a:pPr/>
              <a:t>9 May 2013</a:t>
            </a:fld>
            <a:endParaRPr lang="en-US" smtClean="0"/>
          </a:p>
        </p:txBody>
      </p:sp>
      <p:sp>
        <p:nvSpPr>
          <p:cNvPr id="162821" name="Footer Placeholder 4"/>
          <p:cNvSpPr>
            <a:spLocks noGrp="1"/>
          </p:cNvSpPr>
          <p:nvPr>
            <p:ph type="ftr" sz="quarter" idx="11"/>
          </p:nvPr>
        </p:nvSpPr>
        <p:spPr>
          <a:noFill/>
        </p:spPr>
        <p:txBody>
          <a:bodyPr/>
          <a:lstStyle/>
          <a:p>
            <a:r>
              <a:rPr lang="en-US" smtClean="0"/>
              <a:t>www.edbodmer.com</a:t>
            </a:r>
          </a:p>
        </p:txBody>
      </p:sp>
      <p:sp>
        <p:nvSpPr>
          <p:cNvPr id="162822" name="Slide Number Placeholder 5"/>
          <p:cNvSpPr>
            <a:spLocks noGrp="1"/>
          </p:cNvSpPr>
          <p:nvPr>
            <p:ph type="sldNum" sz="quarter" idx="12"/>
          </p:nvPr>
        </p:nvSpPr>
        <p:spPr>
          <a:noFill/>
        </p:spPr>
        <p:txBody>
          <a:bodyPr/>
          <a:lstStyle/>
          <a:p>
            <a:fld id="{9A6F4355-D7AC-41E8-B36F-3CBF076F7538}" type="slidenum">
              <a:rPr lang="en-US" smtClean="0"/>
              <a:pPr/>
              <a:t>235</a:t>
            </a:fld>
            <a:endParaRPr lang="en-US" smtClean="0"/>
          </a:p>
        </p:txBody>
      </p:sp>
    </p:spTree>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ChangeArrowheads="1"/>
          </p:cNvSpPr>
          <p:nvPr>
            <p:ph type="title"/>
          </p:nvPr>
        </p:nvSpPr>
        <p:spPr/>
        <p:txBody>
          <a:bodyPr/>
          <a:lstStyle/>
          <a:p>
            <a:pPr eaLnBrk="1" hangingPunct="1"/>
            <a:r>
              <a:rPr lang="en-US" smtClean="0"/>
              <a:t>Kenya Geothermal</a:t>
            </a:r>
          </a:p>
        </p:txBody>
      </p:sp>
      <p:sp>
        <p:nvSpPr>
          <p:cNvPr id="163843" name="Rectangle 3"/>
          <p:cNvSpPr>
            <a:spLocks noGrp="1" noChangeArrowheads="1"/>
          </p:cNvSpPr>
          <p:nvPr>
            <p:ph type="body" idx="1"/>
          </p:nvPr>
        </p:nvSpPr>
        <p:spPr/>
        <p:txBody>
          <a:bodyPr/>
          <a:lstStyle/>
          <a:p>
            <a:pPr eaLnBrk="1" hangingPunct="1"/>
            <a:r>
              <a:rPr lang="en-US" smtClean="0"/>
              <a:t>Geothermal power generators will receive US$ 8.5 cents (around KSh6.60) per kWh.</a:t>
            </a:r>
          </a:p>
          <a:p>
            <a:pPr eaLnBrk="1" hangingPunct="1"/>
            <a:r>
              <a:rPr lang="en-US" smtClean="0"/>
              <a:t>Government allocates the wells that have been drilled</a:t>
            </a:r>
          </a:p>
          <a:p>
            <a:pPr eaLnBrk="1" hangingPunct="1"/>
            <a:r>
              <a:rPr lang="en-US" smtClean="0"/>
              <a:t>280 MW Project</a:t>
            </a:r>
          </a:p>
          <a:p>
            <a:pPr eaLnBrk="1" hangingPunct="1"/>
            <a:r>
              <a:rPr lang="en-US" smtClean="0"/>
              <a:t>Cost of 1,400</a:t>
            </a:r>
          </a:p>
          <a:p>
            <a:pPr eaLnBrk="1" hangingPunct="1"/>
            <a:endParaRPr lang="en-US" smtClean="0"/>
          </a:p>
          <a:p>
            <a:pPr eaLnBrk="1" hangingPunct="1"/>
            <a:endParaRPr lang="en-US" smtClean="0"/>
          </a:p>
        </p:txBody>
      </p:sp>
      <p:sp>
        <p:nvSpPr>
          <p:cNvPr id="163844" name="Date Placeholder 1"/>
          <p:cNvSpPr>
            <a:spLocks noGrp="1"/>
          </p:cNvSpPr>
          <p:nvPr>
            <p:ph type="dt" sz="quarter" idx="10"/>
          </p:nvPr>
        </p:nvSpPr>
        <p:spPr>
          <a:noFill/>
        </p:spPr>
        <p:txBody>
          <a:bodyPr/>
          <a:lstStyle/>
          <a:p>
            <a:fld id="{E9B0E352-AF3C-4AFF-BD05-CA8E5EE41B1E}" type="datetime3">
              <a:rPr lang="en-US" smtClean="0"/>
              <a:pPr/>
              <a:t>9 May 2013</a:t>
            </a:fld>
            <a:endParaRPr lang="en-US" smtClean="0"/>
          </a:p>
        </p:txBody>
      </p:sp>
      <p:sp>
        <p:nvSpPr>
          <p:cNvPr id="163845" name="Footer Placeholder 2"/>
          <p:cNvSpPr>
            <a:spLocks noGrp="1"/>
          </p:cNvSpPr>
          <p:nvPr>
            <p:ph type="ftr" sz="quarter" idx="11"/>
          </p:nvPr>
        </p:nvSpPr>
        <p:spPr>
          <a:noFill/>
        </p:spPr>
        <p:txBody>
          <a:bodyPr/>
          <a:lstStyle/>
          <a:p>
            <a:r>
              <a:rPr lang="en-US" smtClean="0"/>
              <a:t>www.edbodmer.com</a:t>
            </a:r>
          </a:p>
        </p:txBody>
      </p:sp>
      <p:sp>
        <p:nvSpPr>
          <p:cNvPr id="163846" name="Slide Number Placeholder 3"/>
          <p:cNvSpPr>
            <a:spLocks noGrp="1"/>
          </p:cNvSpPr>
          <p:nvPr>
            <p:ph type="sldNum" sz="quarter" idx="12"/>
          </p:nvPr>
        </p:nvSpPr>
        <p:spPr>
          <a:noFill/>
        </p:spPr>
        <p:txBody>
          <a:bodyPr/>
          <a:lstStyle/>
          <a:p>
            <a:fld id="{EFB53D1E-DFA3-4F38-B5C1-FF536F5BAB8F}" type="slidenum">
              <a:rPr lang="en-US" smtClean="0"/>
              <a:pPr/>
              <a:t>236</a:t>
            </a:fld>
            <a:endParaRPr lang="en-US" smtClean="0"/>
          </a:p>
        </p:txBody>
      </p:sp>
    </p:spTree>
  </p:cSld>
  <p:clrMapOvr>
    <a:masterClrMapping/>
  </p:clrMapOvr>
  <p:timing>
    <p:tnLst>
      <p:par>
        <p:cTn id="1" dur="indefinite" restart="never" nodeType="tmRoot"/>
      </p:par>
    </p:tn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ChangeArrowheads="1"/>
          </p:cNvSpPr>
          <p:nvPr>
            <p:ph type="title"/>
          </p:nvPr>
        </p:nvSpPr>
        <p:spPr/>
        <p:txBody>
          <a:bodyPr/>
          <a:lstStyle/>
          <a:p>
            <a:pPr eaLnBrk="1" hangingPunct="1"/>
            <a:r>
              <a:rPr lang="en-US" sz="3200" smtClean="0"/>
              <a:t>Cost of Components in Geothermal Case</a:t>
            </a:r>
          </a:p>
        </p:txBody>
      </p:sp>
      <p:pic>
        <p:nvPicPr>
          <p:cNvPr id="164867" name="Picture 4"/>
          <p:cNvPicPr>
            <a:picLocks noGrp="1" noChangeAspect="1" noChangeArrowheads="1"/>
          </p:cNvPicPr>
          <p:nvPr>
            <p:ph type="body" idx="1"/>
          </p:nvPr>
        </p:nvPicPr>
        <p:blipFill>
          <a:blip r:embed="rId2" cstate="print"/>
          <a:srcRect/>
          <a:stretch>
            <a:fillRect/>
          </a:stretch>
        </p:blipFill>
        <p:spPr>
          <a:xfrm>
            <a:off x="1676400" y="1541463"/>
            <a:ext cx="4757738" cy="4540250"/>
          </a:xfrm>
        </p:spPr>
      </p:pic>
      <p:sp>
        <p:nvSpPr>
          <p:cNvPr id="164868" name="Text Box 5"/>
          <p:cNvSpPr txBox="1">
            <a:spLocks noChangeArrowheads="1"/>
          </p:cNvSpPr>
          <p:nvPr/>
        </p:nvSpPr>
        <p:spPr bwMode="auto">
          <a:xfrm>
            <a:off x="7010400" y="2895600"/>
            <a:ext cx="1828800" cy="915988"/>
          </a:xfrm>
          <a:prstGeom prst="rect">
            <a:avLst/>
          </a:prstGeom>
          <a:noFill/>
          <a:ln w="9525">
            <a:noFill/>
            <a:miter lim="800000"/>
            <a:headEnd/>
            <a:tailEnd/>
          </a:ln>
        </p:spPr>
        <p:txBody>
          <a:bodyPr>
            <a:spAutoFit/>
          </a:bodyPr>
          <a:lstStyle/>
          <a:p>
            <a:pPr>
              <a:spcBef>
                <a:spcPct val="50000"/>
              </a:spcBef>
            </a:pPr>
            <a:r>
              <a:rPr lang="en-US"/>
              <a:t>Note Cost of $7,310/kW for Geothermal</a:t>
            </a:r>
          </a:p>
        </p:txBody>
      </p:sp>
      <p:sp>
        <p:nvSpPr>
          <p:cNvPr id="164869" name="Date Placeholder 1"/>
          <p:cNvSpPr>
            <a:spLocks noGrp="1"/>
          </p:cNvSpPr>
          <p:nvPr>
            <p:ph type="dt" sz="quarter" idx="10"/>
          </p:nvPr>
        </p:nvSpPr>
        <p:spPr>
          <a:noFill/>
        </p:spPr>
        <p:txBody>
          <a:bodyPr/>
          <a:lstStyle/>
          <a:p>
            <a:fld id="{E0B63047-7E02-4691-9C9C-4D6D0681DA26}" type="datetime3">
              <a:rPr lang="en-US" smtClean="0"/>
              <a:pPr/>
              <a:t>9 May 2013</a:t>
            </a:fld>
            <a:endParaRPr lang="en-US" smtClean="0"/>
          </a:p>
        </p:txBody>
      </p:sp>
      <p:sp>
        <p:nvSpPr>
          <p:cNvPr id="164870" name="Footer Placeholder 2"/>
          <p:cNvSpPr>
            <a:spLocks noGrp="1"/>
          </p:cNvSpPr>
          <p:nvPr>
            <p:ph type="ftr" sz="quarter" idx="11"/>
          </p:nvPr>
        </p:nvSpPr>
        <p:spPr>
          <a:noFill/>
        </p:spPr>
        <p:txBody>
          <a:bodyPr/>
          <a:lstStyle/>
          <a:p>
            <a:r>
              <a:rPr lang="en-US" smtClean="0"/>
              <a:t>www.edbodmer.com</a:t>
            </a:r>
          </a:p>
        </p:txBody>
      </p:sp>
      <p:sp>
        <p:nvSpPr>
          <p:cNvPr id="164871" name="Slide Number Placeholder 3"/>
          <p:cNvSpPr>
            <a:spLocks noGrp="1"/>
          </p:cNvSpPr>
          <p:nvPr>
            <p:ph type="sldNum" sz="quarter" idx="12"/>
          </p:nvPr>
        </p:nvSpPr>
        <p:spPr>
          <a:noFill/>
        </p:spPr>
        <p:txBody>
          <a:bodyPr/>
          <a:lstStyle/>
          <a:p>
            <a:fld id="{16A737DD-7BEF-4B61-BE10-11A3D6D0B87B}" type="slidenum">
              <a:rPr lang="en-US" smtClean="0"/>
              <a:pPr/>
              <a:t>237</a:t>
            </a:fld>
            <a:endParaRPr lang="en-US" smtClean="0"/>
          </a:p>
        </p:txBody>
      </p:sp>
    </p:spTree>
  </p:cSld>
  <p:clrMapOvr>
    <a:masterClrMapping/>
  </p:clrMapOvr>
  <p:timing>
    <p:tnLst>
      <p:par>
        <p:cTn id="1" dur="indefinite" restart="never" nodeType="tmRoot"/>
      </p:par>
    </p:tn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Grp="1" noChangeArrowheads="1"/>
          </p:cNvSpPr>
          <p:nvPr>
            <p:ph type="title"/>
          </p:nvPr>
        </p:nvSpPr>
        <p:spPr/>
        <p:txBody>
          <a:bodyPr/>
          <a:lstStyle/>
          <a:p>
            <a:pPr eaLnBrk="1" hangingPunct="1"/>
            <a:r>
              <a:rPr lang="en-US" sz="3200" smtClean="0"/>
              <a:t>Example of Geothermal in Philippines</a:t>
            </a:r>
          </a:p>
        </p:txBody>
      </p:sp>
      <p:pic>
        <p:nvPicPr>
          <p:cNvPr id="165891" name="Picture 3"/>
          <p:cNvPicPr>
            <a:picLocks noGrp="1" noChangeAspect="1" noChangeArrowheads="1"/>
          </p:cNvPicPr>
          <p:nvPr>
            <p:ph type="body" idx="1"/>
          </p:nvPr>
        </p:nvPicPr>
        <p:blipFill>
          <a:blip r:embed="rId2" cstate="print"/>
          <a:srcRect/>
          <a:stretch>
            <a:fillRect/>
          </a:stretch>
        </p:blipFill>
        <p:spPr>
          <a:xfrm>
            <a:off x="1066800" y="1752600"/>
            <a:ext cx="7010400" cy="3856038"/>
          </a:xfrm>
        </p:spPr>
      </p:pic>
      <p:sp>
        <p:nvSpPr>
          <p:cNvPr id="165892" name="Date Placeholder 1"/>
          <p:cNvSpPr>
            <a:spLocks noGrp="1"/>
          </p:cNvSpPr>
          <p:nvPr>
            <p:ph type="dt" sz="quarter" idx="10"/>
          </p:nvPr>
        </p:nvSpPr>
        <p:spPr>
          <a:noFill/>
        </p:spPr>
        <p:txBody>
          <a:bodyPr/>
          <a:lstStyle/>
          <a:p>
            <a:fld id="{4D413023-00DF-4ECC-BD68-AA12CE939030}" type="datetime3">
              <a:rPr lang="en-US" smtClean="0"/>
              <a:pPr/>
              <a:t>9 May 2013</a:t>
            </a:fld>
            <a:endParaRPr lang="en-US" smtClean="0"/>
          </a:p>
        </p:txBody>
      </p:sp>
      <p:sp>
        <p:nvSpPr>
          <p:cNvPr id="165893" name="Footer Placeholder 2"/>
          <p:cNvSpPr>
            <a:spLocks noGrp="1"/>
          </p:cNvSpPr>
          <p:nvPr>
            <p:ph type="ftr" sz="quarter" idx="11"/>
          </p:nvPr>
        </p:nvSpPr>
        <p:spPr>
          <a:noFill/>
        </p:spPr>
        <p:txBody>
          <a:bodyPr/>
          <a:lstStyle/>
          <a:p>
            <a:r>
              <a:rPr lang="en-US" smtClean="0"/>
              <a:t>www.edbodmer.com</a:t>
            </a:r>
          </a:p>
        </p:txBody>
      </p:sp>
      <p:sp>
        <p:nvSpPr>
          <p:cNvPr id="165894" name="Slide Number Placeholder 3"/>
          <p:cNvSpPr>
            <a:spLocks noGrp="1"/>
          </p:cNvSpPr>
          <p:nvPr>
            <p:ph type="sldNum" sz="quarter" idx="12"/>
          </p:nvPr>
        </p:nvSpPr>
        <p:spPr>
          <a:noFill/>
        </p:spPr>
        <p:txBody>
          <a:bodyPr/>
          <a:lstStyle/>
          <a:p>
            <a:fld id="{6218E6B7-2494-43D2-9820-679B5D268A60}" type="slidenum">
              <a:rPr lang="en-US" smtClean="0"/>
              <a:pPr/>
              <a:t>238</a:t>
            </a:fld>
            <a:endParaRPr lang="en-US" smtClean="0"/>
          </a:p>
        </p:txBody>
      </p:sp>
    </p:spTree>
  </p:cSld>
  <p:clrMapOvr>
    <a:masterClrMapping/>
  </p:clrMapOvr>
  <p:timing>
    <p:tnLst>
      <p:par>
        <p:cTn id="1" dur="indefinite" restart="never" nodeType="tmRoot"/>
      </p:par>
    </p:tn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Title 1"/>
          <p:cNvSpPr>
            <a:spLocks noGrp="1"/>
          </p:cNvSpPr>
          <p:nvPr>
            <p:ph type="title"/>
          </p:nvPr>
        </p:nvSpPr>
        <p:spPr/>
        <p:txBody>
          <a:bodyPr/>
          <a:lstStyle/>
          <a:p>
            <a:r>
              <a:rPr lang="en-US" smtClean="0"/>
              <a:t>Geothermal Cost</a:t>
            </a:r>
          </a:p>
        </p:txBody>
      </p:sp>
      <p:sp>
        <p:nvSpPr>
          <p:cNvPr id="3" name="Content Placeholder 2"/>
          <p:cNvSpPr>
            <a:spLocks noGrp="1"/>
          </p:cNvSpPr>
          <p:nvPr>
            <p:ph idx="1"/>
          </p:nvPr>
        </p:nvSpPr>
        <p:spPr>
          <a:xfrm>
            <a:off x="457200" y="1112838"/>
            <a:ext cx="8229600" cy="4983162"/>
          </a:xfrm>
        </p:spPr>
        <p:txBody>
          <a:bodyPr>
            <a:normAutofit fontScale="70000" lnSpcReduction="20000"/>
          </a:bodyPr>
          <a:lstStyle/>
          <a:p>
            <a:pPr>
              <a:defRPr/>
            </a:pPr>
            <a:r>
              <a:rPr lang="en-US" dirty="0" smtClean="0"/>
              <a:t>Calpine gets key approval for California geothermal project</a:t>
            </a:r>
          </a:p>
          <a:p>
            <a:pPr>
              <a:defRPr/>
            </a:pPr>
            <a:r>
              <a:rPr lang="en-US" dirty="0" smtClean="0"/>
              <a:t>Sonoma County in northern California has approved land use permits for Calpine Corporation to expand geothermal power capacity by up to </a:t>
            </a:r>
            <a:r>
              <a:rPr lang="en-US" b="1" dirty="0" smtClean="0"/>
              <a:t>98MW </a:t>
            </a:r>
            <a:r>
              <a:rPr lang="en-US" dirty="0" smtClean="0"/>
              <a:t>at The Geysers, which would be the first new plant construction there since 1989. </a:t>
            </a:r>
          </a:p>
          <a:p>
            <a:pPr>
              <a:defRPr/>
            </a:pPr>
            <a:r>
              <a:rPr lang="en-US" dirty="0" smtClean="0"/>
              <a:t>Calpine , the largest US geothermal energy producer, operates 15 plants at the 45 square mile (116sq km) complex that are capable of generating up to 725MW of </a:t>
            </a:r>
            <a:r>
              <a:rPr lang="en-US" dirty="0" err="1" smtClean="0"/>
              <a:t>baseload</a:t>
            </a:r>
            <a:r>
              <a:rPr lang="en-US" dirty="0" smtClean="0"/>
              <a:t> power. They generate about 20% of California’s green power excluding hydro. </a:t>
            </a:r>
          </a:p>
          <a:p>
            <a:pPr>
              <a:defRPr/>
            </a:pPr>
            <a:r>
              <a:rPr lang="en-US" dirty="0" smtClean="0"/>
              <a:t>Calpine is seeking potential buyers for the additional power through long-term agreements, a move that potential lenders usually require as it ensures cash flow needed for repayment of project financing. It did not confirm reports the proposed expansion will require a </a:t>
            </a:r>
            <a:r>
              <a:rPr lang="en-US" b="1" dirty="0" smtClean="0"/>
              <a:t>$700m investment</a:t>
            </a:r>
            <a:r>
              <a:rPr lang="en-US" dirty="0" smtClean="0"/>
              <a:t>.</a:t>
            </a:r>
          </a:p>
          <a:p>
            <a:pPr>
              <a:defRPr/>
            </a:pPr>
            <a:endParaRPr lang="en-US" dirty="0" smtClean="0"/>
          </a:p>
          <a:p>
            <a:pPr>
              <a:defRPr/>
            </a:pPr>
            <a:r>
              <a:rPr lang="en-US" dirty="0" smtClean="0"/>
              <a:t>Cost per kW: 	US$ 7,143</a:t>
            </a:r>
          </a:p>
          <a:p>
            <a:pPr>
              <a:defRPr/>
            </a:pPr>
            <a:r>
              <a:rPr lang="en-US" dirty="0" smtClean="0"/>
              <a:t> </a:t>
            </a:r>
          </a:p>
          <a:p>
            <a:pPr>
              <a:defRPr/>
            </a:pPr>
            <a:r>
              <a:rPr lang="en-US" dirty="0" smtClean="0"/>
              <a:t>The company says a construction schedule is dependent upon securing power purchase deals and completion of the permitting process with the Northern Sonoma County Air Pollution Control District. </a:t>
            </a:r>
          </a:p>
          <a:p>
            <a:pPr>
              <a:buFontTx/>
              <a:buNone/>
              <a:defRPr/>
            </a:pPr>
            <a:endParaRPr lang="en-US" dirty="0" smtClean="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Operation and Maintenance Cost Issues</a:t>
            </a:r>
            <a:endParaRPr lang="en-US" dirty="0"/>
          </a:p>
        </p:txBody>
      </p:sp>
      <p:sp>
        <p:nvSpPr>
          <p:cNvPr id="3" name="Content Placeholder 2"/>
          <p:cNvSpPr>
            <a:spLocks noGrp="1"/>
          </p:cNvSpPr>
          <p:nvPr>
            <p:ph idx="1"/>
          </p:nvPr>
        </p:nvSpPr>
        <p:spPr/>
        <p:txBody>
          <a:bodyPr/>
          <a:lstStyle/>
          <a:p>
            <a:r>
              <a:rPr lang="en-US" dirty="0" smtClean="0"/>
              <a:t>Bankable O&amp;M Contract</a:t>
            </a:r>
          </a:p>
          <a:p>
            <a:r>
              <a:rPr lang="en-US" dirty="0" smtClean="0"/>
              <a:t>Suppliers like GE make more money on O&amp;M contracts than on selling equipment</a:t>
            </a:r>
          </a:p>
          <a:p>
            <a:r>
              <a:rPr lang="en-US" dirty="0" smtClean="0"/>
              <a:t>How much of O&amp;M cost is fixed and how much is variable:</a:t>
            </a:r>
          </a:p>
          <a:p>
            <a:pPr lvl="1"/>
            <a:r>
              <a:rPr lang="en-US" dirty="0" smtClean="0"/>
              <a:t>Developers often use fixed and express in Amount/kW/Year</a:t>
            </a:r>
          </a:p>
          <a:p>
            <a:pPr lvl="1"/>
            <a:r>
              <a:rPr lang="en-US" dirty="0" smtClean="0"/>
              <a:t>Other sources use Amount/MWH</a:t>
            </a:r>
          </a:p>
          <a:p>
            <a:pPr lvl="1"/>
            <a:r>
              <a:rPr lang="en-US" dirty="0" smtClean="0"/>
              <a:t>Example from Ireland Below:</a:t>
            </a:r>
          </a:p>
          <a:p>
            <a:pPr lvl="1"/>
            <a:endParaRPr lang="en-US" dirty="0" smtClean="0"/>
          </a:p>
          <a:p>
            <a:pPr lvl="1"/>
            <a:endParaRPr lang="en-US" dirty="0" smtClean="0"/>
          </a:p>
        </p:txBody>
      </p:sp>
      <p:sp>
        <p:nvSpPr>
          <p:cNvPr id="4" name="Date Placeholder 3"/>
          <p:cNvSpPr>
            <a:spLocks noGrp="1"/>
          </p:cNvSpPr>
          <p:nvPr>
            <p:ph type="dt" sz="half" idx="10"/>
          </p:nvPr>
        </p:nvSpPr>
        <p:spPr/>
        <p:txBody>
          <a:bodyPr/>
          <a:lstStyle/>
          <a:p>
            <a:pPr>
              <a:defRPr/>
            </a:pPr>
            <a:fld id="{B9EB000F-D9DC-4D00-BE0F-6A7F77830742}" type="datetime3">
              <a:rPr lang="en-US" smtClean="0"/>
              <a:pPr>
                <a:defRPr/>
              </a:pPr>
              <a:t>9 May 2013</a:t>
            </a:fld>
            <a:endParaRPr lang="en-US" dirty="0"/>
          </a:p>
        </p:txBody>
      </p:sp>
      <p:sp>
        <p:nvSpPr>
          <p:cNvPr id="5" name="Footer Placeholder 4"/>
          <p:cNvSpPr>
            <a:spLocks noGrp="1"/>
          </p:cNvSpPr>
          <p:nvPr>
            <p:ph type="ftr" sz="quarter" idx="11"/>
          </p:nvPr>
        </p:nvSpPr>
        <p:spPr/>
        <p:txBody>
          <a:bodyPr/>
          <a:lstStyle/>
          <a:p>
            <a:pPr>
              <a:defRPr/>
            </a:pPr>
            <a:r>
              <a:rPr lang="en-US" smtClean="0"/>
              <a:t>www.edbodmer.com</a:t>
            </a:r>
            <a:endParaRPr lang="en-US"/>
          </a:p>
        </p:txBody>
      </p:sp>
      <p:sp>
        <p:nvSpPr>
          <p:cNvPr id="6" name="Slide Number Placeholder 5"/>
          <p:cNvSpPr>
            <a:spLocks noGrp="1"/>
          </p:cNvSpPr>
          <p:nvPr>
            <p:ph type="sldNum" sz="quarter" idx="12"/>
          </p:nvPr>
        </p:nvSpPr>
        <p:spPr/>
        <p:txBody>
          <a:bodyPr/>
          <a:lstStyle/>
          <a:p>
            <a:pPr>
              <a:defRPr/>
            </a:pPr>
            <a:fld id="{B4F39711-CCF2-4A75-9DDA-0CAA1CF15CE8}" type="slidenum">
              <a:rPr lang="en-US" smtClean="0"/>
              <a:pPr>
                <a:defRPr/>
              </a:pPr>
              <a:t>24</a:t>
            </a:fld>
            <a:endParaRPr lang="en-US"/>
          </a:p>
        </p:txBody>
      </p:sp>
      <p:pic>
        <p:nvPicPr>
          <p:cNvPr id="203779" name="Picture 3"/>
          <p:cNvPicPr>
            <a:picLocks noChangeAspect="1" noChangeArrowheads="1"/>
          </p:cNvPicPr>
          <p:nvPr/>
        </p:nvPicPr>
        <p:blipFill>
          <a:blip r:embed="rId2" cstate="print"/>
          <a:srcRect/>
          <a:stretch>
            <a:fillRect/>
          </a:stretch>
        </p:blipFill>
        <p:spPr bwMode="auto">
          <a:xfrm>
            <a:off x="609600" y="4647925"/>
            <a:ext cx="8338102" cy="1038500"/>
          </a:xfrm>
          <a:prstGeom prst="rect">
            <a:avLst/>
          </a:prstGeom>
          <a:noFill/>
          <a:ln w="9525">
            <a:noFill/>
            <a:miter lim="800000"/>
            <a:headEnd/>
            <a:tailEnd/>
          </a:ln>
          <a:effectLst/>
        </p:spPr>
      </p:pic>
    </p:spTree>
  </p:cSld>
  <p:clrMapOvr>
    <a:masterClrMapping/>
  </p:clrMapOvr>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ChangeArrowheads="1"/>
          </p:cNvSpPr>
          <p:nvPr>
            <p:ph type="title"/>
          </p:nvPr>
        </p:nvSpPr>
        <p:spPr/>
        <p:txBody>
          <a:bodyPr/>
          <a:lstStyle/>
          <a:p>
            <a:pPr eaLnBrk="1" hangingPunct="1"/>
            <a:r>
              <a:rPr lang="en-US" smtClean="0"/>
              <a:t>Start-up Risks</a:t>
            </a:r>
          </a:p>
        </p:txBody>
      </p:sp>
      <p:sp>
        <p:nvSpPr>
          <p:cNvPr id="167939" name="Rectangle 3"/>
          <p:cNvSpPr>
            <a:spLocks noGrp="1" noChangeArrowheads="1"/>
          </p:cNvSpPr>
          <p:nvPr>
            <p:ph type="body" idx="1"/>
          </p:nvPr>
        </p:nvSpPr>
        <p:spPr/>
        <p:txBody>
          <a:bodyPr/>
          <a:lstStyle/>
          <a:p>
            <a:pPr eaLnBrk="1" hangingPunct="1"/>
            <a:r>
              <a:rPr lang="en-US" smtClean="0"/>
              <a:t>But one of the biggest obstacles preventing the development of geo-thermal is start-up costs. </a:t>
            </a:r>
          </a:p>
          <a:p>
            <a:pPr eaLnBrk="1" hangingPunct="1"/>
            <a:r>
              <a:rPr lang="en-US" smtClean="0"/>
              <a:t>"The risks involved in drilling - that's the stumbling block”</a:t>
            </a:r>
          </a:p>
          <a:p>
            <a:pPr eaLnBrk="1" hangingPunct="1"/>
            <a:r>
              <a:rPr lang="en-US" smtClean="0"/>
              <a:t>Potential sites could be identified and millions of dollars spent drilling wells, but the result could be zero. The consistency of heat or the rock type may not be suitable for geothermal electricity. </a:t>
            </a:r>
          </a:p>
        </p:txBody>
      </p:sp>
      <p:sp>
        <p:nvSpPr>
          <p:cNvPr id="167940" name="Date Placeholder 1"/>
          <p:cNvSpPr>
            <a:spLocks noGrp="1"/>
          </p:cNvSpPr>
          <p:nvPr>
            <p:ph type="dt" sz="quarter" idx="10"/>
          </p:nvPr>
        </p:nvSpPr>
        <p:spPr>
          <a:noFill/>
        </p:spPr>
        <p:txBody>
          <a:bodyPr/>
          <a:lstStyle/>
          <a:p>
            <a:fld id="{98567385-3B0F-4225-AB26-C07C680F234C}" type="datetime3">
              <a:rPr lang="en-US" smtClean="0"/>
              <a:pPr/>
              <a:t>9 May 2013</a:t>
            </a:fld>
            <a:endParaRPr lang="en-US" smtClean="0"/>
          </a:p>
        </p:txBody>
      </p:sp>
      <p:sp>
        <p:nvSpPr>
          <p:cNvPr id="167941" name="Footer Placeholder 2"/>
          <p:cNvSpPr>
            <a:spLocks noGrp="1"/>
          </p:cNvSpPr>
          <p:nvPr>
            <p:ph type="ftr" sz="quarter" idx="11"/>
          </p:nvPr>
        </p:nvSpPr>
        <p:spPr>
          <a:noFill/>
        </p:spPr>
        <p:txBody>
          <a:bodyPr/>
          <a:lstStyle/>
          <a:p>
            <a:r>
              <a:rPr lang="en-US" smtClean="0"/>
              <a:t>www.edbodmer.com</a:t>
            </a:r>
          </a:p>
        </p:txBody>
      </p:sp>
      <p:sp>
        <p:nvSpPr>
          <p:cNvPr id="167942" name="Slide Number Placeholder 3"/>
          <p:cNvSpPr>
            <a:spLocks noGrp="1"/>
          </p:cNvSpPr>
          <p:nvPr>
            <p:ph type="sldNum" sz="quarter" idx="12"/>
          </p:nvPr>
        </p:nvSpPr>
        <p:spPr>
          <a:noFill/>
        </p:spPr>
        <p:txBody>
          <a:bodyPr/>
          <a:lstStyle/>
          <a:p>
            <a:fld id="{581D6536-04C8-4A09-8C22-66BD05DDF1CA}" type="slidenum">
              <a:rPr lang="en-US" smtClean="0"/>
              <a:pPr/>
              <a:t>240</a:t>
            </a:fld>
            <a:endParaRPr lang="en-US" smtClean="0"/>
          </a:p>
        </p:txBody>
      </p:sp>
    </p:spTree>
  </p:cSld>
  <p:clrMapOvr>
    <a:masterClrMapping/>
  </p:clrMapOvr>
  <p:timing>
    <p:tnLst>
      <p:par>
        <p:cTn id="1" dur="indefinite" restart="never" nodeType="tmRoot"/>
      </p:par>
    </p:tn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ChangeArrowheads="1"/>
          </p:cNvSpPr>
          <p:nvPr>
            <p:ph type="title"/>
          </p:nvPr>
        </p:nvSpPr>
        <p:spPr/>
        <p:txBody>
          <a:bodyPr/>
          <a:lstStyle/>
          <a:p>
            <a:pPr eaLnBrk="1" hangingPunct="1"/>
            <a:r>
              <a:rPr lang="en-US" smtClean="0"/>
              <a:t>Expenditures for Drills</a:t>
            </a:r>
          </a:p>
        </p:txBody>
      </p:sp>
      <p:sp>
        <p:nvSpPr>
          <p:cNvPr id="168963" name="Rectangle 3"/>
          <p:cNvSpPr>
            <a:spLocks noGrp="1" noChangeArrowheads="1"/>
          </p:cNvSpPr>
          <p:nvPr>
            <p:ph type="body" idx="1"/>
          </p:nvPr>
        </p:nvSpPr>
        <p:spPr/>
        <p:txBody>
          <a:bodyPr/>
          <a:lstStyle/>
          <a:p>
            <a:pPr eaLnBrk="1" hangingPunct="1"/>
            <a:r>
              <a:rPr lang="en-US" smtClean="0"/>
              <a:t>Risk of Failed Drilling</a:t>
            </a:r>
          </a:p>
          <a:p>
            <a:pPr eaLnBrk="1" hangingPunct="1"/>
            <a:r>
              <a:rPr lang="en-US" smtClean="0"/>
              <a:t>Life time of Well and Re-Drilling of Well</a:t>
            </a:r>
          </a:p>
        </p:txBody>
      </p:sp>
      <p:sp>
        <p:nvSpPr>
          <p:cNvPr id="168964" name="Date Placeholder 1"/>
          <p:cNvSpPr>
            <a:spLocks noGrp="1"/>
          </p:cNvSpPr>
          <p:nvPr>
            <p:ph type="dt" sz="quarter" idx="10"/>
          </p:nvPr>
        </p:nvSpPr>
        <p:spPr>
          <a:noFill/>
        </p:spPr>
        <p:txBody>
          <a:bodyPr/>
          <a:lstStyle/>
          <a:p>
            <a:fld id="{CE2F97B4-2997-49B0-8BD6-CCFC359794DC}" type="datetime3">
              <a:rPr lang="en-US" smtClean="0"/>
              <a:pPr/>
              <a:t>9 May 2013</a:t>
            </a:fld>
            <a:endParaRPr lang="en-US" smtClean="0"/>
          </a:p>
        </p:txBody>
      </p:sp>
      <p:sp>
        <p:nvSpPr>
          <p:cNvPr id="168965" name="Footer Placeholder 2"/>
          <p:cNvSpPr>
            <a:spLocks noGrp="1"/>
          </p:cNvSpPr>
          <p:nvPr>
            <p:ph type="ftr" sz="quarter" idx="11"/>
          </p:nvPr>
        </p:nvSpPr>
        <p:spPr>
          <a:noFill/>
        </p:spPr>
        <p:txBody>
          <a:bodyPr/>
          <a:lstStyle/>
          <a:p>
            <a:r>
              <a:rPr lang="en-US" smtClean="0"/>
              <a:t>www.edbodmer.com</a:t>
            </a:r>
          </a:p>
        </p:txBody>
      </p:sp>
      <p:sp>
        <p:nvSpPr>
          <p:cNvPr id="168966" name="Slide Number Placeholder 3"/>
          <p:cNvSpPr>
            <a:spLocks noGrp="1"/>
          </p:cNvSpPr>
          <p:nvPr>
            <p:ph type="sldNum" sz="quarter" idx="12"/>
          </p:nvPr>
        </p:nvSpPr>
        <p:spPr>
          <a:noFill/>
        </p:spPr>
        <p:txBody>
          <a:bodyPr/>
          <a:lstStyle/>
          <a:p>
            <a:fld id="{995020AF-BF79-417A-B39B-8F41AE22A6F8}" type="slidenum">
              <a:rPr lang="en-US" smtClean="0"/>
              <a:pPr/>
              <a:t>241</a:t>
            </a:fld>
            <a:endParaRPr lang="en-US" smtClean="0"/>
          </a:p>
        </p:txBody>
      </p:sp>
    </p:spTree>
  </p:cSld>
  <p:clrMapOvr>
    <a:masterClrMapping/>
  </p:clrMapOvr>
  <p:timing>
    <p:tnLst>
      <p:par>
        <p:cTn id="1" dur="indefinite" restart="never" nodeType="tmRoot"/>
      </p:par>
    </p:tn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ChangeArrowheads="1"/>
          </p:cNvSpPr>
          <p:nvPr>
            <p:ph type="title"/>
          </p:nvPr>
        </p:nvSpPr>
        <p:spPr/>
        <p:txBody>
          <a:bodyPr/>
          <a:lstStyle/>
          <a:p>
            <a:pPr eaLnBrk="1" hangingPunct="1"/>
            <a:r>
              <a:rPr lang="en-US" sz="3200" smtClean="0"/>
              <a:t>Importance of Development and Exploration Cost in Geothermal</a:t>
            </a:r>
          </a:p>
        </p:txBody>
      </p:sp>
      <p:pic>
        <p:nvPicPr>
          <p:cNvPr id="169987" name="Picture 3"/>
          <p:cNvPicPr>
            <a:picLocks noGrp="1" noChangeAspect="1" noChangeArrowheads="1"/>
          </p:cNvPicPr>
          <p:nvPr>
            <p:ph type="body" idx="1"/>
          </p:nvPr>
        </p:nvPicPr>
        <p:blipFill>
          <a:blip r:embed="rId2" cstate="print"/>
          <a:srcRect/>
          <a:stretch>
            <a:fillRect/>
          </a:stretch>
        </p:blipFill>
        <p:spPr/>
      </p:pic>
      <p:sp>
        <p:nvSpPr>
          <p:cNvPr id="169988" name="Date Placeholder 1"/>
          <p:cNvSpPr>
            <a:spLocks noGrp="1"/>
          </p:cNvSpPr>
          <p:nvPr>
            <p:ph type="dt" sz="quarter" idx="10"/>
          </p:nvPr>
        </p:nvSpPr>
        <p:spPr>
          <a:noFill/>
        </p:spPr>
        <p:txBody>
          <a:bodyPr/>
          <a:lstStyle/>
          <a:p>
            <a:fld id="{D0D92B4B-234C-49DE-A63E-03E903E2C099}" type="datetime3">
              <a:rPr lang="en-US" smtClean="0"/>
              <a:pPr/>
              <a:t>9 May 2013</a:t>
            </a:fld>
            <a:endParaRPr lang="en-US" smtClean="0"/>
          </a:p>
        </p:txBody>
      </p:sp>
      <p:sp>
        <p:nvSpPr>
          <p:cNvPr id="169989" name="Footer Placeholder 2"/>
          <p:cNvSpPr>
            <a:spLocks noGrp="1"/>
          </p:cNvSpPr>
          <p:nvPr>
            <p:ph type="ftr" sz="quarter" idx="11"/>
          </p:nvPr>
        </p:nvSpPr>
        <p:spPr>
          <a:noFill/>
        </p:spPr>
        <p:txBody>
          <a:bodyPr/>
          <a:lstStyle/>
          <a:p>
            <a:r>
              <a:rPr lang="en-US" smtClean="0"/>
              <a:t>www.edbodmer.com</a:t>
            </a:r>
          </a:p>
        </p:txBody>
      </p:sp>
      <p:sp>
        <p:nvSpPr>
          <p:cNvPr id="169990" name="Slide Number Placeholder 3"/>
          <p:cNvSpPr>
            <a:spLocks noGrp="1"/>
          </p:cNvSpPr>
          <p:nvPr>
            <p:ph type="sldNum" sz="quarter" idx="12"/>
          </p:nvPr>
        </p:nvSpPr>
        <p:spPr>
          <a:noFill/>
        </p:spPr>
        <p:txBody>
          <a:bodyPr/>
          <a:lstStyle/>
          <a:p>
            <a:fld id="{C12B172B-95C2-4172-BCC5-C3DFAA8ECE84}" type="slidenum">
              <a:rPr lang="en-US" smtClean="0"/>
              <a:pPr/>
              <a:t>242</a:t>
            </a:fld>
            <a:endParaRPr lang="en-US" smtClean="0"/>
          </a:p>
        </p:txBody>
      </p:sp>
    </p:spTree>
  </p:cSld>
  <p:clrMapOvr>
    <a:masterClrMapping/>
  </p:clrMapOvr>
  <p:transition/>
  <p:timing>
    <p:tnLst>
      <p:par>
        <p:cTn id="1" dur="indefinite" restart="never" nodeType="tmRoot"/>
      </p:par>
    </p:tn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Grp="1" noChangeArrowheads="1"/>
          </p:cNvSpPr>
          <p:nvPr>
            <p:ph type="title"/>
          </p:nvPr>
        </p:nvSpPr>
        <p:spPr/>
        <p:txBody>
          <a:bodyPr/>
          <a:lstStyle/>
          <a:p>
            <a:pPr eaLnBrk="1" hangingPunct="1"/>
            <a:r>
              <a:rPr lang="en-US" sz="3200" smtClean="0"/>
              <a:t>Importance of Probability in Valuation Analysis</a:t>
            </a:r>
          </a:p>
        </p:txBody>
      </p:sp>
      <p:pic>
        <p:nvPicPr>
          <p:cNvPr id="171011" name="Picture 4"/>
          <p:cNvPicPr>
            <a:picLocks noGrp="1" noChangeAspect="1" noChangeArrowheads="1"/>
          </p:cNvPicPr>
          <p:nvPr>
            <p:ph type="body" idx="1"/>
          </p:nvPr>
        </p:nvPicPr>
        <p:blipFill>
          <a:blip r:embed="rId2" cstate="print"/>
          <a:srcRect/>
          <a:stretch>
            <a:fillRect/>
          </a:stretch>
        </p:blipFill>
        <p:spPr>
          <a:xfrm>
            <a:off x="762000" y="1905000"/>
            <a:ext cx="7162800" cy="2125663"/>
          </a:xfrm>
        </p:spPr>
      </p:pic>
      <p:sp>
        <p:nvSpPr>
          <p:cNvPr id="171012" name="Text Box 5"/>
          <p:cNvSpPr txBox="1">
            <a:spLocks noChangeArrowheads="1"/>
          </p:cNvSpPr>
          <p:nvPr/>
        </p:nvSpPr>
        <p:spPr bwMode="auto">
          <a:xfrm>
            <a:off x="2819400" y="4648200"/>
            <a:ext cx="2209800" cy="307975"/>
          </a:xfrm>
          <a:prstGeom prst="rect">
            <a:avLst/>
          </a:prstGeom>
          <a:noFill/>
          <a:ln w="9525">
            <a:noFill/>
            <a:miter lim="800000"/>
            <a:headEnd/>
            <a:tailEnd/>
          </a:ln>
        </p:spPr>
        <p:txBody>
          <a:bodyPr>
            <a:spAutoFit/>
          </a:bodyPr>
          <a:lstStyle/>
          <a:p>
            <a:pPr>
              <a:spcBef>
                <a:spcPct val="50000"/>
              </a:spcBef>
            </a:pPr>
            <a:r>
              <a:rPr lang="en-US" sz="1400"/>
              <a:t>Incorrect</a:t>
            </a:r>
          </a:p>
        </p:txBody>
      </p:sp>
      <p:sp>
        <p:nvSpPr>
          <p:cNvPr id="171013" name="Line 6"/>
          <p:cNvSpPr>
            <a:spLocks noChangeShapeType="1"/>
          </p:cNvSpPr>
          <p:nvPr/>
        </p:nvSpPr>
        <p:spPr bwMode="auto">
          <a:xfrm flipV="1">
            <a:off x="3657600" y="3962400"/>
            <a:ext cx="609600" cy="685800"/>
          </a:xfrm>
          <a:prstGeom prst="line">
            <a:avLst/>
          </a:prstGeom>
          <a:noFill/>
          <a:ln w="9525">
            <a:solidFill>
              <a:schemeClr val="tx1"/>
            </a:solidFill>
            <a:round/>
            <a:headEnd/>
            <a:tailEnd type="triangle" w="med" len="med"/>
          </a:ln>
        </p:spPr>
        <p:txBody>
          <a:bodyPr/>
          <a:lstStyle/>
          <a:p>
            <a:endParaRPr lang="en-US"/>
          </a:p>
        </p:txBody>
      </p:sp>
      <p:sp>
        <p:nvSpPr>
          <p:cNvPr id="171014" name="Text Box 7"/>
          <p:cNvSpPr txBox="1">
            <a:spLocks noChangeArrowheads="1"/>
          </p:cNvSpPr>
          <p:nvPr/>
        </p:nvSpPr>
        <p:spPr bwMode="auto">
          <a:xfrm>
            <a:off x="6019800" y="4724400"/>
            <a:ext cx="2209800" cy="307975"/>
          </a:xfrm>
          <a:prstGeom prst="rect">
            <a:avLst/>
          </a:prstGeom>
          <a:noFill/>
          <a:ln w="9525">
            <a:noFill/>
            <a:miter lim="800000"/>
            <a:headEnd/>
            <a:tailEnd/>
          </a:ln>
        </p:spPr>
        <p:txBody>
          <a:bodyPr>
            <a:spAutoFit/>
          </a:bodyPr>
          <a:lstStyle/>
          <a:p>
            <a:pPr>
              <a:spcBef>
                <a:spcPct val="50000"/>
              </a:spcBef>
            </a:pPr>
            <a:r>
              <a:rPr lang="en-US" sz="1400"/>
              <a:t>Correct</a:t>
            </a:r>
          </a:p>
        </p:txBody>
      </p:sp>
      <p:sp>
        <p:nvSpPr>
          <p:cNvPr id="171015" name="Line 8"/>
          <p:cNvSpPr>
            <a:spLocks noChangeShapeType="1"/>
          </p:cNvSpPr>
          <p:nvPr/>
        </p:nvSpPr>
        <p:spPr bwMode="auto">
          <a:xfrm flipV="1">
            <a:off x="6858000" y="4038600"/>
            <a:ext cx="457200" cy="685800"/>
          </a:xfrm>
          <a:prstGeom prst="line">
            <a:avLst/>
          </a:prstGeom>
          <a:noFill/>
          <a:ln w="9525">
            <a:solidFill>
              <a:schemeClr val="tx1"/>
            </a:solidFill>
            <a:round/>
            <a:headEnd/>
            <a:tailEnd type="triangle" w="med" len="med"/>
          </a:ln>
        </p:spPr>
        <p:txBody>
          <a:bodyPr/>
          <a:lstStyle/>
          <a:p>
            <a:endParaRPr lang="en-US"/>
          </a:p>
        </p:txBody>
      </p:sp>
      <p:sp>
        <p:nvSpPr>
          <p:cNvPr id="171016" name="Date Placeholder 1"/>
          <p:cNvSpPr>
            <a:spLocks noGrp="1"/>
          </p:cNvSpPr>
          <p:nvPr>
            <p:ph type="dt" sz="quarter" idx="10"/>
          </p:nvPr>
        </p:nvSpPr>
        <p:spPr>
          <a:noFill/>
        </p:spPr>
        <p:txBody>
          <a:bodyPr/>
          <a:lstStyle/>
          <a:p>
            <a:fld id="{BA11C4E6-4B66-49E8-ACCC-04C6827E3C7F}" type="datetime3">
              <a:rPr lang="en-US" sz="1100" smtClean="0"/>
              <a:pPr/>
              <a:t>9 May 2013</a:t>
            </a:fld>
            <a:endParaRPr lang="en-US" sz="1100" smtClean="0"/>
          </a:p>
        </p:txBody>
      </p:sp>
      <p:sp>
        <p:nvSpPr>
          <p:cNvPr id="171017" name="Footer Placeholder 2"/>
          <p:cNvSpPr>
            <a:spLocks noGrp="1"/>
          </p:cNvSpPr>
          <p:nvPr>
            <p:ph type="ftr" sz="quarter" idx="11"/>
          </p:nvPr>
        </p:nvSpPr>
        <p:spPr>
          <a:noFill/>
        </p:spPr>
        <p:txBody>
          <a:bodyPr/>
          <a:lstStyle/>
          <a:p>
            <a:r>
              <a:rPr lang="en-US" sz="1100" smtClean="0"/>
              <a:t>www.edbodmer.com</a:t>
            </a:r>
          </a:p>
        </p:txBody>
      </p:sp>
      <p:sp>
        <p:nvSpPr>
          <p:cNvPr id="171018" name="Slide Number Placeholder 3"/>
          <p:cNvSpPr>
            <a:spLocks noGrp="1"/>
          </p:cNvSpPr>
          <p:nvPr>
            <p:ph type="sldNum" sz="quarter" idx="12"/>
          </p:nvPr>
        </p:nvSpPr>
        <p:spPr>
          <a:noFill/>
        </p:spPr>
        <p:txBody>
          <a:bodyPr/>
          <a:lstStyle/>
          <a:p>
            <a:fld id="{41C56857-FFCF-47D6-A64A-AB4C6D599B9F}" type="slidenum">
              <a:rPr lang="en-US" sz="1100" smtClean="0"/>
              <a:pPr/>
              <a:t>243</a:t>
            </a:fld>
            <a:endParaRPr lang="en-US" sz="1100" smtClean="0"/>
          </a:p>
        </p:txBody>
      </p:sp>
    </p:spTree>
  </p:cSld>
  <p:clrMapOvr>
    <a:masterClrMapping/>
  </p:clrMapOvr>
  <p:timing>
    <p:tnLst>
      <p:par>
        <p:cTn id="1" dur="indefinite" restart="never" nodeType="tmRoot"/>
      </p:par>
    </p:tn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2"/>
          <p:cNvSpPr>
            <a:spLocks noGrp="1" noChangeArrowheads="1"/>
          </p:cNvSpPr>
          <p:nvPr>
            <p:ph type="title"/>
          </p:nvPr>
        </p:nvSpPr>
        <p:spPr/>
        <p:txBody>
          <a:bodyPr/>
          <a:lstStyle/>
          <a:p>
            <a:pPr eaLnBrk="1" hangingPunct="1"/>
            <a:r>
              <a:rPr lang="en-US" smtClean="0"/>
              <a:t>Geothermal Case Study</a:t>
            </a:r>
          </a:p>
        </p:txBody>
      </p:sp>
      <p:sp>
        <p:nvSpPr>
          <p:cNvPr id="172035" name="Rectangle 3"/>
          <p:cNvSpPr>
            <a:spLocks noGrp="1" noChangeArrowheads="1"/>
          </p:cNvSpPr>
          <p:nvPr>
            <p:ph type="body" idx="1"/>
          </p:nvPr>
        </p:nvSpPr>
        <p:spPr/>
        <p:txBody>
          <a:bodyPr/>
          <a:lstStyle/>
          <a:p>
            <a:pPr eaLnBrk="1" hangingPunct="1">
              <a:lnSpc>
                <a:spcPct val="80000"/>
              </a:lnSpc>
            </a:pPr>
            <a:r>
              <a:rPr lang="en-US" smtClean="0"/>
              <a:t>Project Owner Nevada Geothermal Power (NGP) Blue Mountain I</a:t>
            </a:r>
          </a:p>
          <a:p>
            <a:pPr eaLnBrk="1" hangingPunct="1">
              <a:lnSpc>
                <a:spcPct val="80000"/>
              </a:lnSpc>
            </a:pPr>
            <a:r>
              <a:rPr lang="en-US" smtClean="0"/>
              <a:t>Estimated Investment $180 million</a:t>
            </a:r>
          </a:p>
          <a:p>
            <a:pPr eaLnBrk="1" hangingPunct="1">
              <a:lnSpc>
                <a:spcPct val="80000"/>
              </a:lnSpc>
            </a:pPr>
            <a:r>
              <a:rPr lang="en-US" smtClean="0"/>
              <a:t>EPC Contact $76 million</a:t>
            </a:r>
          </a:p>
          <a:p>
            <a:pPr eaLnBrk="1" hangingPunct="1">
              <a:lnSpc>
                <a:spcPct val="80000"/>
              </a:lnSpc>
            </a:pPr>
            <a:r>
              <a:rPr lang="en-US" smtClean="0"/>
              <a:t>Commissioning October 2009</a:t>
            </a:r>
          </a:p>
          <a:p>
            <a:pPr eaLnBrk="1" hangingPunct="1">
              <a:lnSpc>
                <a:spcPct val="80000"/>
              </a:lnSpc>
            </a:pPr>
            <a:r>
              <a:rPr lang="en-US" smtClean="0"/>
              <a:t>Installed Capacity 49.5MW</a:t>
            </a:r>
          </a:p>
          <a:p>
            <a:pPr eaLnBrk="1" hangingPunct="1">
              <a:lnSpc>
                <a:spcPct val="80000"/>
              </a:lnSpc>
            </a:pPr>
            <a:r>
              <a:rPr lang="en-US" smtClean="0"/>
              <a:t>Current Production 38MW</a:t>
            </a:r>
          </a:p>
          <a:p>
            <a:pPr eaLnBrk="1" hangingPunct="1">
              <a:lnSpc>
                <a:spcPct val="80000"/>
              </a:lnSpc>
            </a:pPr>
            <a:r>
              <a:rPr lang="en-US" smtClean="0"/>
              <a:t>Planned Expansion45MW of Faulkner I and 25MW of Phase II</a:t>
            </a:r>
          </a:p>
          <a:p>
            <a:pPr eaLnBrk="1" hangingPunct="1">
              <a:lnSpc>
                <a:spcPct val="80000"/>
              </a:lnSpc>
            </a:pPr>
            <a:r>
              <a:rPr lang="en-US" smtClean="0"/>
              <a:t>Estimated Investment of Expansion $8.4m</a:t>
            </a:r>
          </a:p>
          <a:p>
            <a:pPr eaLnBrk="1" hangingPunct="1">
              <a:lnSpc>
                <a:spcPct val="80000"/>
              </a:lnSpc>
            </a:pPr>
            <a:r>
              <a:rPr lang="en-US" b="1" smtClean="0"/>
              <a:t>Cost without Expansion: $4,736/kW</a:t>
            </a:r>
          </a:p>
          <a:p>
            <a:pPr eaLnBrk="1" hangingPunct="1">
              <a:lnSpc>
                <a:spcPct val="80000"/>
              </a:lnSpc>
            </a:pPr>
            <a:r>
              <a:rPr lang="en-US" smtClean="0"/>
              <a:t>Cost with Expansion: $1,744/kW</a:t>
            </a:r>
          </a:p>
        </p:txBody>
      </p:sp>
      <p:sp>
        <p:nvSpPr>
          <p:cNvPr id="172036" name="Date Placeholder 1"/>
          <p:cNvSpPr>
            <a:spLocks noGrp="1"/>
          </p:cNvSpPr>
          <p:nvPr>
            <p:ph type="dt" sz="quarter" idx="10"/>
          </p:nvPr>
        </p:nvSpPr>
        <p:spPr>
          <a:noFill/>
        </p:spPr>
        <p:txBody>
          <a:bodyPr/>
          <a:lstStyle/>
          <a:p>
            <a:fld id="{936EDA7F-12F3-48F8-ABB5-AE113C0D444F}" type="datetime3">
              <a:rPr lang="en-US" smtClean="0"/>
              <a:pPr/>
              <a:t>9 May 2013</a:t>
            </a:fld>
            <a:endParaRPr lang="en-US" smtClean="0"/>
          </a:p>
        </p:txBody>
      </p:sp>
      <p:sp>
        <p:nvSpPr>
          <p:cNvPr id="172037" name="Footer Placeholder 2"/>
          <p:cNvSpPr>
            <a:spLocks noGrp="1"/>
          </p:cNvSpPr>
          <p:nvPr>
            <p:ph type="ftr" sz="quarter" idx="11"/>
          </p:nvPr>
        </p:nvSpPr>
        <p:spPr>
          <a:noFill/>
        </p:spPr>
        <p:txBody>
          <a:bodyPr/>
          <a:lstStyle/>
          <a:p>
            <a:r>
              <a:rPr lang="en-US" smtClean="0"/>
              <a:t>www.edbodmer.com</a:t>
            </a:r>
          </a:p>
        </p:txBody>
      </p:sp>
      <p:sp>
        <p:nvSpPr>
          <p:cNvPr id="172038" name="Slide Number Placeholder 3"/>
          <p:cNvSpPr>
            <a:spLocks noGrp="1"/>
          </p:cNvSpPr>
          <p:nvPr>
            <p:ph type="sldNum" sz="quarter" idx="12"/>
          </p:nvPr>
        </p:nvSpPr>
        <p:spPr>
          <a:noFill/>
        </p:spPr>
        <p:txBody>
          <a:bodyPr/>
          <a:lstStyle/>
          <a:p>
            <a:fld id="{A19F498B-DAC7-4ADB-A95E-46BC63811081}" type="slidenum">
              <a:rPr lang="en-US" smtClean="0"/>
              <a:pPr/>
              <a:t>244</a:t>
            </a:fld>
            <a:endParaRPr lang="en-US" smtClean="0"/>
          </a:p>
        </p:txBody>
      </p:sp>
    </p:spTree>
  </p:cSld>
  <p:clrMapOvr>
    <a:masterClrMapping/>
  </p:clrMapOvr>
  <p:timing>
    <p:tnLst>
      <p:par>
        <p:cTn id="1" dur="indefinite" restart="never" nodeType="tmRoot"/>
      </p:par>
    </p:tn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p:cNvSpPr>
            <a:spLocks noGrp="1" noChangeArrowheads="1"/>
          </p:cNvSpPr>
          <p:nvPr>
            <p:ph type="title"/>
          </p:nvPr>
        </p:nvSpPr>
        <p:spPr>
          <a:xfrm>
            <a:off x="457200" y="304800"/>
            <a:ext cx="8229600" cy="1143000"/>
          </a:xfrm>
        </p:spPr>
        <p:txBody>
          <a:bodyPr/>
          <a:lstStyle/>
          <a:p>
            <a:pPr eaLnBrk="1" hangingPunct="1"/>
            <a:r>
              <a:rPr lang="en-US" smtClean="0"/>
              <a:t>Geothermal Case Study</a:t>
            </a:r>
          </a:p>
        </p:txBody>
      </p:sp>
      <p:sp>
        <p:nvSpPr>
          <p:cNvPr id="173059" name="Rectangle 3"/>
          <p:cNvSpPr>
            <a:spLocks noGrp="1" noChangeArrowheads="1"/>
          </p:cNvSpPr>
          <p:nvPr>
            <p:ph type="body" idx="1"/>
          </p:nvPr>
        </p:nvSpPr>
        <p:spPr/>
        <p:txBody>
          <a:bodyPr/>
          <a:lstStyle/>
          <a:p>
            <a:pPr eaLnBrk="1" hangingPunct="1"/>
            <a:endParaRPr lang="en-US" smtClean="0"/>
          </a:p>
          <a:p>
            <a:pPr eaLnBrk="1" hangingPunct="1"/>
            <a:r>
              <a:rPr lang="en-US" smtClean="0"/>
              <a:t>Signed a 20-year long power purchase agreement with NV Energy</a:t>
            </a:r>
          </a:p>
          <a:p>
            <a:pPr eaLnBrk="1" hangingPunct="1"/>
            <a:r>
              <a:rPr lang="en-US" smtClean="0"/>
              <a:t>Debt Financing - $ 59 million (32%)</a:t>
            </a:r>
          </a:p>
          <a:p>
            <a:pPr eaLnBrk="1" hangingPunct="1"/>
            <a:r>
              <a:rPr lang="en-US" smtClean="0"/>
              <a:t>Investment Tax Credit $58 million</a:t>
            </a:r>
          </a:p>
          <a:p>
            <a:pPr eaLnBrk="1" hangingPunct="1"/>
            <a:r>
              <a:rPr lang="en-US" smtClean="0"/>
              <a:t>3 x 16.5MW Turbines</a:t>
            </a:r>
          </a:p>
          <a:p>
            <a:pPr eaLnBrk="1" hangingPunct="1"/>
            <a:r>
              <a:rPr lang="en-US" smtClean="0"/>
              <a:t>6 Wells</a:t>
            </a:r>
          </a:p>
          <a:p>
            <a:pPr eaLnBrk="1" hangingPunct="1"/>
            <a:endParaRPr lang="en-US" smtClean="0"/>
          </a:p>
          <a:p>
            <a:pPr eaLnBrk="1" hangingPunct="1"/>
            <a:endParaRPr lang="en-US" smtClean="0"/>
          </a:p>
        </p:txBody>
      </p:sp>
      <p:sp>
        <p:nvSpPr>
          <p:cNvPr id="173060" name="Date Placeholder 1"/>
          <p:cNvSpPr>
            <a:spLocks noGrp="1"/>
          </p:cNvSpPr>
          <p:nvPr>
            <p:ph type="dt" sz="quarter" idx="10"/>
          </p:nvPr>
        </p:nvSpPr>
        <p:spPr>
          <a:noFill/>
        </p:spPr>
        <p:txBody>
          <a:bodyPr/>
          <a:lstStyle/>
          <a:p>
            <a:fld id="{01C5D638-8F1C-4707-B8F7-FF5BD410C8A6}" type="datetime3">
              <a:rPr lang="en-US" smtClean="0"/>
              <a:pPr/>
              <a:t>9 May 2013</a:t>
            </a:fld>
            <a:endParaRPr lang="en-US" smtClean="0"/>
          </a:p>
        </p:txBody>
      </p:sp>
      <p:sp>
        <p:nvSpPr>
          <p:cNvPr id="173061" name="Footer Placeholder 2"/>
          <p:cNvSpPr>
            <a:spLocks noGrp="1"/>
          </p:cNvSpPr>
          <p:nvPr>
            <p:ph type="ftr" sz="quarter" idx="11"/>
          </p:nvPr>
        </p:nvSpPr>
        <p:spPr>
          <a:noFill/>
        </p:spPr>
        <p:txBody>
          <a:bodyPr/>
          <a:lstStyle/>
          <a:p>
            <a:r>
              <a:rPr lang="en-US" smtClean="0"/>
              <a:t>www.edbodmer.com</a:t>
            </a:r>
          </a:p>
        </p:txBody>
      </p:sp>
      <p:sp>
        <p:nvSpPr>
          <p:cNvPr id="173062" name="Slide Number Placeholder 3"/>
          <p:cNvSpPr>
            <a:spLocks noGrp="1"/>
          </p:cNvSpPr>
          <p:nvPr>
            <p:ph type="sldNum" sz="quarter" idx="12"/>
          </p:nvPr>
        </p:nvSpPr>
        <p:spPr>
          <a:noFill/>
        </p:spPr>
        <p:txBody>
          <a:bodyPr/>
          <a:lstStyle/>
          <a:p>
            <a:fld id="{65E6AC29-C930-4231-A881-B1C5759A5A49}" type="slidenum">
              <a:rPr lang="en-US" smtClean="0"/>
              <a:pPr/>
              <a:t>245</a:t>
            </a:fld>
            <a:endParaRPr lang="en-US" smtClean="0"/>
          </a:p>
        </p:txBody>
      </p:sp>
    </p:spTree>
  </p:cSld>
  <p:clrMapOvr>
    <a:masterClrMapping/>
  </p:clrMapOvr>
  <p:timing>
    <p:tnLst>
      <p:par>
        <p:cTn id="1" dur="indefinite" restart="never" nodeType="tmRoot"/>
      </p:par>
    </p:tn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Title 1"/>
          <p:cNvSpPr>
            <a:spLocks noGrp="1"/>
          </p:cNvSpPr>
          <p:nvPr>
            <p:ph type="title"/>
          </p:nvPr>
        </p:nvSpPr>
        <p:spPr/>
        <p:txBody>
          <a:bodyPr/>
          <a:lstStyle/>
          <a:p>
            <a:r>
              <a:rPr lang="en-US" smtClean="0"/>
              <a:t>Cost of Wave Project</a:t>
            </a:r>
          </a:p>
        </p:txBody>
      </p:sp>
      <p:sp>
        <p:nvSpPr>
          <p:cNvPr id="174083" name="Content Placeholder 2"/>
          <p:cNvSpPr>
            <a:spLocks noGrp="1"/>
          </p:cNvSpPr>
          <p:nvPr>
            <p:ph idx="1"/>
          </p:nvPr>
        </p:nvSpPr>
        <p:spPr/>
        <p:txBody>
          <a:bodyPr/>
          <a:lstStyle/>
          <a:p>
            <a:r>
              <a:rPr lang="en-US" sz="1400" smtClean="0"/>
              <a:t>Partners target 10MW by 2015 for Sweden's first wave-power array</a:t>
            </a:r>
          </a:p>
          <a:p>
            <a:r>
              <a:rPr lang="en-US" sz="1400" smtClean="0"/>
              <a:t>Finnish energy group Fortum and Swedish marine-technology specialist Seabased Industry have agreed a €25m ($33m) deal to begin construction of Sweden’s first wave-power farm. </a:t>
            </a:r>
          </a:p>
          <a:p>
            <a:r>
              <a:rPr lang="en-US" sz="1400" b="1" smtClean="0"/>
              <a:t>Implies a cost/kW of $3,300/kW</a:t>
            </a:r>
          </a:p>
          <a:p>
            <a:r>
              <a:rPr lang="en-US" sz="1400" smtClean="0"/>
              <a:t>The 10MW development, made up of 420 buoys installed off Sotenäs in western Sweden, would be a contender in the race to be the world’s largest full-scale wave-power demonstration project, if it meets its target of full production by 2014-2015. </a:t>
            </a:r>
          </a:p>
          <a:p>
            <a:r>
              <a:rPr lang="en-US" sz="1400" smtClean="0"/>
              <a:t>Serial production of the project’s devices, generators, substations and converters is slated to start in the first half of 2012 at a manufacturing facility set up by the two partners in Lysekil municipality. </a:t>
            </a:r>
          </a:p>
          <a:p>
            <a:r>
              <a:rPr lang="en-US" sz="1400" smtClean="0"/>
              <a:t>Deployment of the first 42 buoys and associated infrastructure is due in the autumn and winter of next year. </a:t>
            </a:r>
          </a:p>
          <a:p>
            <a:r>
              <a:rPr lang="en-US" sz="1400" smtClean="0"/>
              <a:t>Phase two of the installation, designed to cover 500 sq metres, would follow after one year of initial operation. </a:t>
            </a:r>
          </a:p>
          <a:p>
            <a:r>
              <a:rPr lang="en-US" sz="1400" smtClean="0"/>
              <a:t>As a wave rises, the 140kg glass-fibre-composite buoy pulls up on a tethered "translator" – a type of rotor – set in a gravity-anchored linear-generator unit below. </a:t>
            </a:r>
          </a:p>
          <a:p>
            <a:r>
              <a:rPr lang="en-US" sz="1400" smtClean="0"/>
              <a:t>The buoy lets it down using a reverse-force mechanism to complete the cycle, with permanent-neo-magnets (made from an alloy of neodymium, iron and boron) generating energy in the surrounding coils. </a:t>
            </a:r>
          </a:p>
          <a:p>
            <a:r>
              <a:rPr lang="en-US" sz="1400" smtClean="0"/>
              <a:t>Power generated by the wave units will flow into a network of low-voltage and medium-voltage marine substations housing rectifiers, inverters and transformers to ensure smooth transmission to the onshore grid.  </a:t>
            </a:r>
          </a:p>
        </p:txBody>
      </p:sp>
      <p:sp>
        <p:nvSpPr>
          <p:cNvPr id="174084" name="Date Placeholder 3"/>
          <p:cNvSpPr>
            <a:spLocks noGrp="1"/>
          </p:cNvSpPr>
          <p:nvPr>
            <p:ph type="dt" sz="quarter" idx="10"/>
          </p:nvPr>
        </p:nvSpPr>
        <p:spPr>
          <a:noFill/>
        </p:spPr>
        <p:txBody>
          <a:bodyPr/>
          <a:lstStyle/>
          <a:p>
            <a:fld id="{AC8E8D47-365B-46F6-B785-367AC105D65F}" type="datetime3">
              <a:rPr lang="en-US" smtClean="0"/>
              <a:pPr/>
              <a:t>9 May 2013</a:t>
            </a:fld>
            <a:endParaRPr lang="en-US" smtClean="0"/>
          </a:p>
        </p:txBody>
      </p:sp>
      <p:sp>
        <p:nvSpPr>
          <p:cNvPr id="174085" name="Footer Placeholder 4"/>
          <p:cNvSpPr>
            <a:spLocks noGrp="1"/>
          </p:cNvSpPr>
          <p:nvPr>
            <p:ph type="ftr" sz="quarter" idx="11"/>
          </p:nvPr>
        </p:nvSpPr>
        <p:spPr>
          <a:noFill/>
        </p:spPr>
        <p:txBody>
          <a:bodyPr/>
          <a:lstStyle/>
          <a:p>
            <a:r>
              <a:rPr lang="en-US" smtClean="0"/>
              <a:t>www.edbodmer.com</a:t>
            </a:r>
          </a:p>
        </p:txBody>
      </p:sp>
      <p:sp>
        <p:nvSpPr>
          <p:cNvPr id="174086" name="Slide Number Placeholder 5"/>
          <p:cNvSpPr>
            <a:spLocks noGrp="1"/>
          </p:cNvSpPr>
          <p:nvPr>
            <p:ph type="sldNum" sz="quarter" idx="12"/>
          </p:nvPr>
        </p:nvSpPr>
        <p:spPr>
          <a:noFill/>
        </p:spPr>
        <p:txBody>
          <a:bodyPr/>
          <a:lstStyle/>
          <a:p>
            <a:fld id="{5E0B8ED9-3F24-4A47-861B-2C91865D673B}" type="slidenum">
              <a:rPr lang="en-US" smtClean="0"/>
              <a:pPr/>
              <a:t>246</a:t>
            </a:fld>
            <a:endParaRPr lang="en-US" smtClean="0"/>
          </a:p>
        </p:txBody>
      </p:sp>
    </p:spTree>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Title 6"/>
          <p:cNvSpPr>
            <a:spLocks noGrp="1"/>
          </p:cNvSpPr>
          <p:nvPr>
            <p:ph type="ctrTitle"/>
          </p:nvPr>
        </p:nvSpPr>
        <p:spPr/>
        <p:txBody>
          <a:bodyPr/>
          <a:lstStyle/>
          <a:p>
            <a:r>
              <a:rPr lang="en-US" smtClean="0"/>
              <a:t>Comparison of Alternative Technologies</a:t>
            </a:r>
          </a:p>
        </p:txBody>
      </p:sp>
      <p:sp>
        <p:nvSpPr>
          <p:cNvPr id="175107" name="Date Placeholder 3"/>
          <p:cNvSpPr>
            <a:spLocks noGrp="1"/>
          </p:cNvSpPr>
          <p:nvPr>
            <p:ph type="dt" sz="quarter" idx="10"/>
          </p:nvPr>
        </p:nvSpPr>
        <p:spPr>
          <a:noFill/>
        </p:spPr>
        <p:txBody>
          <a:bodyPr/>
          <a:lstStyle/>
          <a:p>
            <a:fld id="{C9C14F40-C01C-42B4-9303-0E4942DECE7A}" type="datetime3">
              <a:rPr lang="en-US" smtClean="0"/>
              <a:pPr/>
              <a:t>9 May 2013</a:t>
            </a:fld>
            <a:endParaRPr lang="en-US" smtClean="0"/>
          </a:p>
        </p:txBody>
      </p:sp>
      <p:sp>
        <p:nvSpPr>
          <p:cNvPr id="175108" name="Footer Placeholder 4"/>
          <p:cNvSpPr>
            <a:spLocks noGrp="1"/>
          </p:cNvSpPr>
          <p:nvPr>
            <p:ph type="ftr" sz="quarter" idx="11"/>
          </p:nvPr>
        </p:nvSpPr>
        <p:spPr>
          <a:noFill/>
        </p:spPr>
        <p:txBody>
          <a:bodyPr/>
          <a:lstStyle/>
          <a:p>
            <a:r>
              <a:rPr lang="en-US" smtClean="0"/>
              <a:t>www.edbodmer.com</a:t>
            </a:r>
          </a:p>
        </p:txBody>
      </p:sp>
      <p:sp>
        <p:nvSpPr>
          <p:cNvPr id="175109" name="Slide Number Placeholder 5"/>
          <p:cNvSpPr>
            <a:spLocks noGrp="1"/>
          </p:cNvSpPr>
          <p:nvPr>
            <p:ph type="sldNum" sz="quarter" idx="12"/>
          </p:nvPr>
        </p:nvSpPr>
        <p:spPr>
          <a:noFill/>
        </p:spPr>
        <p:txBody>
          <a:bodyPr/>
          <a:lstStyle/>
          <a:p>
            <a:fld id="{14BA40D4-1EB0-4CDF-839E-640ED15E7FBA}" type="slidenum">
              <a:rPr lang="en-US" smtClean="0"/>
              <a:pPr/>
              <a:t>247</a:t>
            </a:fld>
            <a:endParaRPr lang="en-US" smtClean="0"/>
          </a:p>
        </p:txBody>
      </p:sp>
    </p:spTree>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Title 1"/>
          <p:cNvSpPr>
            <a:spLocks noGrp="1"/>
          </p:cNvSpPr>
          <p:nvPr>
            <p:ph type="title"/>
          </p:nvPr>
        </p:nvSpPr>
        <p:spPr/>
        <p:txBody>
          <a:bodyPr/>
          <a:lstStyle/>
          <a:p>
            <a:r>
              <a:rPr lang="en-US" smtClean="0"/>
              <a:t>Comparison of Alternative Technologies</a:t>
            </a:r>
          </a:p>
        </p:txBody>
      </p:sp>
      <p:sp>
        <p:nvSpPr>
          <p:cNvPr id="176131" name="Date Placeholder 3"/>
          <p:cNvSpPr>
            <a:spLocks noGrp="1"/>
          </p:cNvSpPr>
          <p:nvPr>
            <p:ph type="dt" sz="quarter" idx="10"/>
          </p:nvPr>
        </p:nvSpPr>
        <p:spPr>
          <a:noFill/>
        </p:spPr>
        <p:txBody>
          <a:bodyPr/>
          <a:lstStyle/>
          <a:p>
            <a:fld id="{F391B6E1-BADE-433C-B59E-450BF8DAC87B}" type="datetime3">
              <a:rPr lang="en-US" smtClean="0"/>
              <a:pPr/>
              <a:t>9 May 2013</a:t>
            </a:fld>
            <a:endParaRPr lang="en-US" smtClean="0"/>
          </a:p>
        </p:txBody>
      </p:sp>
      <p:sp>
        <p:nvSpPr>
          <p:cNvPr id="176132" name="Footer Placeholder 4"/>
          <p:cNvSpPr>
            <a:spLocks noGrp="1"/>
          </p:cNvSpPr>
          <p:nvPr>
            <p:ph type="ftr" sz="quarter" idx="11"/>
          </p:nvPr>
        </p:nvSpPr>
        <p:spPr>
          <a:noFill/>
        </p:spPr>
        <p:txBody>
          <a:bodyPr/>
          <a:lstStyle/>
          <a:p>
            <a:r>
              <a:rPr lang="en-US" smtClean="0"/>
              <a:t>www.edbodmer.com</a:t>
            </a:r>
          </a:p>
        </p:txBody>
      </p:sp>
      <p:sp>
        <p:nvSpPr>
          <p:cNvPr id="176133" name="Slide Number Placeholder 5"/>
          <p:cNvSpPr>
            <a:spLocks noGrp="1"/>
          </p:cNvSpPr>
          <p:nvPr>
            <p:ph type="sldNum" sz="quarter" idx="12"/>
          </p:nvPr>
        </p:nvSpPr>
        <p:spPr>
          <a:noFill/>
        </p:spPr>
        <p:txBody>
          <a:bodyPr/>
          <a:lstStyle/>
          <a:p>
            <a:fld id="{B9E6F14A-FAD8-4F87-A632-B3D4BF994204}" type="slidenum">
              <a:rPr lang="en-US" smtClean="0"/>
              <a:pPr/>
              <a:t>248</a:t>
            </a:fld>
            <a:endParaRPr lang="en-US" smtClean="0"/>
          </a:p>
        </p:txBody>
      </p:sp>
      <p:pic>
        <p:nvPicPr>
          <p:cNvPr id="176134" name="Picture 2"/>
          <p:cNvPicPr>
            <a:picLocks noGrp="1" noChangeAspect="1" noChangeArrowheads="1"/>
          </p:cNvPicPr>
          <p:nvPr>
            <p:ph idx="1"/>
          </p:nvPr>
        </p:nvPicPr>
        <p:blipFill>
          <a:blip r:embed="rId2" cstate="print"/>
          <a:srcRect/>
          <a:stretch>
            <a:fillRect/>
          </a:stretch>
        </p:blipFill>
        <p:spPr>
          <a:xfrm>
            <a:off x="2273300" y="1143000"/>
            <a:ext cx="4597400" cy="4983163"/>
          </a:xfrm>
          <a:noFill/>
        </p:spPr>
      </p:pic>
    </p:spTree>
  </p:cSld>
  <p:clrMapOvr>
    <a:masterClrMapping/>
  </p:clrMapOvr>
  <p:timing>
    <p:tnLst>
      <p:par>
        <p:cTn id="1" dur="indefinite" restart="never" nodeType="tmRoot"/>
      </p:par>
    </p:tn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Title 6"/>
          <p:cNvSpPr>
            <a:spLocks noGrp="1"/>
          </p:cNvSpPr>
          <p:nvPr>
            <p:ph type="ctrTitle"/>
          </p:nvPr>
        </p:nvSpPr>
        <p:spPr/>
        <p:txBody>
          <a:bodyPr/>
          <a:lstStyle/>
          <a:p>
            <a:r>
              <a:rPr lang="en-US" smtClean="0"/>
              <a:t>Grid Integration – Transmission and Dispatch</a:t>
            </a:r>
          </a:p>
        </p:txBody>
      </p:sp>
      <p:sp>
        <p:nvSpPr>
          <p:cNvPr id="177155" name="Date Placeholder 3"/>
          <p:cNvSpPr>
            <a:spLocks noGrp="1"/>
          </p:cNvSpPr>
          <p:nvPr>
            <p:ph type="dt" sz="quarter" idx="10"/>
          </p:nvPr>
        </p:nvSpPr>
        <p:spPr>
          <a:noFill/>
        </p:spPr>
        <p:txBody>
          <a:bodyPr/>
          <a:lstStyle/>
          <a:p>
            <a:fld id="{08D1B41B-DEDF-4343-AC50-2137D1EA3B11}" type="datetime3">
              <a:rPr lang="en-US" smtClean="0"/>
              <a:pPr/>
              <a:t>9 May 2013</a:t>
            </a:fld>
            <a:endParaRPr lang="en-US" smtClean="0"/>
          </a:p>
        </p:txBody>
      </p:sp>
      <p:sp>
        <p:nvSpPr>
          <p:cNvPr id="177156" name="Footer Placeholder 4"/>
          <p:cNvSpPr>
            <a:spLocks noGrp="1"/>
          </p:cNvSpPr>
          <p:nvPr>
            <p:ph type="ftr" sz="quarter" idx="11"/>
          </p:nvPr>
        </p:nvSpPr>
        <p:spPr>
          <a:noFill/>
        </p:spPr>
        <p:txBody>
          <a:bodyPr/>
          <a:lstStyle/>
          <a:p>
            <a:r>
              <a:rPr lang="en-US" smtClean="0"/>
              <a:t>www.edbodmer.com</a:t>
            </a:r>
          </a:p>
        </p:txBody>
      </p:sp>
      <p:sp>
        <p:nvSpPr>
          <p:cNvPr id="177157" name="Slide Number Placeholder 5"/>
          <p:cNvSpPr>
            <a:spLocks noGrp="1"/>
          </p:cNvSpPr>
          <p:nvPr>
            <p:ph type="sldNum" sz="quarter" idx="12"/>
          </p:nvPr>
        </p:nvSpPr>
        <p:spPr>
          <a:noFill/>
        </p:spPr>
        <p:txBody>
          <a:bodyPr/>
          <a:lstStyle/>
          <a:p>
            <a:fld id="{505F5FAA-60FB-4314-9532-F47211F751F1}" type="slidenum">
              <a:rPr lang="en-US" smtClean="0"/>
              <a:pPr/>
              <a:t>249</a:t>
            </a:fld>
            <a:endParaRPr lang="en-US"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533400" y="350838"/>
            <a:ext cx="8077200" cy="715962"/>
          </a:xfrm>
        </p:spPr>
        <p:txBody>
          <a:bodyPr/>
          <a:lstStyle/>
          <a:p>
            <a:r>
              <a:rPr lang="en-US" smtClean="0"/>
              <a:t>O&amp;M Costs</a:t>
            </a:r>
          </a:p>
        </p:txBody>
      </p:sp>
      <p:sp>
        <p:nvSpPr>
          <p:cNvPr id="27651" name="Date Placeholder 3"/>
          <p:cNvSpPr>
            <a:spLocks noGrp="1"/>
          </p:cNvSpPr>
          <p:nvPr>
            <p:ph type="dt" sz="quarter" idx="10"/>
          </p:nvPr>
        </p:nvSpPr>
        <p:spPr>
          <a:xfrm>
            <a:off x="595313" y="6270625"/>
            <a:ext cx="1857375" cy="476250"/>
          </a:xfrm>
          <a:noFill/>
        </p:spPr>
        <p:txBody>
          <a:bodyPr/>
          <a:lstStyle/>
          <a:p>
            <a:fld id="{2443EA5D-CD94-44C4-B7CF-998303D8461B}" type="datetime3">
              <a:rPr lang="en-US" smtClean="0"/>
              <a:pPr/>
              <a:t>9 May 2013</a:t>
            </a:fld>
            <a:endParaRPr lang="en-US" smtClean="0"/>
          </a:p>
        </p:txBody>
      </p:sp>
      <p:sp>
        <p:nvSpPr>
          <p:cNvPr id="27652" name="Footer Placeholder 4"/>
          <p:cNvSpPr>
            <a:spLocks noGrp="1"/>
          </p:cNvSpPr>
          <p:nvPr>
            <p:ph type="ftr" sz="quarter" idx="11"/>
          </p:nvPr>
        </p:nvSpPr>
        <p:spPr>
          <a:noFill/>
        </p:spPr>
        <p:txBody>
          <a:bodyPr/>
          <a:lstStyle/>
          <a:p>
            <a:r>
              <a:rPr lang="en-US" smtClean="0"/>
              <a:t>www.edbodmer.com</a:t>
            </a:r>
          </a:p>
        </p:txBody>
      </p:sp>
      <p:sp>
        <p:nvSpPr>
          <p:cNvPr id="27653" name="Slide Number Placeholder 5"/>
          <p:cNvSpPr>
            <a:spLocks noGrp="1"/>
          </p:cNvSpPr>
          <p:nvPr>
            <p:ph type="sldNum" sz="quarter" idx="12"/>
          </p:nvPr>
        </p:nvSpPr>
        <p:spPr>
          <a:noFill/>
        </p:spPr>
        <p:txBody>
          <a:bodyPr/>
          <a:lstStyle/>
          <a:p>
            <a:fld id="{BB655857-0385-4182-A392-834D9C368538}" type="slidenum">
              <a:rPr lang="en-US" smtClean="0"/>
              <a:pPr/>
              <a:t>25</a:t>
            </a:fld>
            <a:endParaRPr lang="en-US" smtClean="0"/>
          </a:p>
        </p:txBody>
      </p:sp>
      <p:pic>
        <p:nvPicPr>
          <p:cNvPr id="27654" name="Picture 2"/>
          <p:cNvPicPr>
            <a:picLocks noChangeAspect="1" noChangeArrowheads="1"/>
          </p:cNvPicPr>
          <p:nvPr/>
        </p:nvPicPr>
        <p:blipFill>
          <a:blip r:embed="rId2" cstate="print"/>
          <a:srcRect/>
          <a:stretch>
            <a:fillRect/>
          </a:stretch>
        </p:blipFill>
        <p:spPr bwMode="auto">
          <a:xfrm>
            <a:off x="76200" y="931863"/>
            <a:ext cx="8915400" cy="5011737"/>
          </a:xfrm>
          <a:prstGeom prst="rect">
            <a:avLst/>
          </a:prstGeom>
          <a:noFill/>
          <a:ln w="9525">
            <a:noFill/>
            <a:miter lim="800000"/>
            <a:headEnd/>
            <a:tailEnd/>
          </a:ln>
        </p:spPr>
      </p:pic>
      <p:pic>
        <p:nvPicPr>
          <p:cNvPr id="27655" name="Picture 3"/>
          <p:cNvPicPr>
            <a:picLocks noChangeAspect="1" noChangeArrowheads="1"/>
          </p:cNvPicPr>
          <p:nvPr/>
        </p:nvPicPr>
        <p:blipFill>
          <a:blip r:embed="rId3" cstate="print"/>
          <a:srcRect/>
          <a:stretch>
            <a:fillRect/>
          </a:stretch>
        </p:blipFill>
        <p:spPr bwMode="auto">
          <a:xfrm>
            <a:off x="2286000" y="5791200"/>
            <a:ext cx="5438775" cy="771525"/>
          </a:xfrm>
          <a:prstGeom prst="rect">
            <a:avLst/>
          </a:prstGeom>
          <a:noFill/>
          <a:ln w="9525">
            <a:noFill/>
            <a:miter lim="800000"/>
            <a:headEnd/>
            <a:tailEnd/>
          </a:ln>
        </p:spPr>
      </p:pic>
    </p:spTree>
  </p:cSld>
  <p:clrMapOvr>
    <a:masterClrMapping/>
  </p:clrMapOvr>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Title 1"/>
          <p:cNvSpPr>
            <a:spLocks noGrp="1"/>
          </p:cNvSpPr>
          <p:nvPr>
            <p:ph type="title"/>
          </p:nvPr>
        </p:nvSpPr>
        <p:spPr/>
        <p:txBody>
          <a:bodyPr/>
          <a:lstStyle/>
          <a:p>
            <a:r>
              <a:rPr lang="en-US" smtClean="0"/>
              <a:t>Texas Transmission Line</a:t>
            </a:r>
          </a:p>
        </p:txBody>
      </p:sp>
      <p:sp>
        <p:nvSpPr>
          <p:cNvPr id="178179" name="Date Placeholder 3"/>
          <p:cNvSpPr>
            <a:spLocks noGrp="1"/>
          </p:cNvSpPr>
          <p:nvPr>
            <p:ph type="dt" sz="quarter" idx="10"/>
          </p:nvPr>
        </p:nvSpPr>
        <p:spPr>
          <a:noFill/>
        </p:spPr>
        <p:txBody>
          <a:bodyPr/>
          <a:lstStyle/>
          <a:p>
            <a:fld id="{E11198BF-D8B9-41A3-BA43-60AD05BF7506}" type="datetime3">
              <a:rPr lang="en-US" smtClean="0"/>
              <a:pPr/>
              <a:t>9 May 2013</a:t>
            </a:fld>
            <a:endParaRPr lang="en-US" smtClean="0"/>
          </a:p>
        </p:txBody>
      </p:sp>
      <p:sp>
        <p:nvSpPr>
          <p:cNvPr id="178180" name="Footer Placeholder 4"/>
          <p:cNvSpPr>
            <a:spLocks noGrp="1"/>
          </p:cNvSpPr>
          <p:nvPr>
            <p:ph type="ftr" sz="quarter" idx="11"/>
          </p:nvPr>
        </p:nvSpPr>
        <p:spPr>
          <a:noFill/>
        </p:spPr>
        <p:txBody>
          <a:bodyPr/>
          <a:lstStyle/>
          <a:p>
            <a:r>
              <a:rPr lang="en-US" smtClean="0"/>
              <a:t>www.edbodmer.com</a:t>
            </a:r>
          </a:p>
        </p:txBody>
      </p:sp>
      <p:sp>
        <p:nvSpPr>
          <p:cNvPr id="178181" name="Slide Number Placeholder 5"/>
          <p:cNvSpPr>
            <a:spLocks noGrp="1"/>
          </p:cNvSpPr>
          <p:nvPr>
            <p:ph type="sldNum" sz="quarter" idx="12"/>
          </p:nvPr>
        </p:nvSpPr>
        <p:spPr>
          <a:noFill/>
        </p:spPr>
        <p:txBody>
          <a:bodyPr/>
          <a:lstStyle/>
          <a:p>
            <a:fld id="{1D5E448E-AF96-4B4D-875E-4908167D91C0}" type="slidenum">
              <a:rPr lang="en-US" smtClean="0"/>
              <a:pPr/>
              <a:t>250</a:t>
            </a:fld>
            <a:endParaRPr lang="en-US" smtClean="0"/>
          </a:p>
        </p:txBody>
      </p:sp>
      <p:pic>
        <p:nvPicPr>
          <p:cNvPr id="178182" name="Picture 2"/>
          <p:cNvPicPr>
            <a:picLocks noGrp="1" noChangeAspect="1" noChangeArrowheads="1"/>
          </p:cNvPicPr>
          <p:nvPr>
            <p:ph idx="1"/>
          </p:nvPr>
        </p:nvPicPr>
        <p:blipFill>
          <a:blip r:embed="rId2" cstate="print"/>
          <a:srcRect/>
          <a:stretch>
            <a:fillRect/>
          </a:stretch>
        </p:blipFill>
        <p:spPr>
          <a:xfrm>
            <a:off x="903288" y="1143000"/>
            <a:ext cx="7337425" cy="4983163"/>
          </a:xfrm>
        </p:spPr>
      </p:pic>
    </p:spTree>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Title 4"/>
          <p:cNvSpPr>
            <a:spLocks noGrp="1"/>
          </p:cNvSpPr>
          <p:nvPr>
            <p:ph type="title"/>
          </p:nvPr>
        </p:nvSpPr>
        <p:spPr/>
        <p:txBody>
          <a:bodyPr/>
          <a:lstStyle/>
          <a:p>
            <a:r>
              <a:rPr lang="en-US" smtClean="0"/>
              <a:t>Websites</a:t>
            </a:r>
            <a:endParaRPr lang="en-JM" smtClean="0"/>
          </a:p>
        </p:txBody>
      </p:sp>
      <p:sp>
        <p:nvSpPr>
          <p:cNvPr id="179203" name="Content Placeholder 5"/>
          <p:cNvSpPr>
            <a:spLocks noGrp="1"/>
          </p:cNvSpPr>
          <p:nvPr>
            <p:ph idx="1"/>
          </p:nvPr>
        </p:nvSpPr>
        <p:spPr/>
        <p:txBody>
          <a:bodyPr/>
          <a:lstStyle/>
          <a:p>
            <a:r>
              <a:rPr lang="en-JM" smtClean="0">
                <a:hlinkClick r:id="rId2"/>
              </a:rPr>
              <a:t>http://www.4coffshore.com/windfarms/</a:t>
            </a:r>
            <a:endParaRPr lang="en-JM" smtClean="0"/>
          </a:p>
          <a:p>
            <a:endParaRPr lang="en-US" smtClean="0"/>
          </a:p>
          <a:p>
            <a:r>
              <a:rPr lang="en-JM" smtClean="0">
                <a:hlinkClick r:id="rId3"/>
              </a:rPr>
              <a:t>http://www.rechargenews.com</a:t>
            </a:r>
            <a:endParaRPr lang="en-JM" smtClean="0"/>
          </a:p>
          <a:p>
            <a:endParaRPr lang="en-JM" smtClean="0"/>
          </a:p>
          <a:p>
            <a:r>
              <a:rPr lang="en-JM" smtClean="0"/>
              <a:t>http://www.gl-arradhassan.com/en/TechnicalPapers.php</a:t>
            </a:r>
          </a:p>
          <a:p>
            <a:endParaRPr lang="en-JM" smtClean="0"/>
          </a:p>
          <a:p>
            <a:endParaRPr lang="en-JM" smtClean="0"/>
          </a:p>
        </p:txBody>
      </p:sp>
      <p:sp>
        <p:nvSpPr>
          <p:cNvPr id="179204" name="Date Placeholder 1"/>
          <p:cNvSpPr>
            <a:spLocks noGrp="1"/>
          </p:cNvSpPr>
          <p:nvPr>
            <p:ph type="dt" sz="quarter" idx="10"/>
          </p:nvPr>
        </p:nvSpPr>
        <p:spPr>
          <a:noFill/>
        </p:spPr>
        <p:txBody>
          <a:bodyPr/>
          <a:lstStyle/>
          <a:p>
            <a:fld id="{B095D5D8-4EAA-4947-9DD1-229AA8BFDBDC}" type="datetime3">
              <a:rPr lang="en-US" smtClean="0"/>
              <a:pPr/>
              <a:t>9 May 2013</a:t>
            </a:fld>
            <a:endParaRPr lang="en-US" smtClean="0"/>
          </a:p>
        </p:txBody>
      </p:sp>
      <p:sp>
        <p:nvSpPr>
          <p:cNvPr id="179205" name="Footer Placeholder 2"/>
          <p:cNvSpPr>
            <a:spLocks noGrp="1"/>
          </p:cNvSpPr>
          <p:nvPr>
            <p:ph type="ftr" sz="quarter" idx="11"/>
          </p:nvPr>
        </p:nvSpPr>
        <p:spPr>
          <a:noFill/>
        </p:spPr>
        <p:txBody>
          <a:bodyPr/>
          <a:lstStyle/>
          <a:p>
            <a:r>
              <a:rPr lang="en-US" smtClean="0"/>
              <a:t>www.edbodmer.com</a:t>
            </a:r>
          </a:p>
        </p:txBody>
      </p:sp>
      <p:sp>
        <p:nvSpPr>
          <p:cNvPr id="179206" name="Slide Number Placeholder 3"/>
          <p:cNvSpPr>
            <a:spLocks noGrp="1"/>
          </p:cNvSpPr>
          <p:nvPr>
            <p:ph type="sldNum" sz="quarter" idx="12"/>
          </p:nvPr>
        </p:nvSpPr>
        <p:spPr>
          <a:noFill/>
        </p:spPr>
        <p:txBody>
          <a:bodyPr/>
          <a:lstStyle/>
          <a:p>
            <a:fld id="{18B6008A-960D-4B80-B5D3-91EC32BFD725}" type="slidenum">
              <a:rPr lang="en-US" smtClean="0"/>
              <a:pPr/>
              <a:t>251</a:t>
            </a:fld>
            <a:endParaRPr lang="en-US" smtClean="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457200" y="304800"/>
            <a:ext cx="8229600" cy="1143000"/>
          </a:xfrm>
        </p:spPr>
        <p:txBody>
          <a:bodyPr lIns="92075" tIns="46038" rIns="92075" bIns="46038" anchor="t"/>
          <a:lstStyle/>
          <a:p>
            <a:pPr eaLnBrk="1" hangingPunct="1"/>
            <a:r>
              <a:rPr lang="en-US" smtClean="0"/>
              <a:t>O&amp;M Costs per MWH</a:t>
            </a:r>
          </a:p>
        </p:txBody>
      </p:sp>
      <p:sp>
        <p:nvSpPr>
          <p:cNvPr id="28675" name="Rectangle 4"/>
          <p:cNvSpPr>
            <a:spLocks noGrp="1" noChangeArrowheads="1"/>
          </p:cNvSpPr>
          <p:nvPr>
            <p:ph type="body" idx="1"/>
          </p:nvPr>
        </p:nvSpPr>
        <p:spPr/>
        <p:txBody>
          <a:bodyPr/>
          <a:lstStyle/>
          <a:p>
            <a:pPr eaLnBrk="1" hangingPunct="1"/>
            <a:r>
              <a:rPr lang="en-US" dirty="0" smtClean="0"/>
              <a:t>.O&amp;M Database from U.S.  -- Appears that O&amp;M increases with age of project.  </a:t>
            </a:r>
          </a:p>
          <a:p>
            <a:pPr eaLnBrk="1" hangingPunct="1"/>
            <a:endParaRPr lang="en-US" dirty="0" smtClean="0"/>
          </a:p>
        </p:txBody>
      </p:sp>
      <p:pic>
        <p:nvPicPr>
          <p:cNvPr id="28676" name="Picture 5"/>
          <p:cNvPicPr>
            <a:picLocks noChangeAspect="1" noChangeArrowheads="1"/>
          </p:cNvPicPr>
          <p:nvPr/>
        </p:nvPicPr>
        <p:blipFill>
          <a:blip r:embed="rId2" cstate="print"/>
          <a:srcRect/>
          <a:stretch>
            <a:fillRect/>
          </a:stretch>
        </p:blipFill>
        <p:spPr bwMode="auto">
          <a:xfrm>
            <a:off x="228600" y="2286000"/>
            <a:ext cx="8705850" cy="3790950"/>
          </a:xfrm>
          <a:prstGeom prst="rect">
            <a:avLst/>
          </a:prstGeom>
          <a:noFill/>
          <a:ln w="9525">
            <a:noFill/>
            <a:miter lim="800000"/>
            <a:headEnd/>
            <a:tailEnd/>
          </a:ln>
        </p:spPr>
      </p:pic>
      <p:sp>
        <p:nvSpPr>
          <p:cNvPr id="28677" name="Date Placeholder 1"/>
          <p:cNvSpPr>
            <a:spLocks noGrp="1"/>
          </p:cNvSpPr>
          <p:nvPr>
            <p:ph type="dt" sz="quarter" idx="10"/>
          </p:nvPr>
        </p:nvSpPr>
        <p:spPr>
          <a:noFill/>
        </p:spPr>
        <p:txBody>
          <a:bodyPr/>
          <a:lstStyle/>
          <a:p>
            <a:fld id="{CC36685A-6925-45EC-8B15-6C902CAA7DFE}" type="datetime3">
              <a:rPr lang="en-US" smtClean="0"/>
              <a:pPr/>
              <a:t>9 May 2013</a:t>
            </a:fld>
            <a:endParaRPr lang="en-US" smtClean="0"/>
          </a:p>
        </p:txBody>
      </p:sp>
      <p:sp>
        <p:nvSpPr>
          <p:cNvPr id="28678" name="Footer Placeholder 2"/>
          <p:cNvSpPr>
            <a:spLocks noGrp="1"/>
          </p:cNvSpPr>
          <p:nvPr>
            <p:ph type="ftr" sz="quarter" idx="11"/>
          </p:nvPr>
        </p:nvSpPr>
        <p:spPr>
          <a:noFill/>
        </p:spPr>
        <p:txBody>
          <a:bodyPr/>
          <a:lstStyle/>
          <a:p>
            <a:r>
              <a:rPr lang="en-US" smtClean="0"/>
              <a:t>www.edbodmer.com</a:t>
            </a:r>
          </a:p>
        </p:txBody>
      </p:sp>
      <p:sp>
        <p:nvSpPr>
          <p:cNvPr id="28679" name="Slide Number Placeholder 3"/>
          <p:cNvSpPr>
            <a:spLocks noGrp="1"/>
          </p:cNvSpPr>
          <p:nvPr>
            <p:ph type="sldNum" sz="quarter" idx="12"/>
          </p:nvPr>
        </p:nvSpPr>
        <p:spPr>
          <a:noFill/>
        </p:spPr>
        <p:txBody>
          <a:bodyPr/>
          <a:lstStyle/>
          <a:p>
            <a:fld id="{9ED78948-B61C-44DC-BA3C-15F4634A95AE}" type="slidenum">
              <a:rPr lang="en-US" smtClean="0"/>
              <a:pPr/>
              <a:t>26</a:t>
            </a:fld>
            <a:endParaRPr lang="en-US" smtClean="0"/>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title" idx="4294967295"/>
          </p:nvPr>
        </p:nvSpPr>
        <p:spPr/>
        <p:txBody>
          <a:bodyPr lIns="92075" tIns="46038" rIns="92075" bIns="46038" anchor="t"/>
          <a:lstStyle/>
          <a:p>
            <a:pPr eaLnBrk="1" hangingPunct="1"/>
            <a:r>
              <a:rPr lang="en-US" smtClean="0"/>
              <a:t>Operating Expense Analysis</a:t>
            </a:r>
          </a:p>
        </p:txBody>
      </p:sp>
      <p:sp>
        <p:nvSpPr>
          <p:cNvPr id="29699" name="Rectangle 8"/>
          <p:cNvSpPr>
            <a:spLocks noGrp="1" noChangeArrowheads="1"/>
          </p:cNvSpPr>
          <p:nvPr>
            <p:ph type="body" sz="half" idx="4294967295"/>
          </p:nvPr>
        </p:nvSpPr>
        <p:spPr>
          <a:xfrm>
            <a:off x="457200" y="1219200"/>
            <a:ext cx="4724400" cy="4906963"/>
          </a:xfrm>
        </p:spPr>
        <p:txBody>
          <a:bodyPr lIns="92075" tIns="46038" rIns="92075" bIns="46038"/>
          <a:lstStyle/>
          <a:p>
            <a:pPr marL="231775" indent="-173038" eaLnBrk="1" hangingPunct="1">
              <a:lnSpc>
                <a:spcPct val="80000"/>
              </a:lnSpc>
            </a:pPr>
            <a:r>
              <a:rPr lang="en-US" sz="2000" dirty="0" smtClean="0"/>
              <a:t>The operating cost of a project can be measured on an absolute basis, on the basis of the kW capacity or on the basis of the MWH produced.  The range in operating costs for a few projects is shown in the accompanying table.</a:t>
            </a:r>
          </a:p>
          <a:p>
            <a:pPr marL="231775" indent="-173038" eaLnBrk="1" hangingPunct="1">
              <a:lnSpc>
                <a:spcPct val="80000"/>
              </a:lnSpc>
            </a:pPr>
            <a:endParaRPr lang="en-US" sz="2000" dirty="0" smtClean="0"/>
          </a:p>
          <a:p>
            <a:pPr marL="231775" indent="-173038" eaLnBrk="1" hangingPunct="1">
              <a:lnSpc>
                <a:spcPct val="80000"/>
              </a:lnSpc>
            </a:pPr>
            <a:endParaRPr lang="en-US" sz="2000" dirty="0" smtClean="0"/>
          </a:p>
          <a:p>
            <a:pPr marL="231775" indent="-173038" eaLnBrk="1" hangingPunct="1">
              <a:lnSpc>
                <a:spcPct val="80000"/>
              </a:lnSpc>
            </a:pPr>
            <a:endParaRPr lang="en-US" sz="2000" dirty="0" smtClean="0"/>
          </a:p>
          <a:p>
            <a:pPr marL="231775" indent="-173038" eaLnBrk="1" hangingPunct="1">
              <a:lnSpc>
                <a:spcPct val="80000"/>
              </a:lnSpc>
            </a:pPr>
            <a:r>
              <a:rPr lang="en-US" sz="2000" dirty="0" smtClean="0"/>
              <a:t>.</a:t>
            </a:r>
          </a:p>
          <a:p>
            <a:pPr marL="231775" indent="-173038" eaLnBrk="1" hangingPunct="1">
              <a:lnSpc>
                <a:spcPct val="80000"/>
              </a:lnSpc>
            </a:pPr>
            <a:endParaRPr lang="en-US" sz="2000" dirty="0" smtClean="0"/>
          </a:p>
          <a:p>
            <a:pPr marL="231775" indent="-173038" eaLnBrk="1" hangingPunct="1">
              <a:lnSpc>
                <a:spcPct val="80000"/>
              </a:lnSpc>
            </a:pPr>
            <a:endParaRPr lang="en-US" sz="2000" dirty="0" smtClean="0"/>
          </a:p>
          <a:p>
            <a:pPr marL="231775" indent="-173038" eaLnBrk="1" hangingPunct="1">
              <a:lnSpc>
                <a:spcPct val="80000"/>
              </a:lnSpc>
            </a:pPr>
            <a:r>
              <a:rPr lang="en-US" sz="2000" dirty="0" smtClean="0"/>
              <a:t>.</a:t>
            </a:r>
          </a:p>
        </p:txBody>
      </p:sp>
      <p:pic>
        <p:nvPicPr>
          <p:cNvPr id="29700" name="Picture 4"/>
          <p:cNvPicPr>
            <a:picLocks noGrp="1" noChangeAspect="1" noChangeArrowheads="1"/>
          </p:cNvPicPr>
          <p:nvPr>
            <p:ph idx="4294967295"/>
          </p:nvPr>
        </p:nvPicPr>
        <p:blipFill>
          <a:blip r:embed="rId2" cstate="print"/>
          <a:srcRect/>
          <a:stretch>
            <a:fillRect/>
          </a:stretch>
        </p:blipFill>
        <p:spPr>
          <a:xfrm>
            <a:off x="533400" y="3041418"/>
            <a:ext cx="4577064" cy="3183170"/>
          </a:xfrm>
        </p:spPr>
      </p:pic>
      <p:pic>
        <p:nvPicPr>
          <p:cNvPr id="29701" name="Picture 15"/>
          <p:cNvPicPr>
            <a:picLocks noGrp="1" noChangeAspect="1" noChangeArrowheads="1"/>
          </p:cNvPicPr>
          <p:nvPr>
            <p:ph sz="half" idx="4294967295"/>
          </p:nvPr>
        </p:nvPicPr>
        <p:blipFill>
          <a:blip r:embed="rId3" cstate="print"/>
          <a:srcRect/>
          <a:stretch>
            <a:fillRect/>
          </a:stretch>
        </p:blipFill>
        <p:spPr>
          <a:xfrm>
            <a:off x="5791200" y="1143000"/>
            <a:ext cx="1946275" cy="4800600"/>
          </a:xfrm>
        </p:spPr>
      </p:pic>
      <p:sp>
        <p:nvSpPr>
          <p:cNvPr id="29702" name="Date Placeholder 1"/>
          <p:cNvSpPr>
            <a:spLocks noGrp="1"/>
          </p:cNvSpPr>
          <p:nvPr>
            <p:ph type="dt" sz="quarter" idx="10"/>
          </p:nvPr>
        </p:nvSpPr>
        <p:spPr>
          <a:noFill/>
        </p:spPr>
        <p:txBody>
          <a:bodyPr/>
          <a:lstStyle/>
          <a:p>
            <a:fld id="{1734B993-5538-4D82-8047-E4989BEEFEB5}" type="datetime3">
              <a:rPr lang="en-US" smtClean="0"/>
              <a:pPr/>
              <a:t>9 May 2013</a:t>
            </a:fld>
            <a:endParaRPr lang="en-US" smtClean="0"/>
          </a:p>
        </p:txBody>
      </p:sp>
      <p:sp>
        <p:nvSpPr>
          <p:cNvPr id="29703" name="Footer Placeholder 2"/>
          <p:cNvSpPr>
            <a:spLocks noGrp="1"/>
          </p:cNvSpPr>
          <p:nvPr>
            <p:ph type="ftr" sz="quarter" idx="11"/>
          </p:nvPr>
        </p:nvSpPr>
        <p:spPr>
          <a:noFill/>
        </p:spPr>
        <p:txBody>
          <a:bodyPr/>
          <a:lstStyle/>
          <a:p>
            <a:r>
              <a:rPr lang="en-US" smtClean="0"/>
              <a:t>www.edbodmer.com</a:t>
            </a:r>
          </a:p>
        </p:txBody>
      </p:sp>
      <p:sp>
        <p:nvSpPr>
          <p:cNvPr id="29704" name="Slide Number Placeholder 3"/>
          <p:cNvSpPr>
            <a:spLocks noGrp="1"/>
          </p:cNvSpPr>
          <p:nvPr>
            <p:ph type="sldNum" sz="quarter" idx="12"/>
          </p:nvPr>
        </p:nvSpPr>
        <p:spPr>
          <a:noFill/>
        </p:spPr>
        <p:txBody>
          <a:bodyPr/>
          <a:lstStyle/>
          <a:p>
            <a:fld id="{67EF38FB-A4F6-40AB-AC2B-5E5F6971FCD0}" type="slidenum">
              <a:rPr lang="en-US" smtClean="0"/>
              <a:pPr/>
              <a:t>27</a:t>
            </a:fld>
            <a:endParaRPr lang="en-US" smtClean="0"/>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O&amp;M Costs from Fox Island HBS Case</a:t>
            </a:r>
            <a:endParaRPr lang="en-US" dirty="0"/>
          </a:p>
        </p:txBody>
      </p:sp>
      <p:sp>
        <p:nvSpPr>
          <p:cNvPr id="6" name="Content Placeholder 5"/>
          <p:cNvSpPr>
            <a:spLocks noGrp="1"/>
          </p:cNvSpPr>
          <p:nvPr>
            <p:ph idx="1"/>
          </p:nvPr>
        </p:nvSpPr>
        <p:spPr/>
        <p:txBody>
          <a:bodyPr/>
          <a:lstStyle/>
          <a:p>
            <a:pPr>
              <a:buNone/>
            </a:pPr>
            <a:r>
              <a:rPr lang="en-US" dirty="0" smtClean="0"/>
              <a:t>.</a:t>
            </a:r>
            <a:endParaRPr lang="en-US" dirty="0"/>
          </a:p>
        </p:txBody>
      </p:sp>
      <p:sp>
        <p:nvSpPr>
          <p:cNvPr id="2" name="Date Placeholder 1"/>
          <p:cNvSpPr>
            <a:spLocks noGrp="1"/>
          </p:cNvSpPr>
          <p:nvPr>
            <p:ph type="dt" sz="half" idx="10"/>
          </p:nvPr>
        </p:nvSpPr>
        <p:spPr/>
        <p:txBody>
          <a:bodyPr/>
          <a:lstStyle/>
          <a:p>
            <a:pPr>
              <a:defRPr/>
            </a:pPr>
            <a:fld id="{18AB9090-30B1-4503-8B5E-E03B9D178D71}" type="datetime3">
              <a:rPr lang="en-US" smtClean="0"/>
              <a:pPr>
                <a:defRPr/>
              </a:pPr>
              <a:t>9 May 2013</a:t>
            </a:fld>
            <a:endParaRPr lang="en-US"/>
          </a:p>
        </p:txBody>
      </p:sp>
      <p:sp>
        <p:nvSpPr>
          <p:cNvPr id="3" name="Footer Placeholder 2"/>
          <p:cNvSpPr>
            <a:spLocks noGrp="1"/>
          </p:cNvSpPr>
          <p:nvPr>
            <p:ph type="ftr" sz="quarter" idx="11"/>
          </p:nvPr>
        </p:nvSpPr>
        <p:spPr/>
        <p:txBody>
          <a:bodyPr/>
          <a:lstStyle/>
          <a:p>
            <a:pPr>
              <a:defRPr/>
            </a:pPr>
            <a:r>
              <a:rPr lang="en-US" smtClean="0"/>
              <a:t>www.edbodmer.com</a:t>
            </a:r>
            <a:endParaRPr lang="en-US"/>
          </a:p>
        </p:txBody>
      </p:sp>
      <p:sp>
        <p:nvSpPr>
          <p:cNvPr id="4" name="Slide Number Placeholder 3"/>
          <p:cNvSpPr>
            <a:spLocks noGrp="1"/>
          </p:cNvSpPr>
          <p:nvPr>
            <p:ph type="sldNum" sz="quarter" idx="12"/>
          </p:nvPr>
        </p:nvSpPr>
        <p:spPr/>
        <p:txBody>
          <a:bodyPr/>
          <a:lstStyle/>
          <a:p>
            <a:pPr>
              <a:defRPr/>
            </a:pPr>
            <a:fld id="{1D4D5F06-8343-4365-8D08-0BBB5A7E3240}" type="slidenum">
              <a:rPr lang="en-US" smtClean="0"/>
              <a:pPr>
                <a:defRPr/>
              </a:pPr>
              <a:t>28</a:t>
            </a:fld>
            <a:endParaRPr lang="en-US"/>
          </a:p>
        </p:txBody>
      </p:sp>
      <p:pic>
        <p:nvPicPr>
          <p:cNvPr id="204803" name="Picture 3"/>
          <p:cNvPicPr>
            <a:picLocks noChangeAspect="1" noChangeArrowheads="1"/>
          </p:cNvPicPr>
          <p:nvPr/>
        </p:nvPicPr>
        <p:blipFill>
          <a:blip r:embed="rId2" cstate="print"/>
          <a:srcRect/>
          <a:stretch>
            <a:fillRect/>
          </a:stretch>
        </p:blipFill>
        <p:spPr bwMode="auto">
          <a:xfrm>
            <a:off x="457200" y="4419600"/>
            <a:ext cx="6332028" cy="2083319"/>
          </a:xfrm>
          <a:prstGeom prst="rect">
            <a:avLst/>
          </a:prstGeom>
          <a:noFill/>
          <a:ln w="9525">
            <a:noFill/>
            <a:miter lim="800000"/>
            <a:headEnd/>
            <a:tailEnd/>
          </a:ln>
          <a:effectLst/>
        </p:spPr>
      </p:pic>
      <p:pic>
        <p:nvPicPr>
          <p:cNvPr id="204804" name="Picture 4"/>
          <p:cNvPicPr>
            <a:picLocks noChangeAspect="1" noChangeArrowheads="1"/>
          </p:cNvPicPr>
          <p:nvPr/>
        </p:nvPicPr>
        <p:blipFill>
          <a:blip r:embed="rId3" cstate="print"/>
          <a:srcRect/>
          <a:stretch>
            <a:fillRect/>
          </a:stretch>
        </p:blipFill>
        <p:spPr bwMode="auto">
          <a:xfrm>
            <a:off x="3644900" y="990600"/>
            <a:ext cx="5499100" cy="3783784"/>
          </a:xfrm>
          <a:prstGeom prst="rect">
            <a:avLst/>
          </a:prstGeom>
          <a:noFill/>
          <a:ln w="9525">
            <a:noFill/>
            <a:miter lim="800000"/>
            <a:headEnd/>
            <a:tailEnd/>
          </a:ln>
        </p:spPr>
      </p:pic>
      <p:sp>
        <p:nvSpPr>
          <p:cNvPr id="11" name="TextBox 10"/>
          <p:cNvSpPr txBox="1"/>
          <p:nvPr/>
        </p:nvSpPr>
        <p:spPr>
          <a:xfrm>
            <a:off x="457200" y="2057400"/>
            <a:ext cx="2895600" cy="1200329"/>
          </a:xfrm>
          <a:prstGeom prst="rect">
            <a:avLst/>
          </a:prstGeom>
          <a:noFill/>
        </p:spPr>
        <p:txBody>
          <a:bodyPr wrap="square" rtlCol="0">
            <a:spAutoFit/>
          </a:bodyPr>
          <a:lstStyle/>
          <a:p>
            <a:r>
              <a:rPr lang="en-US" dirty="0" smtClean="0"/>
              <a:t>Compare costs with different capacity factors.  Evaluate Rule of thumb of 2%</a:t>
            </a:r>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idx="4294967295"/>
          </p:nvPr>
        </p:nvSpPr>
        <p:spPr/>
        <p:txBody>
          <a:bodyPr lIns="92075" tIns="46038" rIns="92075" bIns="46038" anchor="t"/>
          <a:lstStyle/>
          <a:p>
            <a:pPr eaLnBrk="1" hangingPunct="1"/>
            <a:r>
              <a:rPr lang="en-US" smtClean="0"/>
              <a:t>More O&amp;M Cost</a:t>
            </a:r>
          </a:p>
        </p:txBody>
      </p:sp>
      <p:sp>
        <p:nvSpPr>
          <p:cNvPr id="30723" name="Rectangle 3"/>
          <p:cNvSpPr>
            <a:spLocks noGrp="1" noChangeArrowheads="1"/>
          </p:cNvSpPr>
          <p:nvPr>
            <p:ph type="body" sz="half" idx="4294967295"/>
          </p:nvPr>
        </p:nvSpPr>
        <p:spPr>
          <a:xfrm>
            <a:off x="457200" y="1600200"/>
            <a:ext cx="4032250" cy="4525963"/>
          </a:xfrm>
        </p:spPr>
        <p:txBody>
          <a:bodyPr lIns="92075" tIns="46038" rIns="92075" bIns="46038"/>
          <a:lstStyle/>
          <a:p>
            <a:pPr marL="231775" indent="-173038" eaLnBrk="1" hangingPunct="1"/>
            <a:r>
              <a:rPr lang="en-US" sz="4400" smtClean="0"/>
              <a:t>.</a:t>
            </a:r>
          </a:p>
          <a:p>
            <a:pPr marL="231775" indent="-173038" eaLnBrk="1" hangingPunct="1"/>
            <a:endParaRPr lang="en-US" sz="4400" smtClean="0"/>
          </a:p>
        </p:txBody>
      </p:sp>
      <p:pic>
        <p:nvPicPr>
          <p:cNvPr id="30724" name="Picture 4"/>
          <p:cNvPicPr>
            <a:picLocks noChangeAspect="1" noChangeArrowheads="1"/>
          </p:cNvPicPr>
          <p:nvPr/>
        </p:nvPicPr>
        <p:blipFill>
          <a:blip r:embed="rId2" cstate="print"/>
          <a:srcRect/>
          <a:stretch>
            <a:fillRect/>
          </a:stretch>
        </p:blipFill>
        <p:spPr bwMode="auto">
          <a:xfrm>
            <a:off x="609600" y="1395413"/>
            <a:ext cx="3657600" cy="4738687"/>
          </a:xfrm>
          <a:prstGeom prst="rect">
            <a:avLst/>
          </a:prstGeom>
          <a:noFill/>
          <a:ln w="9525">
            <a:noFill/>
            <a:miter lim="800000"/>
            <a:headEnd/>
            <a:tailEnd/>
          </a:ln>
        </p:spPr>
      </p:pic>
      <p:pic>
        <p:nvPicPr>
          <p:cNvPr id="30725" name="Picture 5"/>
          <p:cNvPicPr>
            <a:picLocks noGrp="1" noChangeAspect="1" noChangeArrowheads="1"/>
          </p:cNvPicPr>
          <p:nvPr>
            <p:ph type="body" sz="half" idx="4294967295"/>
          </p:nvPr>
        </p:nvPicPr>
        <p:blipFill>
          <a:blip r:embed="rId3" cstate="print"/>
          <a:srcRect/>
          <a:stretch>
            <a:fillRect/>
          </a:stretch>
        </p:blipFill>
        <p:spPr>
          <a:xfrm>
            <a:off x="4489450" y="2806700"/>
            <a:ext cx="4022725" cy="2309813"/>
          </a:xfrm>
        </p:spPr>
      </p:pic>
      <p:sp>
        <p:nvSpPr>
          <p:cNvPr id="30726" name="Date Placeholder 1"/>
          <p:cNvSpPr>
            <a:spLocks noGrp="1"/>
          </p:cNvSpPr>
          <p:nvPr>
            <p:ph type="dt" sz="quarter" idx="10"/>
          </p:nvPr>
        </p:nvSpPr>
        <p:spPr>
          <a:noFill/>
        </p:spPr>
        <p:txBody>
          <a:bodyPr/>
          <a:lstStyle/>
          <a:p>
            <a:fld id="{6EEF1C11-987A-467F-896F-7C5C139808A9}" type="datetime3">
              <a:rPr lang="en-US" smtClean="0"/>
              <a:pPr/>
              <a:t>9 May 2013</a:t>
            </a:fld>
            <a:endParaRPr lang="en-US" smtClean="0"/>
          </a:p>
        </p:txBody>
      </p:sp>
      <p:sp>
        <p:nvSpPr>
          <p:cNvPr id="30727" name="Footer Placeholder 2"/>
          <p:cNvSpPr>
            <a:spLocks noGrp="1"/>
          </p:cNvSpPr>
          <p:nvPr>
            <p:ph type="ftr" sz="quarter" idx="11"/>
          </p:nvPr>
        </p:nvSpPr>
        <p:spPr>
          <a:noFill/>
        </p:spPr>
        <p:txBody>
          <a:bodyPr/>
          <a:lstStyle/>
          <a:p>
            <a:r>
              <a:rPr lang="en-US" smtClean="0"/>
              <a:t>www.edbodmer.com</a:t>
            </a:r>
          </a:p>
        </p:txBody>
      </p:sp>
      <p:sp>
        <p:nvSpPr>
          <p:cNvPr id="30728" name="Slide Number Placeholder 3"/>
          <p:cNvSpPr>
            <a:spLocks noGrp="1"/>
          </p:cNvSpPr>
          <p:nvPr>
            <p:ph type="sldNum" sz="quarter" idx="12"/>
          </p:nvPr>
        </p:nvSpPr>
        <p:spPr>
          <a:noFill/>
        </p:spPr>
        <p:txBody>
          <a:bodyPr/>
          <a:lstStyle/>
          <a:p>
            <a:fld id="{B0B1E093-0239-4A77-BCEC-EE81FFFDC5CC}" type="slidenum">
              <a:rPr lang="en-US" smtClean="0"/>
              <a:pPr/>
              <a:t>29</a:t>
            </a:fld>
            <a:endParaRPr lang="en-US" smtClean="0"/>
          </a:p>
        </p:txBody>
      </p:sp>
      <p:sp>
        <p:nvSpPr>
          <p:cNvPr id="30729" name="TextBox 8"/>
          <p:cNvSpPr txBox="1">
            <a:spLocks noChangeArrowheads="1"/>
          </p:cNvSpPr>
          <p:nvPr/>
        </p:nvSpPr>
        <p:spPr bwMode="auto">
          <a:xfrm>
            <a:off x="4724400" y="1219200"/>
            <a:ext cx="2209800" cy="1200150"/>
          </a:xfrm>
          <a:prstGeom prst="rect">
            <a:avLst/>
          </a:prstGeom>
          <a:solidFill>
            <a:srgbClr val="FFFF00"/>
          </a:solidFill>
          <a:ln w="9525">
            <a:noFill/>
            <a:miter lim="800000"/>
            <a:headEnd/>
            <a:tailEnd/>
          </a:ln>
        </p:spPr>
        <p:txBody>
          <a:bodyPr>
            <a:spAutoFit/>
          </a:bodyPr>
          <a:lstStyle/>
          <a:p>
            <a:r>
              <a:rPr lang="en-US"/>
              <a:t>Range in O&amp;M cost per MWH from US$ 5/MWH to US$ 20/MWH</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533400" y="304800"/>
            <a:ext cx="8077200" cy="715963"/>
          </a:xfrm>
        </p:spPr>
        <p:txBody>
          <a:bodyPr/>
          <a:lstStyle/>
          <a:p>
            <a:r>
              <a:rPr lang="en-US" dirty="0" smtClean="0"/>
              <a:t>Components of Wind Turbine that Drive Costs</a:t>
            </a:r>
          </a:p>
        </p:txBody>
      </p:sp>
      <p:pic>
        <p:nvPicPr>
          <p:cNvPr id="8195" name="Picture 2"/>
          <p:cNvPicPr>
            <a:picLocks noGrp="1" noChangeAspect="1" noChangeArrowheads="1"/>
          </p:cNvPicPr>
          <p:nvPr>
            <p:ph idx="1"/>
          </p:nvPr>
        </p:nvPicPr>
        <p:blipFill>
          <a:blip r:embed="rId2" cstate="print"/>
          <a:srcRect/>
          <a:stretch>
            <a:fillRect/>
          </a:stretch>
        </p:blipFill>
        <p:spPr>
          <a:xfrm>
            <a:off x="1752600" y="2209800"/>
            <a:ext cx="3548063" cy="3140075"/>
          </a:xfrm>
        </p:spPr>
      </p:pic>
      <p:sp>
        <p:nvSpPr>
          <p:cNvPr id="8196" name="TextBox 4"/>
          <p:cNvSpPr txBox="1">
            <a:spLocks noChangeArrowheads="1"/>
          </p:cNvSpPr>
          <p:nvPr/>
        </p:nvSpPr>
        <p:spPr bwMode="auto">
          <a:xfrm>
            <a:off x="381000" y="1752600"/>
            <a:ext cx="1752600" cy="366713"/>
          </a:xfrm>
          <a:prstGeom prst="rect">
            <a:avLst/>
          </a:prstGeom>
          <a:solidFill>
            <a:srgbClr val="FFFF00"/>
          </a:solidFill>
          <a:ln w="9525">
            <a:noFill/>
            <a:miter lim="800000"/>
            <a:headEnd/>
            <a:tailEnd/>
          </a:ln>
        </p:spPr>
        <p:txBody>
          <a:bodyPr>
            <a:spAutoFit/>
          </a:bodyPr>
          <a:lstStyle/>
          <a:p>
            <a:r>
              <a:rPr lang="en-US" dirty="0"/>
              <a:t>Gearbox</a:t>
            </a:r>
          </a:p>
        </p:txBody>
      </p:sp>
      <p:sp>
        <p:nvSpPr>
          <p:cNvPr id="8197" name="TextBox 5"/>
          <p:cNvSpPr txBox="1">
            <a:spLocks noChangeArrowheads="1"/>
          </p:cNvSpPr>
          <p:nvPr/>
        </p:nvSpPr>
        <p:spPr bwMode="auto">
          <a:xfrm>
            <a:off x="0" y="2895600"/>
            <a:ext cx="1676400" cy="366713"/>
          </a:xfrm>
          <a:prstGeom prst="rect">
            <a:avLst/>
          </a:prstGeom>
          <a:solidFill>
            <a:srgbClr val="FFFF00"/>
          </a:solidFill>
          <a:ln w="9525">
            <a:noFill/>
            <a:miter lim="800000"/>
            <a:headEnd/>
            <a:tailEnd/>
          </a:ln>
        </p:spPr>
        <p:txBody>
          <a:bodyPr>
            <a:spAutoFit/>
          </a:bodyPr>
          <a:lstStyle/>
          <a:p>
            <a:r>
              <a:rPr lang="en-US" dirty="0"/>
              <a:t>Turbine</a:t>
            </a:r>
          </a:p>
        </p:txBody>
      </p:sp>
      <p:sp>
        <p:nvSpPr>
          <p:cNvPr id="8198" name="TextBox 6"/>
          <p:cNvSpPr txBox="1">
            <a:spLocks noChangeArrowheads="1"/>
          </p:cNvSpPr>
          <p:nvPr/>
        </p:nvSpPr>
        <p:spPr bwMode="auto">
          <a:xfrm>
            <a:off x="304800" y="4572000"/>
            <a:ext cx="1600200" cy="369888"/>
          </a:xfrm>
          <a:prstGeom prst="rect">
            <a:avLst/>
          </a:prstGeom>
          <a:solidFill>
            <a:srgbClr val="FFFF00"/>
          </a:solidFill>
          <a:ln w="9525">
            <a:noFill/>
            <a:miter lim="800000"/>
            <a:headEnd/>
            <a:tailEnd/>
          </a:ln>
        </p:spPr>
        <p:txBody>
          <a:bodyPr>
            <a:spAutoFit/>
          </a:bodyPr>
          <a:lstStyle/>
          <a:p>
            <a:r>
              <a:rPr lang="en-US" dirty="0"/>
              <a:t>Cooling</a:t>
            </a:r>
          </a:p>
        </p:txBody>
      </p:sp>
      <p:cxnSp>
        <p:nvCxnSpPr>
          <p:cNvPr id="9" name="Straight Arrow Connector 8"/>
          <p:cNvCxnSpPr/>
          <p:nvPr/>
        </p:nvCxnSpPr>
        <p:spPr>
          <a:xfrm>
            <a:off x="990600" y="2133600"/>
            <a:ext cx="2384425" cy="14478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200" name="Date Placeholder 1"/>
          <p:cNvSpPr>
            <a:spLocks noGrp="1"/>
          </p:cNvSpPr>
          <p:nvPr>
            <p:ph type="dt" sz="quarter" idx="10"/>
          </p:nvPr>
        </p:nvSpPr>
        <p:spPr>
          <a:noFill/>
        </p:spPr>
        <p:txBody>
          <a:bodyPr/>
          <a:lstStyle/>
          <a:p>
            <a:fld id="{3CB87EA8-4495-446E-BA20-63EA4D82ABCB}" type="datetime3">
              <a:rPr lang="en-US" smtClean="0"/>
              <a:pPr/>
              <a:t>9 May 2013</a:t>
            </a:fld>
            <a:endParaRPr lang="en-US" dirty="0" smtClean="0"/>
          </a:p>
        </p:txBody>
      </p:sp>
      <p:sp>
        <p:nvSpPr>
          <p:cNvPr id="8201" name="Footer Placeholder 2"/>
          <p:cNvSpPr>
            <a:spLocks noGrp="1"/>
          </p:cNvSpPr>
          <p:nvPr>
            <p:ph type="ftr" sz="quarter" idx="11"/>
          </p:nvPr>
        </p:nvSpPr>
        <p:spPr>
          <a:noFill/>
        </p:spPr>
        <p:txBody>
          <a:bodyPr/>
          <a:lstStyle/>
          <a:p>
            <a:r>
              <a:rPr lang="en-US" dirty="0" smtClean="0"/>
              <a:t>www.edbodmer.com</a:t>
            </a:r>
          </a:p>
        </p:txBody>
      </p:sp>
      <p:sp>
        <p:nvSpPr>
          <p:cNvPr id="8202" name="Slide Number Placeholder 3"/>
          <p:cNvSpPr>
            <a:spLocks noGrp="1"/>
          </p:cNvSpPr>
          <p:nvPr>
            <p:ph type="sldNum" sz="quarter" idx="12"/>
          </p:nvPr>
        </p:nvSpPr>
        <p:spPr>
          <a:noFill/>
        </p:spPr>
        <p:txBody>
          <a:bodyPr/>
          <a:lstStyle/>
          <a:p>
            <a:fld id="{CB10D72B-800F-490C-AA63-B23593BDD83F}" type="slidenum">
              <a:rPr lang="en-US" smtClean="0"/>
              <a:pPr/>
              <a:t>3</a:t>
            </a:fld>
            <a:endParaRPr lang="en-US" dirty="0" smtClean="0"/>
          </a:p>
        </p:txBody>
      </p:sp>
      <p:cxnSp>
        <p:nvCxnSpPr>
          <p:cNvPr id="6" name="Straight Arrow Connector 5"/>
          <p:cNvCxnSpPr/>
          <p:nvPr/>
        </p:nvCxnSpPr>
        <p:spPr>
          <a:xfrm>
            <a:off x="1143000" y="3276600"/>
            <a:ext cx="1447800" cy="88423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8206" name="Picture 14"/>
          <p:cNvPicPr>
            <a:picLocks noChangeAspect="1" noChangeArrowheads="1"/>
          </p:cNvPicPr>
          <p:nvPr/>
        </p:nvPicPr>
        <p:blipFill>
          <a:blip r:embed="rId3" cstate="print"/>
          <a:srcRect/>
          <a:stretch>
            <a:fillRect/>
          </a:stretch>
        </p:blipFill>
        <p:spPr bwMode="auto">
          <a:xfrm>
            <a:off x="6477000" y="1027113"/>
            <a:ext cx="2667000" cy="5830887"/>
          </a:xfrm>
          <a:prstGeom prst="rect">
            <a:avLst/>
          </a:prstGeom>
          <a:noFill/>
          <a:ln w="9525">
            <a:noFill/>
            <a:miter lim="800000"/>
            <a:headEnd/>
            <a:tailEnd/>
          </a:ln>
          <a:effectLst/>
        </p:spPr>
      </p:pic>
      <p:sp>
        <p:nvSpPr>
          <p:cNvPr id="8207" name="Line 15"/>
          <p:cNvSpPr>
            <a:spLocks noChangeShapeType="1"/>
          </p:cNvSpPr>
          <p:nvPr/>
        </p:nvSpPr>
        <p:spPr bwMode="auto">
          <a:xfrm flipV="1">
            <a:off x="838200" y="3810000"/>
            <a:ext cx="1447800" cy="685800"/>
          </a:xfrm>
          <a:prstGeom prst="line">
            <a:avLst/>
          </a:prstGeom>
          <a:noFill/>
          <a:ln w="9525">
            <a:solidFill>
              <a:schemeClr val="tx1"/>
            </a:solidFill>
            <a:round/>
            <a:headEnd/>
            <a:tailEnd type="triangle" w="med" len="med"/>
          </a:ln>
          <a:effectLst/>
        </p:spPr>
        <p:txBody>
          <a:bodyPr/>
          <a:lstStyle/>
          <a:p>
            <a:endParaRPr lang="en-US" dirty="0"/>
          </a:p>
        </p:txBody>
      </p:sp>
      <p:sp>
        <p:nvSpPr>
          <p:cNvPr id="14" name="TextBox 13"/>
          <p:cNvSpPr txBox="1"/>
          <p:nvPr/>
        </p:nvSpPr>
        <p:spPr>
          <a:xfrm>
            <a:off x="228600" y="5715000"/>
            <a:ext cx="3581400" cy="369332"/>
          </a:xfrm>
          <a:prstGeom prst="rect">
            <a:avLst/>
          </a:prstGeom>
          <a:solidFill>
            <a:srgbClr val="FFC000"/>
          </a:solidFill>
        </p:spPr>
        <p:txBody>
          <a:bodyPr wrap="square" rtlCol="0">
            <a:spAutoFit/>
          </a:bodyPr>
          <a:lstStyle/>
          <a:p>
            <a:r>
              <a:rPr lang="en-US" dirty="0" smtClean="0"/>
              <a:t>Source: Wind Energy the Facts</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idx="4294967295"/>
          </p:nvPr>
        </p:nvSpPr>
        <p:spPr/>
        <p:txBody>
          <a:bodyPr lIns="92075" tIns="46038" rIns="92075" bIns="46038" anchor="t"/>
          <a:lstStyle/>
          <a:p>
            <a:pPr eaLnBrk="1" hangingPunct="1"/>
            <a:r>
              <a:rPr lang="en-US" smtClean="0"/>
              <a:t>Operating Cost Breakdown</a:t>
            </a:r>
          </a:p>
        </p:txBody>
      </p:sp>
      <p:sp>
        <p:nvSpPr>
          <p:cNvPr id="31747" name="Rectangle 3"/>
          <p:cNvSpPr>
            <a:spLocks noGrp="1" noChangeArrowheads="1"/>
          </p:cNvSpPr>
          <p:nvPr>
            <p:ph type="body" idx="4294967295"/>
          </p:nvPr>
        </p:nvSpPr>
        <p:spPr/>
        <p:txBody>
          <a:bodyPr lIns="92075" tIns="46038" rIns="92075" bIns="46038"/>
          <a:lstStyle/>
          <a:p>
            <a:pPr marL="231775" indent="-173038" eaLnBrk="1" hangingPunct="1"/>
            <a:r>
              <a:rPr lang="en-US" smtClean="0"/>
              <a:t>.</a:t>
            </a:r>
          </a:p>
          <a:p>
            <a:pPr marL="231775" indent="-173038" eaLnBrk="1" hangingPunct="1"/>
            <a:endParaRPr lang="en-US" smtClean="0"/>
          </a:p>
        </p:txBody>
      </p:sp>
      <p:pic>
        <p:nvPicPr>
          <p:cNvPr id="31748" name="Picture 4"/>
          <p:cNvPicPr>
            <a:picLocks noChangeAspect="1" noChangeArrowheads="1"/>
          </p:cNvPicPr>
          <p:nvPr/>
        </p:nvPicPr>
        <p:blipFill>
          <a:blip r:embed="rId2" cstate="print"/>
          <a:srcRect/>
          <a:stretch>
            <a:fillRect/>
          </a:stretch>
        </p:blipFill>
        <p:spPr bwMode="auto">
          <a:xfrm>
            <a:off x="990600" y="1600200"/>
            <a:ext cx="6808788" cy="3810000"/>
          </a:xfrm>
          <a:prstGeom prst="rect">
            <a:avLst/>
          </a:prstGeom>
          <a:noFill/>
          <a:ln w="9525">
            <a:noFill/>
            <a:miter lim="800000"/>
            <a:headEnd/>
            <a:tailEnd/>
          </a:ln>
        </p:spPr>
      </p:pic>
      <p:sp>
        <p:nvSpPr>
          <p:cNvPr id="31749" name="Date Placeholder 1"/>
          <p:cNvSpPr>
            <a:spLocks noGrp="1"/>
          </p:cNvSpPr>
          <p:nvPr>
            <p:ph type="dt" sz="quarter" idx="10"/>
          </p:nvPr>
        </p:nvSpPr>
        <p:spPr>
          <a:noFill/>
        </p:spPr>
        <p:txBody>
          <a:bodyPr/>
          <a:lstStyle/>
          <a:p>
            <a:fld id="{EEFC2161-8BFF-455A-917C-65B3EECC6BAF}" type="datetime3">
              <a:rPr lang="en-US" smtClean="0"/>
              <a:pPr/>
              <a:t>9 May 2013</a:t>
            </a:fld>
            <a:endParaRPr lang="en-US" smtClean="0"/>
          </a:p>
        </p:txBody>
      </p:sp>
      <p:sp>
        <p:nvSpPr>
          <p:cNvPr id="31750" name="Footer Placeholder 2"/>
          <p:cNvSpPr>
            <a:spLocks noGrp="1"/>
          </p:cNvSpPr>
          <p:nvPr>
            <p:ph type="ftr" sz="quarter" idx="11"/>
          </p:nvPr>
        </p:nvSpPr>
        <p:spPr>
          <a:noFill/>
        </p:spPr>
        <p:txBody>
          <a:bodyPr/>
          <a:lstStyle/>
          <a:p>
            <a:r>
              <a:rPr lang="en-US" smtClean="0"/>
              <a:t>www.edbodmer.com</a:t>
            </a:r>
          </a:p>
        </p:txBody>
      </p:sp>
      <p:sp>
        <p:nvSpPr>
          <p:cNvPr id="31751" name="Slide Number Placeholder 3"/>
          <p:cNvSpPr>
            <a:spLocks noGrp="1"/>
          </p:cNvSpPr>
          <p:nvPr>
            <p:ph type="sldNum" sz="quarter" idx="12"/>
          </p:nvPr>
        </p:nvSpPr>
        <p:spPr>
          <a:noFill/>
        </p:spPr>
        <p:txBody>
          <a:bodyPr/>
          <a:lstStyle/>
          <a:p>
            <a:fld id="{045F463D-FE2F-44B5-91EC-509D589B85BD}" type="slidenum">
              <a:rPr lang="en-US" smtClean="0"/>
              <a:pPr/>
              <a:t>30</a:t>
            </a:fld>
            <a:endParaRPr lang="en-US" smtClean="0"/>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idx="4294967295"/>
          </p:nvPr>
        </p:nvSpPr>
        <p:spPr/>
        <p:txBody>
          <a:bodyPr lIns="92075" tIns="46038" rIns="92075" bIns="46038" anchor="t"/>
          <a:lstStyle/>
          <a:p>
            <a:pPr eaLnBrk="1" hangingPunct="1"/>
            <a:r>
              <a:rPr lang="en-US" smtClean="0"/>
              <a:t>FPL Comments on Capacity Factor and O&amp;M Cost</a:t>
            </a:r>
          </a:p>
        </p:txBody>
      </p:sp>
      <p:sp>
        <p:nvSpPr>
          <p:cNvPr id="32771" name="Rectangle 3"/>
          <p:cNvSpPr>
            <a:spLocks noGrp="1" noChangeArrowheads="1"/>
          </p:cNvSpPr>
          <p:nvPr>
            <p:ph type="body" idx="4294967295"/>
          </p:nvPr>
        </p:nvSpPr>
        <p:spPr/>
        <p:txBody>
          <a:bodyPr lIns="92075" tIns="46038" rIns="92075" bIns="46038"/>
          <a:lstStyle/>
          <a:p>
            <a:pPr marL="231775" indent="-173038" eaLnBrk="1" hangingPunct="1">
              <a:lnSpc>
                <a:spcPct val="80000"/>
              </a:lnSpc>
            </a:pPr>
            <a:r>
              <a:rPr lang="en-US" smtClean="0"/>
              <a:t>Average capacity factor is a critical element for wind economics and the range is wide, but most of our recent projects and expected capacity factors are 35% or more. A project in the low 40s is excellent. Healthier free capacity factor is a function of geography and the particular local wind resource, and we devote a great deal of effort to modeling and estimating wind resource availability. Wind, of course, has no fuel cost and O&amp;M is relatively small. </a:t>
            </a:r>
          </a:p>
        </p:txBody>
      </p:sp>
      <p:sp>
        <p:nvSpPr>
          <p:cNvPr id="32772" name="Date Placeholder 1"/>
          <p:cNvSpPr>
            <a:spLocks noGrp="1"/>
          </p:cNvSpPr>
          <p:nvPr>
            <p:ph type="dt" sz="quarter" idx="10"/>
          </p:nvPr>
        </p:nvSpPr>
        <p:spPr>
          <a:noFill/>
        </p:spPr>
        <p:txBody>
          <a:bodyPr/>
          <a:lstStyle/>
          <a:p>
            <a:fld id="{733F017B-50B0-43CB-97C5-5EEEC8E28746}" type="datetime3">
              <a:rPr lang="en-US" smtClean="0"/>
              <a:pPr/>
              <a:t>9 May 2013</a:t>
            </a:fld>
            <a:endParaRPr lang="en-US" smtClean="0"/>
          </a:p>
        </p:txBody>
      </p:sp>
      <p:sp>
        <p:nvSpPr>
          <p:cNvPr id="32773" name="Footer Placeholder 2"/>
          <p:cNvSpPr>
            <a:spLocks noGrp="1"/>
          </p:cNvSpPr>
          <p:nvPr>
            <p:ph type="ftr" sz="quarter" idx="11"/>
          </p:nvPr>
        </p:nvSpPr>
        <p:spPr>
          <a:noFill/>
        </p:spPr>
        <p:txBody>
          <a:bodyPr/>
          <a:lstStyle/>
          <a:p>
            <a:r>
              <a:rPr lang="en-US" smtClean="0"/>
              <a:t>www.edbodmer.com</a:t>
            </a:r>
          </a:p>
        </p:txBody>
      </p:sp>
      <p:sp>
        <p:nvSpPr>
          <p:cNvPr id="32774" name="Slide Number Placeholder 3"/>
          <p:cNvSpPr>
            <a:spLocks noGrp="1"/>
          </p:cNvSpPr>
          <p:nvPr>
            <p:ph type="sldNum" sz="quarter" idx="12"/>
          </p:nvPr>
        </p:nvSpPr>
        <p:spPr>
          <a:noFill/>
        </p:spPr>
        <p:txBody>
          <a:bodyPr/>
          <a:lstStyle/>
          <a:p>
            <a:fld id="{05E75403-C616-47FD-AC45-C1ECD8B5C913}" type="slidenum">
              <a:rPr lang="en-US" smtClean="0"/>
              <a:pPr/>
              <a:t>31</a:t>
            </a:fld>
            <a:endParaRPr lang="en-US" smtClean="0"/>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idx="4294967295"/>
          </p:nvPr>
        </p:nvSpPr>
        <p:spPr/>
        <p:txBody>
          <a:bodyPr lIns="92075" tIns="46038" rIns="92075" bIns="46038" anchor="t"/>
          <a:lstStyle/>
          <a:p>
            <a:pPr eaLnBrk="1" hangingPunct="1"/>
            <a:r>
              <a:rPr lang="en-US" smtClean="0"/>
              <a:t>Capacity Factor Comparison</a:t>
            </a:r>
          </a:p>
        </p:txBody>
      </p:sp>
      <p:sp>
        <p:nvSpPr>
          <p:cNvPr id="33795" name="Rectangle 3"/>
          <p:cNvSpPr>
            <a:spLocks noGrp="1" noChangeArrowheads="1"/>
          </p:cNvSpPr>
          <p:nvPr>
            <p:ph type="body" idx="4294967295"/>
          </p:nvPr>
        </p:nvSpPr>
        <p:spPr/>
        <p:txBody>
          <a:bodyPr lIns="92075" tIns="46038" rIns="92075" bIns="46038"/>
          <a:lstStyle/>
          <a:p>
            <a:pPr marL="231775" indent="-173038" eaLnBrk="1" hangingPunct="1"/>
            <a:endParaRPr lang="en-US" smtClean="0"/>
          </a:p>
          <a:p>
            <a:pPr marL="231775" indent="-173038" eaLnBrk="1" hangingPunct="1"/>
            <a:endParaRPr lang="en-US" smtClean="0"/>
          </a:p>
        </p:txBody>
      </p:sp>
      <p:pic>
        <p:nvPicPr>
          <p:cNvPr id="33796" name="Picture 4"/>
          <p:cNvPicPr>
            <a:picLocks noChangeAspect="1" noChangeArrowheads="1"/>
          </p:cNvPicPr>
          <p:nvPr/>
        </p:nvPicPr>
        <p:blipFill>
          <a:blip r:embed="rId2" cstate="print"/>
          <a:srcRect/>
          <a:stretch>
            <a:fillRect/>
          </a:stretch>
        </p:blipFill>
        <p:spPr bwMode="auto">
          <a:xfrm>
            <a:off x="914400" y="1524000"/>
            <a:ext cx="6915150" cy="4524375"/>
          </a:xfrm>
          <a:prstGeom prst="rect">
            <a:avLst/>
          </a:prstGeom>
          <a:noFill/>
          <a:ln w="9525">
            <a:noFill/>
            <a:miter lim="800000"/>
            <a:headEnd/>
            <a:tailEnd/>
          </a:ln>
        </p:spPr>
      </p:pic>
      <p:sp>
        <p:nvSpPr>
          <p:cNvPr id="33797" name="Date Placeholder 1"/>
          <p:cNvSpPr>
            <a:spLocks noGrp="1"/>
          </p:cNvSpPr>
          <p:nvPr>
            <p:ph type="dt" sz="quarter" idx="10"/>
          </p:nvPr>
        </p:nvSpPr>
        <p:spPr>
          <a:noFill/>
        </p:spPr>
        <p:txBody>
          <a:bodyPr/>
          <a:lstStyle/>
          <a:p>
            <a:fld id="{B0D89E58-790B-45CF-AE87-451A669C22AE}" type="datetime3">
              <a:rPr lang="en-US" smtClean="0"/>
              <a:pPr/>
              <a:t>9 May 2013</a:t>
            </a:fld>
            <a:endParaRPr lang="en-US" smtClean="0"/>
          </a:p>
        </p:txBody>
      </p:sp>
      <p:sp>
        <p:nvSpPr>
          <p:cNvPr id="33798" name="Footer Placeholder 2"/>
          <p:cNvSpPr>
            <a:spLocks noGrp="1"/>
          </p:cNvSpPr>
          <p:nvPr>
            <p:ph type="ftr" sz="quarter" idx="11"/>
          </p:nvPr>
        </p:nvSpPr>
        <p:spPr>
          <a:noFill/>
        </p:spPr>
        <p:txBody>
          <a:bodyPr/>
          <a:lstStyle/>
          <a:p>
            <a:r>
              <a:rPr lang="en-US" smtClean="0"/>
              <a:t>www.edbodmer.com</a:t>
            </a:r>
          </a:p>
        </p:txBody>
      </p:sp>
      <p:sp>
        <p:nvSpPr>
          <p:cNvPr id="33799" name="Slide Number Placeholder 3"/>
          <p:cNvSpPr>
            <a:spLocks noGrp="1"/>
          </p:cNvSpPr>
          <p:nvPr>
            <p:ph type="sldNum" sz="quarter" idx="12"/>
          </p:nvPr>
        </p:nvSpPr>
        <p:spPr>
          <a:noFill/>
        </p:spPr>
        <p:txBody>
          <a:bodyPr/>
          <a:lstStyle/>
          <a:p>
            <a:fld id="{533C7F02-1757-47DD-A9C6-402ADF80754A}" type="slidenum">
              <a:rPr lang="en-US" smtClean="0"/>
              <a:pPr/>
              <a:t>32</a:t>
            </a:fld>
            <a:endParaRPr lang="en-US" smtClean="0"/>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457200" y="304800"/>
            <a:ext cx="8229600" cy="838200"/>
          </a:xfrm>
        </p:spPr>
        <p:txBody>
          <a:bodyPr lIns="92075" tIns="46038" rIns="92075" bIns="46038" anchor="t"/>
          <a:lstStyle/>
          <a:p>
            <a:pPr eaLnBrk="1" hangingPunct="1"/>
            <a:r>
              <a:rPr lang="en-US" smtClean="0"/>
              <a:t>Range in Capacity Factor for 2009 by Vintage of Project</a:t>
            </a:r>
          </a:p>
        </p:txBody>
      </p:sp>
      <p:sp>
        <p:nvSpPr>
          <p:cNvPr id="34819" name="Rectangle 4"/>
          <p:cNvSpPr>
            <a:spLocks noGrp="1" noChangeArrowheads="1"/>
          </p:cNvSpPr>
          <p:nvPr>
            <p:ph type="body" idx="1"/>
          </p:nvPr>
        </p:nvSpPr>
        <p:spPr/>
        <p:txBody>
          <a:bodyPr/>
          <a:lstStyle/>
          <a:p>
            <a:pPr eaLnBrk="1" hangingPunct="1"/>
            <a:r>
              <a:rPr lang="en-US" smtClean="0"/>
              <a:t>.</a:t>
            </a:r>
          </a:p>
          <a:p>
            <a:pPr eaLnBrk="1" hangingPunct="1"/>
            <a:endParaRPr lang="en-US" smtClean="0"/>
          </a:p>
        </p:txBody>
      </p:sp>
      <p:pic>
        <p:nvPicPr>
          <p:cNvPr id="34820" name="Picture 5"/>
          <p:cNvPicPr>
            <a:picLocks noChangeAspect="1" noChangeArrowheads="1"/>
          </p:cNvPicPr>
          <p:nvPr/>
        </p:nvPicPr>
        <p:blipFill>
          <a:blip r:embed="rId2" cstate="print"/>
          <a:srcRect/>
          <a:stretch>
            <a:fillRect/>
          </a:stretch>
        </p:blipFill>
        <p:spPr bwMode="auto">
          <a:xfrm>
            <a:off x="631825" y="1828800"/>
            <a:ext cx="8074025" cy="3978275"/>
          </a:xfrm>
          <a:prstGeom prst="rect">
            <a:avLst/>
          </a:prstGeom>
          <a:noFill/>
          <a:ln w="9525">
            <a:noFill/>
            <a:miter lim="800000"/>
            <a:headEnd/>
            <a:tailEnd/>
          </a:ln>
        </p:spPr>
      </p:pic>
      <p:sp>
        <p:nvSpPr>
          <p:cNvPr id="34821" name="Date Placeholder 1"/>
          <p:cNvSpPr>
            <a:spLocks noGrp="1"/>
          </p:cNvSpPr>
          <p:nvPr>
            <p:ph type="dt" sz="quarter" idx="10"/>
          </p:nvPr>
        </p:nvSpPr>
        <p:spPr>
          <a:noFill/>
        </p:spPr>
        <p:txBody>
          <a:bodyPr/>
          <a:lstStyle/>
          <a:p>
            <a:fld id="{0EE5E9F9-CB5C-4238-BCF4-C2A8CB81F231}" type="datetime3">
              <a:rPr lang="en-US" smtClean="0"/>
              <a:pPr/>
              <a:t>9 May 2013</a:t>
            </a:fld>
            <a:endParaRPr lang="en-US" smtClean="0"/>
          </a:p>
        </p:txBody>
      </p:sp>
      <p:sp>
        <p:nvSpPr>
          <p:cNvPr id="34822" name="Footer Placeholder 2"/>
          <p:cNvSpPr>
            <a:spLocks noGrp="1"/>
          </p:cNvSpPr>
          <p:nvPr>
            <p:ph type="ftr" sz="quarter" idx="11"/>
          </p:nvPr>
        </p:nvSpPr>
        <p:spPr>
          <a:noFill/>
        </p:spPr>
        <p:txBody>
          <a:bodyPr/>
          <a:lstStyle/>
          <a:p>
            <a:r>
              <a:rPr lang="en-US" smtClean="0"/>
              <a:t>www.edbodmer.com</a:t>
            </a:r>
          </a:p>
        </p:txBody>
      </p:sp>
      <p:sp>
        <p:nvSpPr>
          <p:cNvPr id="34823" name="Slide Number Placeholder 3"/>
          <p:cNvSpPr>
            <a:spLocks noGrp="1"/>
          </p:cNvSpPr>
          <p:nvPr>
            <p:ph type="sldNum" sz="quarter" idx="12"/>
          </p:nvPr>
        </p:nvSpPr>
        <p:spPr>
          <a:noFill/>
        </p:spPr>
        <p:txBody>
          <a:bodyPr/>
          <a:lstStyle/>
          <a:p>
            <a:fld id="{EC383AF3-4F37-4600-B466-1ABD6D864291}" type="slidenum">
              <a:rPr lang="en-US" smtClean="0"/>
              <a:pPr/>
              <a:t>33</a:t>
            </a:fld>
            <a:endParaRPr lang="en-US" smtClean="0"/>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idx="4294967295"/>
          </p:nvPr>
        </p:nvSpPr>
        <p:spPr/>
        <p:txBody>
          <a:bodyPr lIns="92075" tIns="46038" rIns="92075" bIns="46038" anchor="t"/>
          <a:lstStyle/>
          <a:p>
            <a:pPr eaLnBrk="1" hangingPunct="1"/>
            <a:r>
              <a:rPr lang="en-US" smtClean="0"/>
              <a:t>Wind Capacity Factor</a:t>
            </a:r>
          </a:p>
        </p:txBody>
      </p:sp>
      <p:pic>
        <p:nvPicPr>
          <p:cNvPr id="35843" name="Picture 3"/>
          <p:cNvPicPr>
            <a:picLocks noGrp="1" noChangeAspect="1" noChangeArrowheads="1"/>
          </p:cNvPicPr>
          <p:nvPr>
            <p:ph type="body" idx="4294967295"/>
          </p:nvPr>
        </p:nvPicPr>
        <p:blipFill>
          <a:blip r:embed="rId2" cstate="print"/>
          <a:srcRect/>
          <a:stretch>
            <a:fillRect/>
          </a:stretch>
        </p:blipFill>
        <p:spPr>
          <a:xfrm>
            <a:off x="931863" y="1828800"/>
            <a:ext cx="7278687" cy="3778250"/>
          </a:xfrm>
        </p:spPr>
      </p:pic>
      <p:sp>
        <p:nvSpPr>
          <p:cNvPr id="35844" name="Date Placeholder 1"/>
          <p:cNvSpPr>
            <a:spLocks noGrp="1"/>
          </p:cNvSpPr>
          <p:nvPr>
            <p:ph type="dt" sz="quarter" idx="10"/>
          </p:nvPr>
        </p:nvSpPr>
        <p:spPr>
          <a:noFill/>
        </p:spPr>
        <p:txBody>
          <a:bodyPr/>
          <a:lstStyle/>
          <a:p>
            <a:fld id="{D879FCB6-EA40-4ADE-A202-5F1550A83EB8}" type="datetime3">
              <a:rPr lang="en-US" smtClean="0"/>
              <a:pPr/>
              <a:t>9 May 2013</a:t>
            </a:fld>
            <a:endParaRPr lang="en-US" smtClean="0"/>
          </a:p>
        </p:txBody>
      </p:sp>
      <p:sp>
        <p:nvSpPr>
          <p:cNvPr id="35845" name="Footer Placeholder 2"/>
          <p:cNvSpPr>
            <a:spLocks noGrp="1"/>
          </p:cNvSpPr>
          <p:nvPr>
            <p:ph type="ftr" sz="quarter" idx="11"/>
          </p:nvPr>
        </p:nvSpPr>
        <p:spPr>
          <a:noFill/>
        </p:spPr>
        <p:txBody>
          <a:bodyPr/>
          <a:lstStyle/>
          <a:p>
            <a:r>
              <a:rPr lang="en-US" smtClean="0"/>
              <a:t>www.edbodmer.com</a:t>
            </a:r>
          </a:p>
        </p:txBody>
      </p:sp>
      <p:sp>
        <p:nvSpPr>
          <p:cNvPr id="35846" name="Slide Number Placeholder 3"/>
          <p:cNvSpPr>
            <a:spLocks noGrp="1"/>
          </p:cNvSpPr>
          <p:nvPr>
            <p:ph type="sldNum" sz="quarter" idx="12"/>
          </p:nvPr>
        </p:nvSpPr>
        <p:spPr>
          <a:noFill/>
        </p:spPr>
        <p:txBody>
          <a:bodyPr/>
          <a:lstStyle/>
          <a:p>
            <a:fld id="{D576B1A2-E3BF-4790-9166-3B05CD0EB2D7}" type="slidenum">
              <a:rPr lang="en-US" smtClean="0"/>
              <a:pPr/>
              <a:t>34</a:t>
            </a:fld>
            <a:endParaRPr lang="en-US" smtClean="0"/>
          </a:p>
        </p:txBody>
      </p:sp>
      <p:graphicFrame>
        <p:nvGraphicFramePr>
          <p:cNvPr id="7" name="Chart 6"/>
          <p:cNvGraphicFramePr>
            <a:graphicFrameLocks noGrp="1"/>
          </p:cNvGraphicFramePr>
          <p:nvPr/>
        </p:nvGraphicFramePr>
        <p:xfrm>
          <a:off x="252412" y="285750"/>
          <a:ext cx="8639175" cy="62865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Title 1"/>
          <p:cNvSpPr>
            <a:spLocks noGrp="1"/>
          </p:cNvSpPr>
          <p:nvPr>
            <p:ph type="title" idx="4294967295"/>
          </p:nvPr>
        </p:nvSpPr>
        <p:spPr/>
        <p:txBody>
          <a:bodyPr lIns="92075" tIns="46038" rIns="92075" bIns="46038" anchor="t"/>
          <a:lstStyle/>
          <a:p>
            <a:r>
              <a:rPr lang="en-US" smtClean="0"/>
              <a:t>Texas Case Study</a:t>
            </a:r>
          </a:p>
        </p:txBody>
      </p:sp>
      <p:sp>
        <p:nvSpPr>
          <p:cNvPr id="195587" name="Content Placeholder 2"/>
          <p:cNvSpPr>
            <a:spLocks noGrp="1"/>
          </p:cNvSpPr>
          <p:nvPr>
            <p:ph idx="4294967295"/>
          </p:nvPr>
        </p:nvSpPr>
        <p:spPr/>
        <p:txBody>
          <a:bodyPr lIns="92075" tIns="46038" rIns="92075" bIns="46038"/>
          <a:lstStyle/>
          <a:p>
            <a:pPr marL="406400" indent="-406400"/>
            <a:r>
              <a:rPr lang="en-US" smtClean="0"/>
              <a:t>Curtailment from Transmission</a:t>
            </a:r>
          </a:p>
          <a:p>
            <a:pPr marL="406400" indent="-406400"/>
            <a:r>
              <a:rPr lang="en-US" smtClean="0"/>
              <a:t>Change in Market Structure</a:t>
            </a:r>
          </a:p>
          <a:p>
            <a:pPr marL="406400" indent="-406400"/>
            <a:r>
              <a:rPr lang="en-US" smtClean="0"/>
              <a:t>Synthetic PPA Structure</a:t>
            </a:r>
          </a:p>
          <a:p>
            <a:pPr marL="406400" indent="-406400"/>
            <a:r>
              <a:rPr lang="en-US" smtClean="0"/>
              <a:t>Actual production not close to P50</a:t>
            </a:r>
          </a:p>
          <a:p>
            <a:pPr marL="635000" lvl="1" indent="165100"/>
            <a:r>
              <a:rPr lang="en-US" smtClean="0"/>
              <a:t>Line Losses</a:t>
            </a:r>
          </a:p>
          <a:p>
            <a:pPr marL="635000" lvl="1" indent="165100"/>
            <a:r>
              <a:rPr lang="en-US" smtClean="0"/>
              <a:t>Upwind Drafts</a:t>
            </a:r>
          </a:p>
          <a:p>
            <a:pPr marL="635000" lvl="1" indent="165100"/>
            <a:r>
              <a:rPr lang="en-US" smtClean="0"/>
              <a:t>Other Factors</a:t>
            </a:r>
          </a:p>
          <a:p>
            <a:pPr marL="406400" indent="-406400"/>
            <a:r>
              <a:rPr lang="en-US" smtClean="0"/>
              <a:t>Private Transmission Line (FPL)</a:t>
            </a:r>
          </a:p>
          <a:p>
            <a:pPr marL="406400" indent="-406400"/>
            <a:r>
              <a:rPr lang="en-US" smtClean="0"/>
              <a:t>Electricity Prices and Natural Gas Prices and Merchant Risk</a:t>
            </a:r>
          </a:p>
          <a:p>
            <a:pPr marL="406400" indent="-406400"/>
            <a:r>
              <a:rPr lang="en-US" smtClean="0"/>
              <a:t>Debt Size on one year P97 protected banks</a:t>
            </a: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Title 1"/>
          <p:cNvSpPr>
            <a:spLocks noGrp="1"/>
          </p:cNvSpPr>
          <p:nvPr>
            <p:ph type="title" idx="4294967295"/>
          </p:nvPr>
        </p:nvSpPr>
        <p:spPr/>
        <p:txBody>
          <a:bodyPr lIns="92075" tIns="46038" rIns="92075" bIns="46038" anchor="t"/>
          <a:lstStyle/>
          <a:p>
            <a:r>
              <a:rPr lang="en-US" smtClean="0"/>
              <a:t>Texas Case</a:t>
            </a:r>
          </a:p>
        </p:txBody>
      </p:sp>
      <p:sp>
        <p:nvSpPr>
          <p:cNvPr id="196611" name="Content Placeholder 2"/>
          <p:cNvSpPr>
            <a:spLocks noGrp="1"/>
          </p:cNvSpPr>
          <p:nvPr>
            <p:ph idx="4294967295"/>
          </p:nvPr>
        </p:nvSpPr>
        <p:spPr/>
        <p:txBody>
          <a:bodyPr lIns="92075" tIns="46038" rIns="92075" bIns="46038"/>
          <a:lstStyle/>
          <a:p>
            <a:pPr marL="406400" indent="-406400"/>
            <a:r>
              <a:rPr lang="en-US" smtClean="0"/>
              <a:t>Banks meet with consultants about resource estimates</a:t>
            </a:r>
          </a:p>
          <a:p>
            <a:pPr marL="406400" indent="-406400"/>
            <a:r>
              <a:rPr lang="en-US" smtClean="0"/>
              <a:t>Curtailments because of transmission cause energy reductions of up to 40%.</a:t>
            </a:r>
          </a:p>
          <a:p>
            <a:pPr marL="406400" indent="-406400"/>
            <a:r>
              <a:rPr lang="en-US" smtClean="0"/>
              <a:t>Curtailments defined by demand zones – if there is curtailment anywhere in demand zone, the energy would not be delivered</a:t>
            </a:r>
          </a:p>
          <a:p>
            <a:pPr marL="635000" lvl="1" indent="165100"/>
            <a:r>
              <a:rPr lang="en-US" smtClean="0"/>
              <a:t>There were only  five demand zones in Texas</a:t>
            </a:r>
          </a:p>
          <a:p>
            <a:pPr marL="406400" indent="-406400"/>
            <a:r>
              <a:rPr lang="en-US" smtClean="0"/>
              <a:t>Changed to nodal method where curtailment depends on capacity of specific transmission line</a:t>
            </a:r>
          </a:p>
          <a:p>
            <a:pPr marL="406400" indent="-406400"/>
            <a:r>
              <a:rPr lang="en-US" smtClean="0"/>
              <a:t>Addition of transmission should improve situation </a:t>
            </a: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Title 1"/>
          <p:cNvSpPr>
            <a:spLocks noGrp="1"/>
          </p:cNvSpPr>
          <p:nvPr>
            <p:ph type="title" idx="4294967295"/>
          </p:nvPr>
        </p:nvSpPr>
        <p:spPr/>
        <p:txBody>
          <a:bodyPr lIns="92075" tIns="46038" rIns="92075" bIns="46038" anchor="t"/>
          <a:lstStyle/>
          <a:p>
            <a:r>
              <a:rPr lang="en-US" smtClean="0"/>
              <a:t>Effect of Curtailment on Wind Production</a:t>
            </a:r>
          </a:p>
        </p:txBody>
      </p:sp>
      <p:pic>
        <p:nvPicPr>
          <p:cNvPr id="197635" name="Picture 2"/>
          <p:cNvPicPr>
            <a:picLocks noChangeAspect="1" noChangeArrowheads="1"/>
          </p:cNvPicPr>
          <p:nvPr/>
        </p:nvPicPr>
        <p:blipFill>
          <a:blip r:embed="rId2" cstate="print"/>
          <a:srcRect/>
          <a:stretch>
            <a:fillRect/>
          </a:stretch>
        </p:blipFill>
        <p:spPr bwMode="auto">
          <a:xfrm>
            <a:off x="762000" y="1285875"/>
            <a:ext cx="6781800" cy="4730750"/>
          </a:xfrm>
          <a:prstGeom prst="rect">
            <a:avLst/>
          </a:prstGeom>
          <a:noFill/>
          <a:ln w="12700">
            <a:noFill/>
            <a:miter lim="800000"/>
            <a:headEnd type="none" w="sm" len="sm"/>
            <a:tailEnd type="none" w="sm" len="sm"/>
          </a:ln>
        </p:spPr>
      </p:pic>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4"/>
          <p:cNvSpPr>
            <a:spLocks noGrp="1"/>
          </p:cNvSpPr>
          <p:nvPr>
            <p:ph type="title"/>
          </p:nvPr>
        </p:nvSpPr>
        <p:spPr/>
        <p:txBody>
          <a:bodyPr/>
          <a:lstStyle/>
          <a:p>
            <a:r>
              <a:rPr lang="en-US" smtClean="0"/>
              <a:t>Transmission Issues with Wind Projects</a:t>
            </a:r>
          </a:p>
        </p:txBody>
      </p:sp>
      <p:sp>
        <p:nvSpPr>
          <p:cNvPr id="36867" name="Content Placeholder 5"/>
          <p:cNvSpPr>
            <a:spLocks noGrp="1"/>
          </p:cNvSpPr>
          <p:nvPr>
            <p:ph idx="1"/>
          </p:nvPr>
        </p:nvSpPr>
        <p:spPr/>
        <p:txBody>
          <a:bodyPr/>
          <a:lstStyle/>
          <a:p>
            <a:r>
              <a:rPr lang="en-JM" smtClean="0"/>
              <a:t>Texas had about 10.3GW of wind installations at the end of 2011 but this could expand to 18GW once a $6.8bn transmission expansion program is completed in 2014. </a:t>
            </a:r>
          </a:p>
          <a:p>
            <a:r>
              <a:rPr lang="en-JM" smtClean="0"/>
              <a:t>Wind Tex had earlier closed an agreement for an inter-connection from the project site with Wind Energy Transmission Texas (WETT), which is building 309 miles of 345kV transmission lines in a wind-rich zone of West Texas.</a:t>
            </a:r>
          </a:p>
          <a:p>
            <a:endParaRPr lang="en-US" smtClean="0"/>
          </a:p>
        </p:txBody>
      </p:sp>
      <p:sp>
        <p:nvSpPr>
          <p:cNvPr id="36868" name="Date Placeholder 1"/>
          <p:cNvSpPr>
            <a:spLocks noGrp="1"/>
          </p:cNvSpPr>
          <p:nvPr>
            <p:ph type="dt" sz="quarter" idx="10"/>
          </p:nvPr>
        </p:nvSpPr>
        <p:spPr>
          <a:noFill/>
        </p:spPr>
        <p:txBody>
          <a:bodyPr/>
          <a:lstStyle/>
          <a:p>
            <a:fld id="{43FDC430-193E-4054-84BC-4D2D1B62D031}" type="datetime3">
              <a:rPr lang="en-US" smtClean="0"/>
              <a:pPr/>
              <a:t>9 May 2013</a:t>
            </a:fld>
            <a:endParaRPr lang="en-US" smtClean="0"/>
          </a:p>
        </p:txBody>
      </p:sp>
      <p:sp>
        <p:nvSpPr>
          <p:cNvPr id="36869" name="Footer Placeholder 2"/>
          <p:cNvSpPr>
            <a:spLocks noGrp="1"/>
          </p:cNvSpPr>
          <p:nvPr>
            <p:ph type="ftr" sz="quarter" idx="11"/>
          </p:nvPr>
        </p:nvSpPr>
        <p:spPr>
          <a:noFill/>
        </p:spPr>
        <p:txBody>
          <a:bodyPr/>
          <a:lstStyle/>
          <a:p>
            <a:r>
              <a:rPr lang="en-US" smtClean="0"/>
              <a:t>www.edbodmer.com</a:t>
            </a:r>
          </a:p>
        </p:txBody>
      </p:sp>
      <p:sp>
        <p:nvSpPr>
          <p:cNvPr id="36870" name="Slide Number Placeholder 3"/>
          <p:cNvSpPr>
            <a:spLocks noGrp="1"/>
          </p:cNvSpPr>
          <p:nvPr>
            <p:ph type="sldNum" sz="quarter" idx="12"/>
          </p:nvPr>
        </p:nvSpPr>
        <p:spPr>
          <a:noFill/>
        </p:spPr>
        <p:txBody>
          <a:bodyPr/>
          <a:lstStyle/>
          <a:p>
            <a:fld id="{6EFA8024-F944-4A61-96CA-585841A3FC9C}" type="slidenum">
              <a:rPr lang="en-US" smtClean="0"/>
              <a:pPr/>
              <a:t>38</a:t>
            </a:fld>
            <a:endParaRPr lang="en-US" smtClean="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5" descr="Alpha Ventus offshore turbines faced with breakdown"/>
          <p:cNvPicPr>
            <a:picLocks noChangeAspect="1" noChangeArrowheads="1"/>
          </p:cNvPicPr>
          <p:nvPr/>
        </p:nvPicPr>
        <p:blipFill>
          <a:blip r:embed="rId2" cstate="print"/>
          <a:srcRect/>
          <a:stretch>
            <a:fillRect/>
          </a:stretch>
        </p:blipFill>
        <p:spPr bwMode="auto">
          <a:xfrm>
            <a:off x="-685800" y="0"/>
            <a:ext cx="10407650" cy="6858000"/>
          </a:xfrm>
          <a:prstGeom prst="rect">
            <a:avLst/>
          </a:prstGeom>
          <a:noFill/>
          <a:ln w="9525">
            <a:noFill/>
            <a:miter lim="800000"/>
            <a:headEnd/>
            <a:tailEnd/>
          </a:ln>
        </p:spPr>
      </p:pic>
      <p:sp>
        <p:nvSpPr>
          <p:cNvPr id="37891" name="Rectangle 4"/>
          <p:cNvSpPr>
            <a:spLocks noGrp="1" noChangeArrowheads="1"/>
          </p:cNvSpPr>
          <p:nvPr>
            <p:ph type="ctrTitle"/>
          </p:nvPr>
        </p:nvSpPr>
        <p:spPr>
          <a:xfrm>
            <a:off x="533400" y="1600200"/>
            <a:ext cx="7772400" cy="1470025"/>
          </a:xfrm>
        </p:spPr>
        <p:txBody>
          <a:bodyPr/>
          <a:lstStyle/>
          <a:p>
            <a:pPr eaLnBrk="1" hangingPunct="1"/>
            <a:r>
              <a:rPr lang="en-US" smtClean="0"/>
              <a:t>Off Shore Wind</a:t>
            </a:r>
          </a:p>
        </p:txBody>
      </p:sp>
      <p:sp>
        <p:nvSpPr>
          <p:cNvPr id="37892" name="Date Placeholder 1"/>
          <p:cNvSpPr>
            <a:spLocks noGrp="1"/>
          </p:cNvSpPr>
          <p:nvPr>
            <p:ph type="dt" sz="quarter" idx="10"/>
          </p:nvPr>
        </p:nvSpPr>
        <p:spPr>
          <a:noFill/>
        </p:spPr>
        <p:txBody>
          <a:bodyPr/>
          <a:lstStyle/>
          <a:p>
            <a:fld id="{0371D69C-BA20-467C-A69F-86AD41A1C692}" type="datetime3">
              <a:rPr lang="en-US" smtClean="0"/>
              <a:pPr/>
              <a:t>9 May 2013</a:t>
            </a:fld>
            <a:endParaRPr lang="en-US" smtClean="0"/>
          </a:p>
        </p:txBody>
      </p:sp>
      <p:sp>
        <p:nvSpPr>
          <p:cNvPr id="37893" name="Footer Placeholder 2"/>
          <p:cNvSpPr>
            <a:spLocks noGrp="1"/>
          </p:cNvSpPr>
          <p:nvPr>
            <p:ph type="ftr" sz="quarter" idx="11"/>
          </p:nvPr>
        </p:nvSpPr>
        <p:spPr>
          <a:noFill/>
        </p:spPr>
        <p:txBody>
          <a:bodyPr/>
          <a:lstStyle/>
          <a:p>
            <a:r>
              <a:rPr lang="en-US" smtClean="0"/>
              <a:t>www.edbodmer.com</a:t>
            </a:r>
          </a:p>
        </p:txBody>
      </p:sp>
      <p:sp>
        <p:nvSpPr>
          <p:cNvPr id="37894" name="Slide Number Placeholder 3"/>
          <p:cNvSpPr>
            <a:spLocks noGrp="1"/>
          </p:cNvSpPr>
          <p:nvPr>
            <p:ph type="sldNum" sz="quarter" idx="12"/>
          </p:nvPr>
        </p:nvSpPr>
        <p:spPr>
          <a:noFill/>
        </p:spPr>
        <p:txBody>
          <a:bodyPr/>
          <a:lstStyle/>
          <a:p>
            <a:fld id="{D1FC0673-C761-4FB0-A6A0-E7ABF991CA51}" type="slidenum">
              <a:rPr lang="en-US" smtClean="0"/>
              <a:pPr/>
              <a:t>39</a:t>
            </a:fld>
            <a:endParaRPr lang="en-US"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dirty="0" smtClean="0"/>
              <a:t>Increases in Turbine Size</a:t>
            </a:r>
          </a:p>
        </p:txBody>
      </p:sp>
      <p:pic>
        <p:nvPicPr>
          <p:cNvPr id="9219" name="Picture 2"/>
          <p:cNvPicPr>
            <a:picLocks noGrp="1" noChangeAspect="1" noChangeArrowheads="1"/>
          </p:cNvPicPr>
          <p:nvPr>
            <p:ph idx="1"/>
          </p:nvPr>
        </p:nvPicPr>
        <p:blipFill>
          <a:blip r:embed="rId2" cstate="print"/>
          <a:srcRect/>
          <a:stretch>
            <a:fillRect/>
          </a:stretch>
        </p:blipFill>
        <p:spPr>
          <a:xfrm>
            <a:off x="1900238" y="1600200"/>
            <a:ext cx="5343525" cy="4525963"/>
          </a:xfrm>
        </p:spPr>
      </p:pic>
      <p:sp>
        <p:nvSpPr>
          <p:cNvPr id="9220" name="Date Placeholder 1"/>
          <p:cNvSpPr>
            <a:spLocks noGrp="1"/>
          </p:cNvSpPr>
          <p:nvPr>
            <p:ph type="dt" sz="quarter" idx="10"/>
          </p:nvPr>
        </p:nvSpPr>
        <p:spPr>
          <a:noFill/>
        </p:spPr>
        <p:txBody>
          <a:bodyPr/>
          <a:lstStyle/>
          <a:p>
            <a:fld id="{8403A5C4-674D-4BB0-9519-379F46C8B826}" type="datetime3">
              <a:rPr lang="en-US" smtClean="0"/>
              <a:pPr/>
              <a:t>9 May 2013</a:t>
            </a:fld>
            <a:endParaRPr lang="en-US" dirty="0" smtClean="0"/>
          </a:p>
        </p:txBody>
      </p:sp>
      <p:sp>
        <p:nvSpPr>
          <p:cNvPr id="9221" name="Footer Placeholder 2"/>
          <p:cNvSpPr>
            <a:spLocks noGrp="1"/>
          </p:cNvSpPr>
          <p:nvPr>
            <p:ph type="ftr" sz="quarter" idx="11"/>
          </p:nvPr>
        </p:nvSpPr>
        <p:spPr>
          <a:noFill/>
        </p:spPr>
        <p:txBody>
          <a:bodyPr/>
          <a:lstStyle/>
          <a:p>
            <a:r>
              <a:rPr lang="en-US" dirty="0" smtClean="0"/>
              <a:t>www.edbodmer.com</a:t>
            </a:r>
          </a:p>
        </p:txBody>
      </p:sp>
      <p:sp>
        <p:nvSpPr>
          <p:cNvPr id="9222" name="Slide Number Placeholder 3"/>
          <p:cNvSpPr>
            <a:spLocks noGrp="1"/>
          </p:cNvSpPr>
          <p:nvPr>
            <p:ph type="sldNum" sz="quarter" idx="12"/>
          </p:nvPr>
        </p:nvSpPr>
        <p:spPr>
          <a:noFill/>
        </p:spPr>
        <p:txBody>
          <a:bodyPr/>
          <a:lstStyle/>
          <a:p>
            <a:fld id="{2EFA16EA-C3E8-467F-BE7D-9ED3A7ADC27E}" type="slidenum">
              <a:rPr lang="en-US" smtClean="0"/>
              <a:pPr/>
              <a:t>4</a:t>
            </a:fld>
            <a:endParaRPr lang="en-US" dirty="0" smtClean="0"/>
          </a:p>
        </p:txBody>
      </p:sp>
      <p:sp>
        <p:nvSpPr>
          <p:cNvPr id="9223" name="TextBox 4"/>
          <p:cNvSpPr txBox="1">
            <a:spLocks noChangeArrowheads="1"/>
          </p:cNvSpPr>
          <p:nvPr/>
        </p:nvSpPr>
        <p:spPr bwMode="auto">
          <a:xfrm>
            <a:off x="7391400" y="4267200"/>
            <a:ext cx="1524000" cy="646113"/>
          </a:xfrm>
          <a:prstGeom prst="rect">
            <a:avLst/>
          </a:prstGeom>
          <a:solidFill>
            <a:srgbClr val="FFFF00"/>
          </a:solidFill>
          <a:ln w="9525">
            <a:noFill/>
            <a:miter lim="800000"/>
            <a:headEnd/>
            <a:tailEnd/>
          </a:ln>
        </p:spPr>
        <p:txBody>
          <a:bodyPr>
            <a:spAutoFit/>
          </a:bodyPr>
          <a:lstStyle/>
          <a:p>
            <a:r>
              <a:rPr lang="en-US" dirty="0"/>
              <a:t>Wind Energy the Facts</a:t>
            </a:r>
            <a:endParaRPr lang="en-JM" dirty="0"/>
          </a:p>
        </p:txBody>
      </p:sp>
      <p:sp>
        <p:nvSpPr>
          <p:cNvPr id="8" name="TextBox 7"/>
          <p:cNvSpPr txBox="1"/>
          <p:nvPr/>
        </p:nvSpPr>
        <p:spPr>
          <a:xfrm>
            <a:off x="228600" y="5715000"/>
            <a:ext cx="3581400" cy="369332"/>
          </a:xfrm>
          <a:prstGeom prst="rect">
            <a:avLst/>
          </a:prstGeom>
          <a:solidFill>
            <a:srgbClr val="FFC000"/>
          </a:solidFill>
        </p:spPr>
        <p:txBody>
          <a:bodyPr wrap="square" rtlCol="0">
            <a:spAutoFit/>
          </a:bodyPr>
          <a:lstStyle/>
          <a:p>
            <a:r>
              <a:rPr lang="en-US" dirty="0" smtClean="0"/>
              <a:t>Source: Wind Energy the Facts</a:t>
            </a:r>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r>
              <a:rPr lang="en-US" smtClean="0"/>
              <a:t>Off-shore -- Introduction</a:t>
            </a:r>
            <a:endParaRPr lang="en-JM" smtClean="0"/>
          </a:p>
        </p:txBody>
      </p:sp>
      <p:sp>
        <p:nvSpPr>
          <p:cNvPr id="38915" name="Content Placeholder 2"/>
          <p:cNvSpPr>
            <a:spLocks noGrp="1"/>
          </p:cNvSpPr>
          <p:nvPr>
            <p:ph idx="1"/>
          </p:nvPr>
        </p:nvSpPr>
        <p:spPr/>
        <p:txBody>
          <a:bodyPr/>
          <a:lstStyle/>
          <a:p>
            <a:r>
              <a:rPr lang="en-US" dirty="0" smtClean="0"/>
              <a:t>The potential for offshore wind is enormous, but the technical challenges are also great. The capital costs are higher than onshore, the risks are greater, the project sizes are greater and the costs of mistakes are greater.</a:t>
            </a:r>
          </a:p>
          <a:p>
            <a:r>
              <a:rPr lang="en-US" dirty="0" smtClean="0"/>
              <a:t>Methods of installation and operation are already very different from onshore wind generation, with great attention being given to reliability and access.</a:t>
            </a:r>
          </a:p>
          <a:p>
            <a:r>
              <a:rPr lang="en-US" dirty="0" smtClean="0"/>
              <a:t>Off-shore can have high construction risks, revenuer risks (from partial merchant), scheduling risks, wind risks (from wake effect estimation) and O&amp;M risks (need for helicopters and ship hotels).</a:t>
            </a:r>
          </a:p>
          <a:p>
            <a:r>
              <a:rPr lang="en-US" dirty="0" smtClean="0"/>
              <a:t>Cabling from Off-shore may be subject to regulated risks</a:t>
            </a:r>
            <a:endParaRPr lang="en-JM" dirty="0" smtClean="0"/>
          </a:p>
        </p:txBody>
      </p:sp>
      <p:sp>
        <p:nvSpPr>
          <p:cNvPr id="38916" name="Date Placeholder 3"/>
          <p:cNvSpPr>
            <a:spLocks noGrp="1"/>
          </p:cNvSpPr>
          <p:nvPr>
            <p:ph type="dt" sz="quarter" idx="10"/>
          </p:nvPr>
        </p:nvSpPr>
        <p:spPr>
          <a:noFill/>
        </p:spPr>
        <p:txBody>
          <a:bodyPr/>
          <a:lstStyle/>
          <a:p>
            <a:fld id="{E70768DC-9BAB-4E41-842C-CAC80EFE99A5}" type="datetime3">
              <a:rPr lang="en-US" smtClean="0"/>
              <a:pPr/>
              <a:t>9 May 2013</a:t>
            </a:fld>
            <a:endParaRPr lang="en-US" smtClean="0"/>
          </a:p>
        </p:txBody>
      </p:sp>
      <p:sp>
        <p:nvSpPr>
          <p:cNvPr id="38917" name="Footer Placeholder 4"/>
          <p:cNvSpPr>
            <a:spLocks noGrp="1"/>
          </p:cNvSpPr>
          <p:nvPr>
            <p:ph type="ftr" sz="quarter" idx="11"/>
          </p:nvPr>
        </p:nvSpPr>
        <p:spPr>
          <a:noFill/>
        </p:spPr>
        <p:txBody>
          <a:bodyPr/>
          <a:lstStyle/>
          <a:p>
            <a:r>
              <a:rPr lang="en-US" smtClean="0"/>
              <a:t>www.edbodmer.com</a:t>
            </a:r>
          </a:p>
        </p:txBody>
      </p:sp>
      <p:sp>
        <p:nvSpPr>
          <p:cNvPr id="38918" name="Slide Number Placeholder 5"/>
          <p:cNvSpPr>
            <a:spLocks noGrp="1"/>
          </p:cNvSpPr>
          <p:nvPr>
            <p:ph type="sldNum" sz="quarter" idx="12"/>
          </p:nvPr>
        </p:nvSpPr>
        <p:spPr>
          <a:noFill/>
        </p:spPr>
        <p:txBody>
          <a:bodyPr/>
          <a:lstStyle/>
          <a:p>
            <a:fld id="{E087A562-BBE4-4D86-981E-AFC4E8DDC18E}" type="slidenum">
              <a:rPr lang="en-US" smtClean="0"/>
              <a:pPr/>
              <a:t>40</a:t>
            </a:fld>
            <a:endParaRPr lang="en-US" smtClean="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6"/>
          <p:cNvSpPr>
            <a:spLocks noGrp="1"/>
          </p:cNvSpPr>
          <p:nvPr>
            <p:ph type="title"/>
          </p:nvPr>
        </p:nvSpPr>
        <p:spPr/>
        <p:txBody>
          <a:bodyPr/>
          <a:lstStyle/>
          <a:p>
            <a:r>
              <a:rPr lang="en-US" smtClean="0"/>
              <a:t>Balance of Plant Cost for Off-Shore versus On-Shore</a:t>
            </a:r>
            <a:endParaRPr lang="en-JM" smtClean="0"/>
          </a:p>
        </p:txBody>
      </p:sp>
      <p:sp>
        <p:nvSpPr>
          <p:cNvPr id="39939" name="Date Placeholder 3"/>
          <p:cNvSpPr>
            <a:spLocks noGrp="1"/>
          </p:cNvSpPr>
          <p:nvPr>
            <p:ph type="dt" sz="quarter" idx="10"/>
          </p:nvPr>
        </p:nvSpPr>
        <p:spPr>
          <a:noFill/>
        </p:spPr>
        <p:txBody>
          <a:bodyPr/>
          <a:lstStyle/>
          <a:p>
            <a:fld id="{4B56E4F9-0771-4B0C-A9E2-E52D37817957}" type="datetime3">
              <a:rPr lang="en-US" smtClean="0"/>
              <a:pPr/>
              <a:t>9 May 2013</a:t>
            </a:fld>
            <a:endParaRPr lang="en-US" smtClean="0"/>
          </a:p>
        </p:txBody>
      </p:sp>
      <p:sp>
        <p:nvSpPr>
          <p:cNvPr id="39940" name="Footer Placeholder 4"/>
          <p:cNvSpPr>
            <a:spLocks noGrp="1"/>
          </p:cNvSpPr>
          <p:nvPr>
            <p:ph type="ftr" sz="quarter" idx="11"/>
          </p:nvPr>
        </p:nvSpPr>
        <p:spPr>
          <a:noFill/>
        </p:spPr>
        <p:txBody>
          <a:bodyPr/>
          <a:lstStyle/>
          <a:p>
            <a:r>
              <a:rPr lang="en-US" smtClean="0"/>
              <a:t>www.edbodmer.com</a:t>
            </a:r>
          </a:p>
        </p:txBody>
      </p:sp>
      <p:sp>
        <p:nvSpPr>
          <p:cNvPr id="39941" name="Slide Number Placeholder 5"/>
          <p:cNvSpPr>
            <a:spLocks noGrp="1"/>
          </p:cNvSpPr>
          <p:nvPr>
            <p:ph type="sldNum" sz="quarter" idx="12"/>
          </p:nvPr>
        </p:nvSpPr>
        <p:spPr>
          <a:noFill/>
        </p:spPr>
        <p:txBody>
          <a:bodyPr/>
          <a:lstStyle/>
          <a:p>
            <a:fld id="{B400E629-D6C1-41F1-A170-C8D401BACD37}" type="slidenum">
              <a:rPr lang="en-US" smtClean="0"/>
              <a:pPr/>
              <a:t>41</a:t>
            </a:fld>
            <a:endParaRPr lang="en-US" smtClean="0"/>
          </a:p>
        </p:txBody>
      </p:sp>
      <p:pic>
        <p:nvPicPr>
          <p:cNvPr id="39942" name="Picture 2"/>
          <p:cNvPicPr>
            <a:picLocks noGrp="1" noChangeAspect="1" noChangeArrowheads="1"/>
          </p:cNvPicPr>
          <p:nvPr>
            <p:ph sz="half" idx="2"/>
          </p:nvPr>
        </p:nvPicPr>
        <p:blipFill>
          <a:blip r:embed="rId2" cstate="print"/>
          <a:srcRect/>
          <a:stretch>
            <a:fillRect/>
          </a:stretch>
        </p:blipFill>
        <p:spPr>
          <a:xfrm>
            <a:off x="4572000" y="1538288"/>
            <a:ext cx="4114800" cy="4565650"/>
          </a:xfrm>
        </p:spPr>
      </p:pic>
      <p:pic>
        <p:nvPicPr>
          <p:cNvPr id="39943" name="Picture 3"/>
          <p:cNvPicPr>
            <a:picLocks noGrp="1" noChangeAspect="1" noChangeArrowheads="1"/>
          </p:cNvPicPr>
          <p:nvPr>
            <p:ph sz="half" idx="1"/>
          </p:nvPr>
        </p:nvPicPr>
        <p:blipFill>
          <a:blip r:embed="rId3" cstate="print"/>
          <a:srcRect/>
          <a:stretch>
            <a:fillRect/>
          </a:stretch>
        </p:blipFill>
        <p:spPr>
          <a:xfrm>
            <a:off x="457200" y="1624013"/>
            <a:ext cx="4038600" cy="4478337"/>
          </a:xfrm>
        </p:spPr>
      </p:pic>
      <p:sp>
        <p:nvSpPr>
          <p:cNvPr id="8" name="TextBox 7"/>
          <p:cNvSpPr txBox="1"/>
          <p:nvPr/>
        </p:nvSpPr>
        <p:spPr>
          <a:xfrm>
            <a:off x="5867400" y="6019800"/>
            <a:ext cx="2819400" cy="646331"/>
          </a:xfrm>
          <a:prstGeom prst="rect">
            <a:avLst/>
          </a:prstGeom>
          <a:solidFill>
            <a:srgbClr val="FFC000"/>
          </a:solidFill>
        </p:spPr>
        <p:txBody>
          <a:bodyPr wrap="square" rtlCol="0">
            <a:spAutoFit/>
          </a:bodyPr>
          <a:lstStyle/>
          <a:p>
            <a:r>
              <a:rPr lang="en-US" dirty="0" smtClean="0"/>
              <a:t>Source: Wind Energy the Facts</a:t>
            </a:r>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eaLnBrk="1" hangingPunct="1"/>
            <a:r>
              <a:rPr lang="en-US" smtClean="0"/>
              <a:t>Costs of Grid Connection for On-Shore and Off-Shore</a:t>
            </a:r>
          </a:p>
        </p:txBody>
      </p:sp>
      <p:sp>
        <p:nvSpPr>
          <p:cNvPr id="40963" name="Rectangle 3"/>
          <p:cNvSpPr>
            <a:spLocks noGrp="1" noChangeArrowheads="1"/>
          </p:cNvSpPr>
          <p:nvPr>
            <p:ph type="body" idx="1"/>
          </p:nvPr>
        </p:nvSpPr>
        <p:spPr/>
        <p:txBody>
          <a:bodyPr/>
          <a:lstStyle/>
          <a:p>
            <a:pPr eaLnBrk="1" hangingPunct="1">
              <a:lnSpc>
                <a:spcPct val="80000"/>
              </a:lnSpc>
            </a:pPr>
            <a:r>
              <a:rPr lang="en-US" sz="2000" smtClean="0"/>
              <a:t>Difficulties in connecting wind turbines to the grid can contribute significantly to the risks and costs of a project. While the costs and risks of grid connection for onshore projects are mainly concerned with distance and the possible crossing or tunneling of rivers, roads or tracks, the situation is completely different for offshore projects. </a:t>
            </a:r>
          </a:p>
          <a:p>
            <a:pPr eaLnBrk="1" hangingPunct="1">
              <a:lnSpc>
                <a:spcPct val="80000"/>
              </a:lnSpc>
            </a:pPr>
            <a:endParaRPr lang="en-US" sz="2000" smtClean="0"/>
          </a:p>
          <a:p>
            <a:pPr eaLnBrk="1" hangingPunct="1">
              <a:lnSpc>
                <a:spcPct val="80000"/>
              </a:lnSpc>
            </a:pPr>
            <a:r>
              <a:rPr lang="en-US" sz="2000" smtClean="0"/>
              <a:t>Depending on the location of the project, cable must be laid over many kilometers of hostile and inaccessible environment and, usually, ploughed into the sea bed. As a result, costs for grid connection can constitute a very large share of the total investment in an offshore project, easily 40%. This contrasts sharply with onshore where, for most projects, costs for grid connection account for around 10% of total project cost.</a:t>
            </a:r>
          </a:p>
        </p:txBody>
      </p:sp>
      <p:sp>
        <p:nvSpPr>
          <p:cNvPr id="40964" name="Date Placeholder 1"/>
          <p:cNvSpPr>
            <a:spLocks noGrp="1"/>
          </p:cNvSpPr>
          <p:nvPr>
            <p:ph type="dt" sz="quarter" idx="10"/>
          </p:nvPr>
        </p:nvSpPr>
        <p:spPr>
          <a:noFill/>
        </p:spPr>
        <p:txBody>
          <a:bodyPr/>
          <a:lstStyle/>
          <a:p>
            <a:fld id="{DD860C50-F445-4816-A14D-FED96FF96911}" type="datetime3">
              <a:rPr lang="en-US" smtClean="0"/>
              <a:pPr/>
              <a:t>9 May 2013</a:t>
            </a:fld>
            <a:endParaRPr lang="en-US" smtClean="0"/>
          </a:p>
        </p:txBody>
      </p:sp>
      <p:sp>
        <p:nvSpPr>
          <p:cNvPr id="40965" name="Footer Placeholder 2"/>
          <p:cNvSpPr>
            <a:spLocks noGrp="1"/>
          </p:cNvSpPr>
          <p:nvPr>
            <p:ph type="ftr" sz="quarter" idx="11"/>
          </p:nvPr>
        </p:nvSpPr>
        <p:spPr>
          <a:noFill/>
        </p:spPr>
        <p:txBody>
          <a:bodyPr/>
          <a:lstStyle/>
          <a:p>
            <a:r>
              <a:rPr lang="en-US" smtClean="0"/>
              <a:t>www.edbodmer.com</a:t>
            </a:r>
          </a:p>
        </p:txBody>
      </p:sp>
      <p:sp>
        <p:nvSpPr>
          <p:cNvPr id="40966" name="Slide Number Placeholder 3"/>
          <p:cNvSpPr>
            <a:spLocks noGrp="1"/>
          </p:cNvSpPr>
          <p:nvPr>
            <p:ph type="sldNum" sz="quarter" idx="12"/>
          </p:nvPr>
        </p:nvSpPr>
        <p:spPr>
          <a:noFill/>
        </p:spPr>
        <p:txBody>
          <a:bodyPr/>
          <a:lstStyle/>
          <a:p>
            <a:fld id="{51290B7D-22CC-4A43-9067-7D9DB8CEB3B3}" type="slidenum">
              <a:rPr lang="en-US" smtClean="0"/>
              <a:pPr/>
              <a:t>42</a:t>
            </a:fld>
            <a:endParaRPr lang="en-US" smtClean="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r>
              <a:rPr lang="en-US" smtClean="0"/>
              <a:t>Off-Shore Database</a:t>
            </a:r>
          </a:p>
        </p:txBody>
      </p:sp>
      <p:sp>
        <p:nvSpPr>
          <p:cNvPr id="41987" name="Date Placeholder 3"/>
          <p:cNvSpPr>
            <a:spLocks noGrp="1"/>
          </p:cNvSpPr>
          <p:nvPr>
            <p:ph type="dt" sz="quarter" idx="10"/>
          </p:nvPr>
        </p:nvSpPr>
        <p:spPr>
          <a:noFill/>
        </p:spPr>
        <p:txBody>
          <a:bodyPr/>
          <a:lstStyle/>
          <a:p>
            <a:fld id="{A0967CA7-ED48-4EEA-BA6E-3A720DE041F9}" type="datetime3">
              <a:rPr lang="en-US" smtClean="0"/>
              <a:pPr/>
              <a:t>9 May 2013</a:t>
            </a:fld>
            <a:endParaRPr lang="en-US" smtClean="0"/>
          </a:p>
        </p:txBody>
      </p:sp>
      <p:sp>
        <p:nvSpPr>
          <p:cNvPr id="41988" name="Footer Placeholder 4"/>
          <p:cNvSpPr>
            <a:spLocks noGrp="1"/>
          </p:cNvSpPr>
          <p:nvPr>
            <p:ph type="ftr" sz="quarter" idx="11"/>
          </p:nvPr>
        </p:nvSpPr>
        <p:spPr>
          <a:noFill/>
        </p:spPr>
        <p:txBody>
          <a:bodyPr/>
          <a:lstStyle/>
          <a:p>
            <a:r>
              <a:rPr lang="en-US" smtClean="0"/>
              <a:t>www.edbodmer.com</a:t>
            </a:r>
          </a:p>
        </p:txBody>
      </p:sp>
      <p:sp>
        <p:nvSpPr>
          <p:cNvPr id="41989" name="Slide Number Placeholder 5"/>
          <p:cNvSpPr>
            <a:spLocks noGrp="1"/>
          </p:cNvSpPr>
          <p:nvPr>
            <p:ph type="sldNum" sz="quarter" idx="12"/>
          </p:nvPr>
        </p:nvSpPr>
        <p:spPr>
          <a:noFill/>
        </p:spPr>
        <p:txBody>
          <a:bodyPr/>
          <a:lstStyle/>
          <a:p>
            <a:fld id="{9240CF8C-191A-4D69-BB0E-C1EFACB2257E}" type="slidenum">
              <a:rPr lang="en-US" smtClean="0"/>
              <a:pPr/>
              <a:t>43</a:t>
            </a:fld>
            <a:endParaRPr lang="en-US" smtClean="0"/>
          </a:p>
        </p:txBody>
      </p:sp>
      <p:pic>
        <p:nvPicPr>
          <p:cNvPr id="41990" name="Picture 4"/>
          <p:cNvPicPr>
            <a:picLocks noGrp="1" noChangeAspect="1" noChangeArrowheads="1"/>
          </p:cNvPicPr>
          <p:nvPr>
            <p:ph idx="1"/>
          </p:nvPr>
        </p:nvPicPr>
        <p:blipFill>
          <a:blip r:embed="rId2" cstate="print"/>
          <a:srcRect/>
          <a:stretch>
            <a:fillRect/>
          </a:stretch>
        </p:blipFill>
        <p:spPr>
          <a:xfrm>
            <a:off x="533400" y="1143000"/>
            <a:ext cx="8382000" cy="5097463"/>
          </a:xfrm>
        </p:spPr>
      </p:pic>
      <p:sp>
        <p:nvSpPr>
          <p:cNvPr id="7" name="TextBox 6"/>
          <p:cNvSpPr txBox="1"/>
          <p:nvPr/>
        </p:nvSpPr>
        <p:spPr>
          <a:xfrm>
            <a:off x="5715000" y="6172200"/>
            <a:ext cx="2438400" cy="646331"/>
          </a:xfrm>
          <a:prstGeom prst="rect">
            <a:avLst/>
          </a:prstGeom>
          <a:solidFill>
            <a:srgbClr val="FFC000"/>
          </a:solidFill>
        </p:spPr>
        <p:txBody>
          <a:bodyPr wrap="square" rtlCol="0">
            <a:spAutoFit/>
          </a:bodyPr>
          <a:lstStyle/>
          <a:p>
            <a:r>
              <a:rPr lang="en-US" dirty="0" smtClean="0"/>
              <a:t>Source: Database of Comparative Costs</a:t>
            </a:r>
            <a:endParaRPr lang="en-US"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r>
              <a:rPr lang="en-US" smtClean="0"/>
              <a:t>MW Capacity by year in Database</a:t>
            </a:r>
          </a:p>
        </p:txBody>
      </p:sp>
      <p:sp>
        <p:nvSpPr>
          <p:cNvPr id="43011" name="Date Placeholder 3"/>
          <p:cNvSpPr>
            <a:spLocks noGrp="1"/>
          </p:cNvSpPr>
          <p:nvPr>
            <p:ph type="dt" sz="quarter" idx="10"/>
          </p:nvPr>
        </p:nvSpPr>
        <p:spPr>
          <a:noFill/>
        </p:spPr>
        <p:txBody>
          <a:bodyPr/>
          <a:lstStyle/>
          <a:p>
            <a:fld id="{60CAC63D-35BD-4AFE-A2ED-1E0A80A422B7}" type="datetime3">
              <a:rPr lang="en-US" smtClean="0"/>
              <a:pPr/>
              <a:t>9 May 2013</a:t>
            </a:fld>
            <a:endParaRPr lang="en-US" smtClean="0"/>
          </a:p>
        </p:txBody>
      </p:sp>
      <p:sp>
        <p:nvSpPr>
          <p:cNvPr id="43012" name="Footer Placeholder 4"/>
          <p:cNvSpPr>
            <a:spLocks noGrp="1"/>
          </p:cNvSpPr>
          <p:nvPr>
            <p:ph type="ftr" sz="quarter" idx="11"/>
          </p:nvPr>
        </p:nvSpPr>
        <p:spPr>
          <a:noFill/>
        </p:spPr>
        <p:txBody>
          <a:bodyPr/>
          <a:lstStyle/>
          <a:p>
            <a:r>
              <a:rPr lang="en-US" smtClean="0"/>
              <a:t>www.edbodmer.com</a:t>
            </a:r>
          </a:p>
        </p:txBody>
      </p:sp>
      <p:sp>
        <p:nvSpPr>
          <p:cNvPr id="43013" name="Slide Number Placeholder 5"/>
          <p:cNvSpPr>
            <a:spLocks noGrp="1"/>
          </p:cNvSpPr>
          <p:nvPr>
            <p:ph type="sldNum" sz="quarter" idx="12"/>
          </p:nvPr>
        </p:nvSpPr>
        <p:spPr>
          <a:noFill/>
        </p:spPr>
        <p:txBody>
          <a:bodyPr/>
          <a:lstStyle/>
          <a:p>
            <a:fld id="{2507CD45-B9B2-44D9-BD3D-6C3AE0ACA596}" type="slidenum">
              <a:rPr lang="en-US" smtClean="0"/>
              <a:pPr/>
              <a:t>44</a:t>
            </a:fld>
            <a:endParaRPr lang="en-US" smtClean="0"/>
          </a:p>
        </p:txBody>
      </p:sp>
      <p:pic>
        <p:nvPicPr>
          <p:cNvPr id="43014" name="Picture 2"/>
          <p:cNvPicPr>
            <a:picLocks noGrp="1" noChangeAspect="1" noChangeArrowheads="1"/>
          </p:cNvPicPr>
          <p:nvPr>
            <p:ph idx="1"/>
          </p:nvPr>
        </p:nvPicPr>
        <p:blipFill>
          <a:blip r:embed="rId2" cstate="print"/>
          <a:srcRect/>
          <a:stretch>
            <a:fillRect/>
          </a:stretch>
        </p:blipFill>
        <p:spPr>
          <a:xfrm>
            <a:off x="1144588" y="1143000"/>
            <a:ext cx="6854825" cy="4983163"/>
          </a:xfrm>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r>
              <a:rPr lang="en-US" smtClean="0"/>
              <a:t>Cost per kW of Individual Plants (USD/kW)</a:t>
            </a:r>
          </a:p>
        </p:txBody>
      </p:sp>
      <p:sp>
        <p:nvSpPr>
          <p:cNvPr id="44035" name="Date Placeholder 3"/>
          <p:cNvSpPr>
            <a:spLocks noGrp="1"/>
          </p:cNvSpPr>
          <p:nvPr>
            <p:ph type="dt" sz="quarter" idx="10"/>
          </p:nvPr>
        </p:nvSpPr>
        <p:spPr>
          <a:noFill/>
        </p:spPr>
        <p:txBody>
          <a:bodyPr/>
          <a:lstStyle/>
          <a:p>
            <a:fld id="{2DE2C148-32FD-4A02-8A27-2B79D3760A9E}" type="datetime3">
              <a:rPr lang="en-US" smtClean="0"/>
              <a:pPr/>
              <a:t>9 May 2013</a:t>
            </a:fld>
            <a:endParaRPr lang="en-US" smtClean="0"/>
          </a:p>
        </p:txBody>
      </p:sp>
      <p:sp>
        <p:nvSpPr>
          <p:cNvPr id="44036" name="Footer Placeholder 4"/>
          <p:cNvSpPr>
            <a:spLocks noGrp="1"/>
          </p:cNvSpPr>
          <p:nvPr>
            <p:ph type="ftr" sz="quarter" idx="11"/>
          </p:nvPr>
        </p:nvSpPr>
        <p:spPr>
          <a:noFill/>
        </p:spPr>
        <p:txBody>
          <a:bodyPr/>
          <a:lstStyle/>
          <a:p>
            <a:r>
              <a:rPr lang="en-US" smtClean="0"/>
              <a:t>www.edbodmer.com</a:t>
            </a:r>
          </a:p>
        </p:txBody>
      </p:sp>
      <p:sp>
        <p:nvSpPr>
          <p:cNvPr id="44037" name="Slide Number Placeholder 5"/>
          <p:cNvSpPr>
            <a:spLocks noGrp="1"/>
          </p:cNvSpPr>
          <p:nvPr>
            <p:ph type="sldNum" sz="quarter" idx="12"/>
          </p:nvPr>
        </p:nvSpPr>
        <p:spPr>
          <a:noFill/>
        </p:spPr>
        <p:txBody>
          <a:bodyPr/>
          <a:lstStyle/>
          <a:p>
            <a:fld id="{F43B5C7E-FF56-4461-8293-FD57907E780F}" type="slidenum">
              <a:rPr lang="en-US" smtClean="0"/>
              <a:pPr/>
              <a:t>45</a:t>
            </a:fld>
            <a:endParaRPr lang="en-US" smtClean="0"/>
          </a:p>
        </p:txBody>
      </p:sp>
      <p:pic>
        <p:nvPicPr>
          <p:cNvPr id="44038" name="Picture 2"/>
          <p:cNvPicPr>
            <a:picLocks noGrp="1" noChangeAspect="1" noChangeArrowheads="1"/>
          </p:cNvPicPr>
          <p:nvPr>
            <p:ph idx="1"/>
          </p:nvPr>
        </p:nvPicPr>
        <p:blipFill>
          <a:blip r:embed="rId2" cstate="print"/>
          <a:srcRect/>
          <a:stretch>
            <a:fillRect/>
          </a:stretch>
        </p:blipFill>
        <p:spPr>
          <a:xfrm>
            <a:off x="1143000" y="1370013"/>
            <a:ext cx="6542088" cy="4756150"/>
          </a:xfrm>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r>
              <a:rPr lang="en-US" smtClean="0"/>
              <a:t>Costs of Off-Shore Wind by Project</a:t>
            </a:r>
          </a:p>
        </p:txBody>
      </p:sp>
      <p:sp>
        <p:nvSpPr>
          <p:cNvPr id="45059" name="Date Placeholder 3"/>
          <p:cNvSpPr>
            <a:spLocks noGrp="1"/>
          </p:cNvSpPr>
          <p:nvPr>
            <p:ph type="dt" sz="quarter" idx="10"/>
          </p:nvPr>
        </p:nvSpPr>
        <p:spPr>
          <a:noFill/>
        </p:spPr>
        <p:txBody>
          <a:bodyPr/>
          <a:lstStyle/>
          <a:p>
            <a:fld id="{917D4BFB-32E6-4401-8F9A-A0DD51A6B7CE}" type="datetime3">
              <a:rPr lang="en-US" smtClean="0"/>
              <a:pPr/>
              <a:t>9 May 2013</a:t>
            </a:fld>
            <a:endParaRPr lang="en-US" smtClean="0"/>
          </a:p>
        </p:txBody>
      </p:sp>
      <p:sp>
        <p:nvSpPr>
          <p:cNvPr id="45060" name="Footer Placeholder 4"/>
          <p:cNvSpPr>
            <a:spLocks noGrp="1"/>
          </p:cNvSpPr>
          <p:nvPr>
            <p:ph type="ftr" sz="quarter" idx="11"/>
          </p:nvPr>
        </p:nvSpPr>
        <p:spPr>
          <a:noFill/>
        </p:spPr>
        <p:txBody>
          <a:bodyPr/>
          <a:lstStyle/>
          <a:p>
            <a:r>
              <a:rPr lang="en-US" smtClean="0"/>
              <a:t>www.edbodmer.com</a:t>
            </a:r>
          </a:p>
        </p:txBody>
      </p:sp>
      <p:sp>
        <p:nvSpPr>
          <p:cNvPr id="45061" name="Slide Number Placeholder 5"/>
          <p:cNvSpPr>
            <a:spLocks noGrp="1"/>
          </p:cNvSpPr>
          <p:nvPr>
            <p:ph type="sldNum" sz="quarter" idx="12"/>
          </p:nvPr>
        </p:nvSpPr>
        <p:spPr>
          <a:noFill/>
        </p:spPr>
        <p:txBody>
          <a:bodyPr/>
          <a:lstStyle/>
          <a:p>
            <a:fld id="{933CDDCB-2B31-4DE4-BB11-FD4EC612985F}" type="slidenum">
              <a:rPr lang="en-US" smtClean="0"/>
              <a:pPr/>
              <a:t>46</a:t>
            </a:fld>
            <a:endParaRPr lang="en-US" smtClean="0"/>
          </a:p>
        </p:txBody>
      </p:sp>
      <p:pic>
        <p:nvPicPr>
          <p:cNvPr id="45062" name="Picture 2"/>
          <p:cNvPicPr>
            <a:picLocks noChangeAspect="1" noChangeArrowheads="1"/>
          </p:cNvPicPr>
          <p:nvPr/>
        </p:nvPicPr>
        <p:blipFill>
          <a:blip r:embed="rId2" cstate="print"/>
          <a:srcRect/>
          <a:stretch>
            <a:fillRect/>
          </a:stretch>
        </p:blipFill>
        <p:spPr bwMode="auto">
          <a:xfrm>
            <a:off x="228600" y="1270000"/>
            <a:ext cx="8763000" cy="4926013"/>
          </a:xfrm>
          <a:prstGeom prst="rect">
            <a:avLst/>
          </a:prstGeom>
          <a:noFill/>
          <a:ln w="9525">
            <a:noFill/>
            <a:miter lim="800000"/>
            <a:headEnd/>
            <a:tailEnd/>
          </a:ln>
        </p:spPr>
      </p:pic>
      <p:sp>
        <p:nvSpPr>
          <p:cNvPr id="7" name="Rectangle 6"/>
          <p:cNvSpPr/>
          <p:nvPr/>
        </p:nvSpPr>
        <p:spPr>
          <a:xfrm>
            <a:off x="304800" y="1219200"/>
            <a:ext cx="3200400" cy="381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5064" name="TextBox 7"/>
          <p:cNvSpPr txBox="1">
            <a:spLocks noChangeArrowheads="1"/>
          </p:cNvSpPr>
          <p:nvPr/>
        </p:nvSpPr>
        <p:spPr bwMode="auto">
          <a:xfrm>
            <a:off x="0" y="5867400"/>
            <a:ext cx="9144000" cy="369888"/>
          </a:xfrm>
          <a:prstGeom prst="rect">
            <a:avLst/>
          </a:prstGeom>
          <a:solidFill>
            <a:schemeClr val="bg1"/>
          </a:solidFill>
          <a:ln w="9525">
            <a:noFill/>
            <a:miter lim="800000"/>
            <a:headEnd/>
            <a:tailEnd/>
          </a:ln>
        </p:spPr>
        <p:txBody>
          <a:bodyPr>
            <a:spAutoFit/>
          </a:bodyPr>
          <a:lstStyle/>
          <a:p>
            <a:endParaRPr lang="en-US"/>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r>
              <a:rPr lang="en-US" smtClean="0"/>
              <a:t>Off-Shore Cost and Chinese Manufacturers</a:t>
            </a:r>
          </a:p>
        </p:txBody>
      </p:sp>
      <p:sp>
        <p:nvSpPr>
          <p:cNvPr id="3" name="Content Placeholder 2"/>
          <p:cNvSpPr>
            <a:spLocks noGrp="1"/>
          </p:cNvSpPr>
          <p:nvPr>
            <p:ph idx="1"/>
          </p:nvPr>
        </p:nvSpPr>
        <p:spPr/>
        <p:txBody>
          <a:bodyPr>
            <a:normAutofit lnSpcReduction="10000"/>
          </a:bodyPr>
          <a:lstStyle/>
          <a:p>
            <a:pPr>
              <a:defRPr/>
            </a:pPr>
            <a:r>
              <a:rPr lang="en-JM" sz="1200" b="1" dirty="0" smtClean="0"/>
              <a:t>Norway may use Chinese turbines at first offshore wind farm</a:t>
            </a:r>
            <a:endParaRPr lang="en-US" sz="1200" dirty="0" smtClean="0"/>
          </a:p>
          <a:p>
            <a:pPr>
              <a:defRPr/>
            </a:pPr>
            <a:r>
              <a:rPr lang="en-JM" sz="1200" b="1" dirty="0" smtClean="0"/>
              <a:t>Norway’s first offshore wind farm may use Chinese turbines to reduce costs, says the company developing the project. </a:t>
            </a:r>
            <a:endParaRPr lang="en-US" sz="1200" dirty="0" smtClean="0"/>
          </a:p>
          <a:p>
            <a:pPr>
              <a:defRPr/>
            </a:pPr>
            <a:r>
              <a:rPr lang="en-JM" sz="1200" dirty="0" err="1" smtClean="0"/>
              <a:t>Vestavind</a:t>
            </a:r>
            <a:r>
              <a:rPr lang="en-JM" sz="1200" dirty="0" smtClean="0"/>
              <a:t> Offshore recently opened a tender for the construction of its 350MW </a:t>
            </a:r>
            <a:r>
              <a:rPr lang="en-JM" sz="1200" dirty="0" err="1" smtClean="0"/>
              <a:t>Havsul</a:t>
            </a:r>
            <a:r>
              <a:rPr lang="en-JM" sz="1200" dirty="0" smtClean="0"/>
              <a:t> 1 project off the country’s </a:t>
            </a:r>
            <a:r>
              <a:rPr lang="en-JM" sz="1200" dirty="0" err="1" smtClean="0"/>
              <a:t>northwestern</a:t>
            </a:r>
            <a:r>
              <a:rPr lang="en-JM" sz="1200" dirty="0" smtClean="0"/>
              <a:t> coast. It is Norway's first concession for a full-scale offshore facility. </a:t>
            </a:r>
            <a:endParaRPr lang="en-US" sz="1200" dirty="0" smtClean="0"/>
          </a:p>
          <a:p>
            <a:pPr>
              <a:defRPr/>
            </a:pPr>
            <a:r>
              <a:rPr lang="en-JM" sz="1200" b="1" dirty="0" err="1" smtClean="0">
                <a:hlinkClick r:id="rId2"/>
              </a:rPr>
              <a:t>Vestavind</a:t>
            </a:r>
            <a:r>
              <a:rPr lang="en-JM" sz="1200" dirty="0" smtClean="0"/>
              <a:t> president Tore </a:t>
            </a:r>
            <a:r>
              <a:rPr lang="en-JM" sz="1200" dirty="0" err="1" smtClean="0"/>
              <a:t>Engevik</a:t>
            </a:r>
            <a:r>
              <a:rPr lang="en-JM" sz="1200" dirty="0" smtClean="0"/>
              <a:t> tells </a:t>
            </a:r>
            <a:r>
              <a:rPr lang="en-JM" sz="1200" i="1" dirty="0" smtClean="0"/>
              <a:t>Recharge</a:t>
            </a:r>
            <a:r>
              <a:rPr lang="en-JM" sz="1200" dirty="0" smtClean="0"/>
              <a:t> that he is closely following the development of large turbines by Chinese manufacturers as an alternative to Europe’s established players in the offshore market. </a:t>
            </a:r>
            <a:endParaRPr lang="en-US" sz="1200" dirty="0" smtClean="0"/>
          </a:p>
          <a:p>
            <a:pPr>
              <a:defRPr/>
            </a:pPr>
            <a:r>
              <a:rPr lang="en-JM" sz="1200" dirty="0" smtClean="0"/>
              <a:t>“We believe that there hasn’t been a working market for offshore turbines in Europe. It’s one or two players so far – Siemens and Vestas – and we really need competition in the turbine market to lower the prices.” </a:t>
            </a:r>
            <a:endParaRPr lang="en-US" sz="1200" dirty="0" smtClean="0"/>
          </a:p>
          <a:p>
            <a:pPr>
              <a:defRPr/>
            </a:pPr>
            <a:r>
              <a:rPr lang="en-JM" sz="1200" dirty="0" smtClean="0"/>
              <a:t>The price difference between Chinese turbines and European brands “could be rather huge”, adds </a:t>
            </a:r>
            <a:r>
              <a:rPr lang="en-JM" sz="1200" dirty="0" err="1" smtClean="0"/>
              <a:t>Engevik</a:t>
            </a:r>
            <a:r>
              <a:rPr lang="en-JM" sz="1200" dirty="0" smtClean="0"/>
              <a:t>, speaking on the sidelines of the China Wind Power conference in Beijing. He declined to specify how big the cost differential could be. </a:t>
            </a:r>
            <a:endParaRPr lang="en-US" sz="1200" dirty="0" smtClean="0"/>
          </a:p>
          <a:p>
            <a:pPr>
              <a:defRPr/>
            </a:pPr>
            <a:r>
              <a:rPr lang="en-JM" sz="1200" dirty="0" err="1" smtClean="0"/>
              <a:t>Engevik</a:t>
            </a:r>
            <a:r>
              <a:rPr lang="en-JM" sz="1200" dirty="0" smtClean="0"/>
              <a:t> notes that it is hard to get “real data” from Chinese turbine manufacturers, but based on his initial discussions with companies he believes there is potential to source good quality machines. </a:t>
            </a:r>
            <a:endParaRPr lang="en-US" sz="1200" dirty="0" smtClean="0"/>
          </a:p>
          <a:p>
            <a:pPr>
              <a:defRPr/>
            </a:pPr>
            <a:r>
              <a:rPr lang="en-JM" sz="1200" dirty="0" smtClean="0"/>
              <a:t>“It’s a combination of quality and price that we will decide upon,” </a:t>
            </a:r>
            <a:r>
              <a:rPr lang="en-JM" sz="1200" dirty="0" err="1" smtClean="0"/>
              <a:t>Engevik</a:t>
            </a:r>
            <a:r>
              <a:rPr lang="en-JM" sz="1200" dirty="0" smtClean="0"/>
              <a:t> said. The total project cost of </a:t>
            </a:r>
            <a:r>
              <a:rPr lang="en-JM" sz="1200" dirty="0" err="1" smtClean="0"/>
              <a:t>Havsul</a:t>
            </a:r>
            <a:r>
              <a:rPr lang="en-JM" sz="1200" dirty="0" smtClean="0"/>
              <a:t> is estimated by </a:t>
            </a:r>
            <a:r>
              <a:rPr lang="en-JM" sz="1200" dirty="0" err="1" smtClean="0"/>
              <a:t>Vestavind</a:t>
            </a:r>
            <a:r>
              <a:rPr lang="en-JM" sz="1200" dirty="0" smtClean="0"/>
              <a:t> at NKr6bn -7bn ($1.1bn - $1.25bn). </a:t>
            </a:r>
            <a:r>
              <a:rPr lang="en-JM" sz="1600" dirty="0" smtClean="0"/>
              <a:t> </a:t>
            </a:r>
          </a:p>
          <a:p>
            <a:pPr>
              <a:defRPr/>
            </a:pPr>
            <a:r>
              <a:rPr lang="en-JM" sz="1600" b="1" dirty="0" smtClean="0"/>
              <a:t>The Cost per kW would be US$ 3,142/kW</a:t>
            </a:r>
            <a:endParaRPr lang="en-US" sz="1600" dirty="0" smtClean="0"/>
          </a:p>
          <a:p>
            <a:pPr>
              <a:defRPr/>
            </a:pPr>
            <a:r>
              <a:rPr lang="en-JM" sz="1200" dirty="0" err="1" smtClean="0"/>
              <a:t>Vestavind</a:t>
            </a:r>
            <a:r>
              <a:rPr lang="en-JM" sz="1200" dirty="0" smtClean="0"/>
              <a:t>, a group of seven municipal utilities led by Bergen-based BKK, needs turbines of a minimum size of 5MW. Currently few Chinese companies can offer such a product. </a:t>
            </a:r>
            <a:endParaRPr lang="en-US" sz="1200" dirty="0" smtClean="0"/>
          </a:p>
          <a:p>
            <a:pPr>
              <a:defRPr/>
            </a:pPr>
            <a:r>
              <a:rPr lang="en-JM" sz="1200" b="1" dirty="0" err="1" smtClean="0">
                <a:hlinkClick r:id="rId3"/>
              </a:rPr>
              <a:t>Sinovel</a:t>
            </a:r>
            <a:r>
              <a:rPr lang="en-JM" sz="1200" dirty="0" smtClean="0"/>
              <a:t> installed its first two 5MW offshore turbines at the </a:t>
            </a:r>
            <a:r>
              <a:rPr lang="en-JM" sz="1200" dirty="0" err="1" smtClean="0"/>
              <a:t>Donghai</a:t>
            </a:r>
            <a:r>
              <a:rPr lang="en-JM" sz="1200" dirty="0" smtClean="0"/>
              <a:t> wind farm off Shanghai last month, followed by a 6MW prototype in an industrial park in Jiangsu province. </a:t>
            </a:r>
            <a:endParaRPr lang="en-US" sz="1200" dirty="0" smtClean="0"/>
          </a:p>
          <a:p>
            <a:pPr>
              <a:defRPr/>
            </a:pPr>
            <a:r>
              <a:rPr lang="en-JM" sz="1200" dirty="0" smtClean="0"/>
              <a:t>XEMC-</a:t>
            </a:r>
            <a:r>
              <a:rPr lang="en-JM" sz="1200" dirty="0" err="1" smtClean="0"/>
              <a:t>Darwind</a:t>
            </a:r>
            <a:r>
              <a:rPr lang="en-JM" sz="1200" dirty="0" smtClean="0"/>
              <a:t> has recently </a:t>
            </a:r>
            <a:r>
              <a:rPr lang="en-JM" sz="1200" b="1" dirty="0" smtClean="0">
                <a:hlinkClick r:id="rId4"/>
              </a:rPr>
              <a:t>installed</a:t>
            </a:r>
            <a:r>
              <a:rPr lang="en-JM" sz="1200" dirty="0" smtClean="0"/>
              <a:t> a 5MW direct drive turbine in the Netherlands. </a:t>
            </a:r>
            <a:endParaRPr lang="en-US" sz="1200" dirty="0" smtClean="0"/>
          </a:p>
          <a:p>
            <a:pPr>
              <a:defRPr/>
            </a:pPr>
            <a:r>
              <a:rPr lang="en-JM" sz="1200" dirty="0" smtClean="0"/>
              <a:t>“We have to follow the prototyping closely. We won’t decide on any vendor until maybe late next year,” says </a:t>
            </a:r>
            <a:r>
              <a:rPr lang="en-JM" sz="1200" dirty="0" err="1" smtClean="0"/>
              <a:t>Engevik</a:t>
            </a:r>
            <a:r>
              <a:rPr lang="en-JM" sz="1200" dirty="0" smtClean="0"/>
              <a:t>, who is also looking for Chinese investors to back the wind farm. </a:t>
            </a:r>
            <a:endParaRPr lang="en-US" sz="1200" dirty="0" smtClean="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r>
              <a:rPr lang="en-US" smtClean="0"/>
              <a:t>Off-Shore Cost in China</a:t>
            </a:r>
          </a:p>
        </p:txBody>
      </p:sp>
      <p:sp>
        <p:nvSpPr>
          <p:cNvPr id="47107" name="Content Placeholder 2"/>
          <p:cNvSpPr>
            <a:spLocks noGrp="1"/>
          </p:cNvSpPr>
          <p:nvPr>
            <p:ph idx="1"/>
          </p:nvPr>
        </p:nvSpPr>
        <p:spPr/>
        <p:txBody>
          <a:bodyPr/>
          <a:lstStyle/>
          <a:p>
            <a:r>
              <a:rPr lang="en-JM" sz="1400" b="1" smtClean="0"/>
              <a:t>Ming Yang in line to equip 198MW China offshore wind project</a:t>
            </a:r>
            <a:endParaRPr lang="en-US" sz="1400" smtClean="0"/>
          </a:p>
          <a:p>
            <a:r>
              <a:rPr lang="en-JM" sz="1400" b="1" smtClean="0"/>
              <a:t>China will build a 198MW offshore wind farm off the coast of Guangdong province, with local turbine manufacturer Ming Yang expected to supply the turbines. </a:t>
            </a:r>
            <a:endParaRPr lang="en-US" sz="1400" smtClean="0"/>
          </a:p>
          <a:p>
            <a:r>
              <a:rPr lang="en-JM" sz="1400" smtClean="0"/>
              <a:t>The project, located near Zhuhai city, will be the province’s first offshore wind farm, according to China’s official news agency </a:t>
            </a:r>
            <a:r>
              <a:rPr lang="en-JM" sz="1400" i="1" smtClean="0"/>
              <a:t>Xinhua</a:t>
            </a:r>
            <a:r>
              <a:rPr lang="en-JM" sz="1400" smtClean="0"/>
              <a:t>. </a:t>
            </a:r>
            <a:endParaRPr lang="en-US" sz="1400" smtClean="0"/>
          </a:p>
          <a:p>
            <a:r>
              <a:rPr lang="en-JM" sz="1400" smtClean="0"/>
              <a:t>The 4.45bn yuan ($706m) wind farm is set to start construction this year and connect to the grid in 2014. </a:t>
            </a:r>
            <a:endParaRPr lang="en-US" sz="1400" smtClean="0"/>
          </a:p>
          <a:p>
            <a:r>
              <a:rPr lang="en-JM" sz="1400" smtClean="0"/>
              <a:t>The project, to be operated by Guangdong Electric Power Development, is one of three projects off the Guangdong coast that have been submitted for approval. </a:t>
            </a:r>
            <a:endParaRPr lang="en-US" sz="1400" smtClean="0"/>
          </a:p>
          <a:p>
            <a:r>
              <a:rPr lang="en-JM" sz="1400" smtClean="0"/>
              <a:t>All three are expected to use </a:t>
            </a:r>
            <a:r>
              <a:rPr lang="en-JM" sz="1400" b="1" smtClean="0">
                <a:hlinkClick r:id="rId2"/>
              </a:rPr>
              <a:t>Ming Yang</a:t>
            </a:r>
            <a:r>
              <a:rPr lang="en-JM" sz="1400" smtClean="0"/>
              <a:t> turbines thanks to an agreement with the provincial government, </a:t>
            </a:r>
            <a:r>
              <a:rPr lang="en-JM" sz="1400" i="1" smtClean="0"/>
              <a:t>Recharge</a:t>
            </a:r>
            <a:r>
              <a:rPr lang="en-JM" sz="1400" smtClean="0"/>
              <a:t> understands. </a:t>
            </a:r>
            <a:endParaRPr lang="en-US" sz="1400" smtClean="0"/>
          </a:p>
          <a:p>
            <a:r>
              <a:rPr lang="en-JM" sz="1400" smtClean="0"/>
              <a:t>Guangdong has drawn up a plans for three or four offshore wind farms of 1GW each by 2015, says </a:t>
            </a:r>
            <a:r>
              <a:rPr lang="en-JM" sz="1400" i="1" smtClean="0"/>
              <a:t>Xinhua</a:t>
            </a:r>
            <a:r>
              <a:rPr lang="en-JM" sz="1400" smtClean="0"/>
              <a:t>. </a:t>
            </a:r>
            <a:endParaRPr lang="en-US" sz="1400" smtClean="0"/>
          </a:p>
          <a:p>
            <a:r>
              <a:rPr lang="en-JM" sz="1400" smtClean="0"/>
              <a:t>China currently has two offshore wind farms of about 100MW each in operation. </a:t>
            </a:r>
            <a:endParaRPr lang="en-US" sz="1400" smtClean="0"/>
          </a:p>
          <a:p>
            <a:r>
              <a:rPr lang="en-JM" sz="1400" smtClean="0"/>
              <a:t>It is set to increase installed offshore wind power capacity to 5GW by 2015 and 30GW by 2020. </a:t>
            </a:r>
            <a:endParaRPr lang="en-US" sz="1400" smtClean="0"/>
          </a:p>
          <a:p>
            <a:endParaRPr lang="en-JM" sz="1400" b="1" smtClean="0"/>
          </a:p>
          <a:p>
            <a:r>
              <a:rPr lang="en-JM" sz="1400" b="1" smtClean="0"/>
              <a:t>Cost of Project: $3,565/kW </a:t>
            </a:r>
            <a:endParaRPr lang="en-US" sz="1400" smtClean="0"/>
          </a:p>
          <a:p>
            <a:r>
              <a:rPr lang="en-US" sz="1400" smtClean="0"/>
              <a:t>Ming Yang is collaborating with engineering groups in a bid to reduce installation costs. Chairman Zhang Chuanwei has set cost targets of 12,000 yuan ($1,890) per kW of installed offshore capacity, compared with an estimated average of 18,000-20,000 yuan in other projects in China to date. </a:t>
            </a:r>
          </a:p>
          <a:p>
            <a:endParaRPr lang="en-US" sz="1400" smtClean="0"/>
          </a:p>
          <a:p>
            <a:endParaRPr lang="en-US" sz="1400" smtClean="0"/>
          </a:p>
        </p:txBody>
      </p:sp>
      <p:sp>
        <p:nvSpPr>
          <p:cNvPr id="47108" name="Date Placeholder 3"/>
          <p:cNvSpPr>
            <a:spLocks noGrp="1"/>
          </p:cNvSpPr>
          <p:nvPr>
            <p:ph type="dt" sz="quarter" idx="10"/>
          </p:nvPr>
        </p:nvSpPr>
        <p:spPr>
          <a:noFill/>
        </p:spPr>
        <p:txBody>
          <a:bodyPr/>
          <a:lstStyle/>
          <a:p>
            <a:fld id="{D26EFB33-0735-4030-8E6A-ABEE8228D7AB}" type="datetime3">
              <a:rPr lang="en-US" smtClean="0"/>
              <a:pPr/>
              <a:t>9 May 2013</a:t>
            </a:fld>
            <a:endParaRPr lang="en-US" smtClean="0"/>
          </a:p>
        </p:txBody>
      </p:sp>
      <p:sp>
        <p:nvSpPr>
          <p:cNvPr id="47109" name="Footer Placeholder 4"/>
          <p:cNvSpPr>
            <a:spLocks noGrp="1"/>
          </p:cNvSpPr>
          <p:nvPr>
            <p:ph type="ftr" sz="quarter" idx="11"/>
          </p:nvPr>
        </p:nvSpPr>
        <p:spPr>
          <a:noFill/>
        </p:spPr>
        <p:txBody>
          <a:bodyPr/>
          <a:lstStyle/>
          <a:p>
            <a:r>
              <a:rPr lang="en-US" smtClean="0"/>
              <a:t>www.edbodmer.com</a:t>
            </a:r>
          </a:p>
        </p:txBody>
      </p:sp>
      <p:sp>
        <p:nvSpPr>
          <p:cNvPr id="47110" name="Slide Number Placeholder 5"/>
          <p:cNvSpPr>
            <a:spLocks noGrp="1"/>
          </p:cNvSpPr>
          <p:nvPr>
            <p:ph type="sldNum" sz="quarter" idx="12"/>
          </p:nvPr>
        </p:nvSpPr>
        <p:spPr>
          <a:noFill/>
        </p:spPr>
        <p:txBody>
          <a:bodyPr/>
          <a:lstStyle/>
          <a:p>
            <a:fld id="{28CB45F6-63D0-491F-8D6C-1F6C780C049B}" type="slidenum">
              <a:rPr lang="en-US" smtClean="0"/>
              <a:pPr/>
              <a:t>48</a:t>
            </a:fld>
            <a:endParaRPr lang="en-US" smtClean="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r>
              <a:rPr lang="en-US" smtClean="0"/>
              <a:t>Average Cost per kW of Off-Shore (USD/kW)</a:t>
            </a:r>
          </a:p>
        </p:txBody>
      </p:sp>
      <p:sp>
        <p:nvSpPr>
          <p:cNvPr id="48131" name="Date Placeholder 3"/>
          <p:cNvSpPr>
            <a:spLocks noGrp="1"/>
          </p:cNvSpPr>
          <p:nvPr>
            <p:ph type="dt" sz="quarter" idx="10"/>
          </p:nvPr>
        </p:nvSpPr>
        <p:spPr>
          <a:noFill/>
        </p:spPr>
        <p:txBody>
          <a:bodyPr/>
          <a:lstStyle/>
          <a:p>
            <a:fld id="{2FA38B74-E435-4E88-A21F-A3EC2CFA80C8}" type="datetime3">
              <a:rPr lang="en-US" smtClean="0"/>
              <a:pPr/>
              <a:t>9 May 2013</a:t>
            </a:fld>
            <a:endParaRPr lang="en-US" smtClean="0"/>
          </a:p>
        </p:txBody>
      </p:sp>
      <p:sp>
        <p:nvSpPr>
          <p:cNvPr id="48132" name="Footer Placeholder 4"/>
          <p:cNvSpPr>
            <a:spLocks noGrp="1"/>
          </p:cNvSpPr>
          <p:nvPr>
            <p:ph type="ftr" sz="quarter" idx="11"/>
          </p:nvPr>
        </p:nvSpPr>
        <p:spPr>
          <a:noFill/>
        </p:spPr>
        <p:txBody>
          <a:bodyPr/>
          <a:lstStyle/>
          <a:p>
            <a:r>
              <a:rPr lang="en-US" smtClean="0"/>
              <a:t>www.edbodmer.com</a:t>
            </a:r>
          </a:p>
        </p:txBody>
      </p:sp>
      <p:sp>
        <p:nvSpPr>
          <p:cNvPr id="48133" name="Slide Number Placeholder 5"/>
          <p:cNvSpPr>
            <a:spLocks noGrp="1"/>
          </p:cNvSpPr>
          <p:nvPr>
            <p:ph type="sldNum" sz="quarter" idx="12"/>
          </p:nvPr>
        </p:nvSpPr>
        <p:spPr>
          <a:noFill/>
        </p:spPr>
        <p:txBody>
          <a:bodyPr/>
          <a:lstStyle/>
          <a:p>
            <a:fld id="{E07D7819-8DB9-4662-8617-5272323B873E}" type="slidenum">
              <a:rPr lang="en-US" smtClean="0"/>
              <a:pPr/>
              <a:t>49</a:t>
            </a:fld>
            <a:endParaRPr lang="en-US" smtClean="0"/>
          </a:p>
        </p:txBody>
      </p:sp>
      <p:pic>
        <p:nvPicPr>
          <p:cNvPr id="48134" name="Picture 2"/>
          <p:cNvPicPr>
            <a:picLocks noGrp="1" noChangeAspect="1" noChangeArrowheads="1"/>
          </p:cNvPicPr>
          <p:nvPr>
            <p:ph idx="1"/>
          </p:nvPr>
        </p:nvPicPr>
        <p:blipFill>
          <a:blip r:embed="rId2" cstate="print"/>
          <a:srcRect/>
          <a:stretch>
            <a:fillRect/>
          </a:stretch>
        </p:blipFill>
        <p:spPr>
          <a:xfrm>
            <a:off x="1144588" y="1371600"/>
            <a:ext cx="6540500" cy="4754563"/>
          </a:xfr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dirty="0" smtClean="0"/>
              <a:t>Ability to Produce at Relatively Low Wind Speed</a:t>
            </a:r>
          </a:p>
        </p:txBody>
      </p:sp>
      <p:sp>
        <p:nvSpPr>
          <p:cNvPr id="10243" name="Content Placeholder 2"/>
          <p:cNvSpPr>
            <a:spLocks noGrp="1"/>
          </p:cNvSpPr>
          <p:nvPr>
            <p:ph idx="1"/>
          </p:nvPr>
        </p:nvSpPr>
        <p:spPr/>
        <p:txBody>
          <a:bodyPr/>
          <a:lstStyle/>
          <a:p>
            <a:r>
              <a:rPr lang="en-JM" sz="1600" b="1" dirty="0" smtClean="0"/>
              <a:t>Spanish turbine maker </a:t>
            </a:r>
            <a:r>
              <a:rPr lang="en-JM" sz="1600" b="1" dirty="0" err="1" smtClean="0"/>
              <a:t>Gamesa</a:t>
            </a:r>
            <a:r>
              <a:rPr lang="en-JM" sz="1600" b="1" smtClean="0"/>
              <a:t> has unveiled plans for a 2MW giant-rotor model to be used on sites with lower wind speeds. </a:t>
            </a:r>
            <a:endParaRPr lang="en-JM" sz="1600" smtClean="0"/>
          </a:p>
          <a:p>
            <a:r>
              <a:rPr lang="en-JM" sz="1600" smtClean="0"/>
              <a:t>It will have a 114-metre rotor diameter with a swept area of 10,207 square metres, compared with 7,390 square metres for its G97 turbine.  “We know our customers need to take more energy from 6.5-7.5 metre-per-second and even six metre-per-second sites, and they need a turbine that can get maximum energy with a low investment cost.” </a:t>
            </a:r>
          </a:p>
          <a:p>
            <a:r>
              <a:rPr lang="en-JM" sz="1600" smtClean="0"/>
              <a:t>It aims to install a prototype by the third quarter of 2013, with some units going to customers the same year, before moving to serial production in 2014.  Expect the turbine to have a “very relevant impact” in India and China. </a:t>
            </a:r>
          </a:p>
          <a:p>
            <a:r>
              <a:rPr lang="en-JM" sz="1600" smtClean="0"/>
              <a:t>“We expect the turbine to do very well in all the provinces around Beijing and Shanghai where the government is pushing development, because of the problems in connecting areas with higher wind resources further away to the grid”   Gamesa also expects the turbine to sell well in Brazil, in sites that are class 2 (medium speed) but have low levels of turbulence and it hopes to sell the model in Europe and the US if markets recover from 2014.  The new model is a big part in meeting its aim — set in 2011 — to reduce its turbines’ average cost of energy by 30% by 2015. </a:t>
            </a:r>
          </a:p>
          <a:p>
            <a:endParaRPr lang="en-US" sz="1600" smtClean="0"/>
          </a:p>
        </p:txBody>
      </p:sp>
      <p:sp>
        <p:nvSpPr>
          <p:cNvPr id="10244" name="Date Placeholder 3"/>
          <p:cNvSpPr>
            <a:spLocks noGrp="1"/>
          </p:cNvSpPr>
          <p:nvPr>
            <p:ph type="dt" sz="quarter" idx="10"/>
          </p:nvPr>
        </p:nvSpPr>
        <p:spPr>
          <a:noFill/>
        </p:spPr>
        <p:txBody>
          <a:bodyPr/>
          <a:lstStyle/>
          <a:p>
            <a:fld id="{9A42C27F-6882-423E-8F14-16A673F877AD}" type="datetime3">
              <a:rPr lang="en-US" smtClean="0"/>
              <a:pPr/>
              <a:t>9 May 2013</a:t>
            </a:fld>
            <a:endParaRPr lang="en-US" smtClean="0"/>
          </a:p>
        </p:txBody>
      </p:sp>
      <p:sp>
        <p:nvSpPr>
          <p:cNvPr id="10245" name="Footer Placeholder 4"/>
          <p:cNvSpPr>
            <a:spLocks noGrp="1"/>
          </p:cNvSpPr>
          <p:nvPr>
            <p:ph type="ftr" sz="quarter" idx="11"/>
          </p:nvPr>
        </p:nvSpPr>
        <p:spPr>
          <a:noFill/>
        </p:spPr>
        <p:txBody>
          <a:bodyPr/>
          <a:lstStyle/>
          <a:p>
            <a:r>
              <a:rPr lang="en-US" smtClean="0"/>
              <a:t>www.edbodmer.com</a:t>
            </a:r>
          </a:p>
        </p:txBody>
      </p:sp>
      <p:sp>
        <p:nvSpPr>
          <p:cNvPr id="10246" name="Slide Number Placeholder 5"/>
          <p:cNvSpPr>
            <a:spLocks noGrp="1"/>
          </p:cNvSpPr>
          <p:nvPr>
            <p:ph type="sldNum" sz="quarter" idx="12"/>
          </p:nvPr>
        </p:nvSpPr>
        <p:spPr>
          <a:noFill/>
        </p:spPr>
        <p:txBody>
          <a:bodyPr/>
          <a:lstStyle/>
          <a:p>
            <a:fld id="{24561A8D-FF95-445B-A94F-0DF4E7ECD587}" type="slidenum">
              <a:rPr lang="en-US" smtClean="0"/>
              <a:pPr/>
              <a:t>5</a:t>
            </a:fld>
            <a:endParaRPr lang="en-US" smtClean="0"/>
          </a:p>
        </p:txBody>
      </p:sp>
      <p:sp>
        <p:nvSpPr>
          <p:cNvPr id="7" name="TextBox 6"/>
          <p:cNvSpPr txBox="1"/>
          <p:nvPr/>
        </p:nvSpPr>
        <p:spPr>
          <a:xfrm>
            <a:off x="228600" y="5715000"/>
            <a:ext cx="3581400" cy="369332"/>
          </a:xfrm>
          <a:prstGeom prst="rect">
            <a:avLst/>
          </a:prstGeom>
          <a:solidFill>
            <a:srgbClr val="FFC000"/>
          </a:solidFill>
        </p:spPr>
        <p:txBody>
          <a:bodyPr wrap="square" rtlCol="0">
            <a:spAutoFit/>
          </a:bodyPr>
          <a:lstStyle/>
          <a:p>
            <a:r>
              <a:rPr lang="en-US" dirty="0" smtClean="0"/>
              <a:t>Source: Current Topics</a:t>
            </a:r>
            <a:endParaRPr 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eaLnBrk="1" hangingPunct="1"/>
            <a:r>
              <a:rPr lang="en-US" smtClean="0"/>
              <a:t>Old Cost of Off-Shore Wind Estimates – Depend on Distance Off-shore</a:t>
            </a:r>
          </a:p>
        </p:txBody>
      </p:sp>
      <p:pic>
        <p:nvPicPr>
          <p:cNvPr id="49155" name="Picture 4" descr="Off_Shore"/>
          <p:cNvPicPr>
            <a:picLocks noChangeAspect="1" noChangeArrowheads="1"/>
          </p:cNvPicPr>
          <p:nvPr/>
        </p:nvPicPr>
        <p:blipFill>
          <a:blip r:embed="rId2" cstate="print"/>
          <a:srcRect/>
          <a:stretch>
            <a:fillRect/>
          </a:stretch>
        </p:blipFill>
        <p:spPr bwMode="auto">
          <a:xfrm>
            <a:off x="304800" y="1524000"/>
            <a:ext cx="7391400" cy="3590925"/>
          </a:xfrm>
          <a:prstGeom prst="rect">
            <a:avLst/>
          </a:prstGeom>
          <a:noFill/>
          <a:ln w="9525">
            <a:noFill/>
            <a:miter lim="800000"/>
            <a:headEnd/>
            <a:tailEnd/>
          </a:ln>
        </p:spPr>
      </p:pic>
      <p:pic>
        <p:nvPicPr>
          <p:cNvPr id="49156" name="Picture 5"/>
          <p:cNvPicPr>
            <a:picLocks noChangeAspect="1" noChangeArrowheads="1"/>
          </p:cNvPicPr>
          <p:nvPr/>
        </p:nvPicPr>
        <p:blipFill>
          <a:blip r:embed="rId3" cstate="print"/>
          <a:srcRect/>
          <a:stretch>
            <a:fillRect/>
          </a:stretch>
        </p:blipFill>
        <p:spPr bwMode="auto">
          <a:xfrm>
            <a:off x="6705600" y="4343400"/>
            <a:ext cx="1885950" cy="2105025"/>
          </a:xfrm>
          <a:prstGeom prst="rect">
            <a:avLst/>
          </a:prstGeom>
          <a:noFill/>
          <a:ln w="9525">
            <a:noFill/>
            <a:miter lim="800000"/>
            <a:headEnd/>
            <a:tailEnd/>
          </a:ln>
        </p:spPr>
      </p:pic>
      <p:sp>
        <p:nvSpPr>
          <p:cNvPr id="49157" name="Date Placeholder 1"/>
          <p:cNvSpPr>
            <a:spLocks noGrp="1"/>
          </p:cNvSpPr>
          <p:nvPr>
            <p:ph type="dt" sz="quarter" idx="10"/>
          </p:nvPr>
        </p:nvSpPr>
        <p:spPr>
          <a:noFill/>
        </p:spPr>
        <p:txBody>
          <a:bodyPr/>
          <a:lstStyle/>
          <a:p>
            <a:fld id="{84988830-4AC7-4F5D-8671-3AB853D81818}" type="datetime3">
              <a:rPr lang="en-US" smtClean="0"/>
              <a:pPr/>
              <a:t>9 May 2013</a:t>
            </a:fld>
            <a:endParaRPr lang="en-US" smtClean="0"/>
          </a:p>
        </p:txBody>
      </p:sp>
      <p:sp>
        <p:nvSpPr>
          <p:cNvPr id="49158" name="Footer Placeholder 2"/>
          <p:cNvSpPr>
            <a:spLocks noGrp="1"/>
          </p:cNvSpPr>
          <p:nvPr>
            <p:ph type="ftr" sz="quarter" idx="11"/>
          </p:nvPr>
        </p:nvSpPr>
        <p:spPr>
          <a:noFill/>
        </p:spPr>
        <p:txBody>
          <a:bodyPr/>
          <a:lstStyle/>
          <a:p>
            <a:r>
              <a:rPr lang="en-US" smtClean="0"/>
              <a:t>www.edbodmer.com</a:t>
            </a:r>
          </a:p>
        </p:txBody>
      </p:sp>
      <p:sp>
        <p:nvSpPr>
          <p:cNvPr id="49159" name="Slide Number Placeholder 3"/>
          <p:cNvSpPr>
            <a:spLocks noGrp="1"/>
          </p:cNvSpPr>
          <p:nvPr>
            <p:ph type="sldNum" sz="quarter" idx="12"/>
          </p:nvPr>
        </p:nvSpPr>
        <p:spPr>
          <a:noFill/>
        </p:spPr>
        <p:txBody>
          <a:bodyPr/>
          <a:lstStyle/>
          <a:p>
            <a:fld id="{8E3748A7-73A2-4271-8B1A-879632392D13}" type="slidenum">
              <a:rPr lang="en-US" smtClean="0"/>
              <a:pPr/>
              <a:t>50</a:t>
            </a:fld>
            <a:endParaRPr lang="en-US" smtClean="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r>
              <a:rPr lang="en-US" smtClean="0"/>
              <a:t>Distance from Shore by Year</a:t>
            </a:r>
          </a:p>
        </p:txBody>
      </p:sp>
      <p:sp>
        <p:nvSpPr>
          <p:cNvPr id="50179" name="Date Placeholder 3"/>
          <p:cNvSpPr>
            <a:spLocks noGrp="1"/>
          </p:cNvSpPr>
          <p:nvPr>
            <p:ph type="dt" sz="quarter" idx="10"/>
          </p:nvPr>
        </p:nvSpPr>
        <p:spPr>
          <a:noFill/>
        </p:spPr>
        <p:txBody>
          <a:bodyPr/>
          <a:lstStyle/>
          <a:p>
            <a:fld id="{3ED2263C-F7AE-4C4A-948F-058A89D850B7}" type="datetime3">
              <a:rPr lang="en-US" smtClean="0"/>
              <a:pPr/>
              <a:t>9 May 2013</a:t>
            </a:fld>
            <a:endParaRPr lang="en-US" smtClean="0"/>
          </a:p>
        </p:txBody>
      </p:sp>
      <p:sp>
        <p:nvSpPr>
          <p:cNvPr id="50180" name="Footer Placeholder 4"/>
          <p:cNvSpPr>
            <a:spLocks noGrp="1"/>
          </p:cNvSpPr>
          <p:nvPr>
            <p:ph type="ftr" sz="quarter" idx="11"/>
          </p:nvPr>
        </p:nvSpPr>
        <p:spPr>
          <a:noFill/>
        </p:spPr>
        <p:txBody>
          <a:bodyPr/>
          <a:lstStyle/>
          <a:p>
            <a:r>
              <a:rPr lang="en-US" smtClean="0"/>
              <a:t>www.edbodmer.com</a:t>
            </a:r>
          </a:p>
        </p:txBody>
      </p:sp>
      <p:sp>
        <p:nvSpPr>
          <p:cNvPr id="50181" name="Slide Number Placeholder 5"/>
          <p:cNvSpPr>
            <a:spLocks noGrp="1"/>
          </p:cNvSpPr>
          <p:nvPr>
            <p:ph type="sldNum" sz="quarter" idx="12"/>
          </p:nvPr>
        </p:nvSpPr>
        <p:spPr>
          <a:noFill/>
        </p:spPr>
        <p:txBody>
          <a:bodyPr/>
          <a:lstStyle/>
          <a:p>
            <a:fld id="{1645A061-F33B-4C64-A302-2DF0ED6FC4E0}" type="slidenum">
              <a:rPr lang="en-US" smtClean="0"/>
              <a:pPr/>
              <a:t>51</a:t>
            </a:fld>
            <a:endParaRPr lang="en-US" smtClean="0"/>
          </a:p>
        </p:txBody>
      </p:sp>
      <p:pic>
        <p:nvPicPr>
          <p:cNvPr id="50182" name="Picture 2"/>
          <p:cNvPicPr>
            <a:picLocks noGrp="1" noChangeAspect="1" noChangeArrowheads="1"/>
          </p:cNvPicPr>
          <p:nvPr>
            <p:ph idx="1"/>
          </p:nvPr>
        </p:nvPicPr>
        <p:blipFill>
          <a:blip r:embed="rId2" cstate="print"/>
          <a:srcRect/>
          <a:stretch>
            <a:fillRect/>
          </a:stretch>
        </p:blipFill>
        <p:spPr>
          <a:xfrm>
            <a:off x="1039813" y="1295400"/>
            <a:ext cx="6645275" cy="4830763"/>
          </a:xfrm>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r>
              <a:rPr lang="en-US" smtClean="0"/>
              <a:t>Distance from Shore and Cost/kW (Excluding Early Plants)</a:t>
            </a:r>
          </a:p>
        </p:txBody>
      </p:sp>
      <p:sp>
        <p:nvSpPr>
          <p:cNvPr id="51203" name="Date Placeholder 3"/>
          <p:cNvSpPr>
            <a:spLocks noGrp="1"/>
          </p:cNvSpPr>
          <p:nvPr>
            <p:ph type="dt" sz="quarter" idx="10"/>
          </p:nvPr>
        </p:nvSpPr>
        <p:spPr>
          <a:noFill/>
        </p:spPr>
        <p:txBody>
          <a:bodyPr/>
          <a:lstStyle/>
          <a:p>
            <a:fld id="{5A7CD022-9089-46F3-9551-DBB16B05D857}" type="datetime3">
              <a:rPr lang="en-US" smtClean="0"/>
              <a:pPr/>
              <a:t>9 May 2013</a:t>
            </a:fld>
            <a:endParaRPr lang="en-US" smtClean="0"/>
          </a:p>
        </p:txBody>
      </p:sp>
      <p:sp>
        <p:nvSpPr>
          <p:cNvPr id="51204" name="Footer Placeholder 4"/>
          <p:cNvSpPr>
            <a:spLocks noGrp="1"/>
          </p:cNvSpPr>
          <p:nvPr>
            <p:ph type="ftr" sz="quarter" idx="11"/>
          </p:nvPr>
        </p:nvSpPr>
        <p:spPr>
          <a:noFill/>
        </p:spPr>
        <p:txBody>
          <a:bodyPr/>
          <a:lstStyle/>
          <a:p>
            <a:r>
              <a:rPr lang="en-US" smtClean="0"/>
              <a:t>www.edbodmer.com</a:t>
            </a:r>
          </a:p>
        </p:txBody>
      </p:sp>
      <p:sp>
        <p:nvSpPr>
          <p:cNvPr id="51205" name="Slide Number Placeholder 5"/>
          <p:cNvSpPr>
            <a:spLocks noGrp="1"/>
          </p:cNvSpPr>
          <p:nvPr>
            <p:ph type="sldNum" sz="quarter" idx="12"/>
          </p:nvPr>
        </p:nvSpPr>
        <p:spPr>
          <a:noFill/>
        </p:spPr>
        <p:txBody>
          <a:bodyPr/>
          <a:lstStyle/>
          <a:p>
            <a:fld id="{BAA311EE-22BF-4020-9715-7D5E88C730E7}" type="slidenum">
              <a:rPr lang="en-US" smtClean="0"/>
              <a:pPr/>
              <a:t>52</a:t>
            </a:fld>
            <a:endParaRPr lang="en-US" smtClean="0"/>
          </a:p>
        </p:txBody>
      </p:sp>
      <p:pic>
        <p:nvPicPr>
          <p:cNvPr id="51206" name="Picture 2"/>
          <p:cNvPicPr>
            <a:picLocks noGrp="1" noChangeAspect="1" noChangeArrowheads="1"/>
          </p:cNvPicPr>
          <p:nvPr>
            <p:ph idx="1"/>
          </p:nvPr>
        </p:nvPicPr>
        <p:blipFill>
          <a:blip r:embed="rId2" cstate="print"/>
          <a:srcRect/>
          <a:stretch>
            <a:fillRect/>
          </a:stretch>
        </p:blipFill>
        <p:spPr>
          <a:xfrm>
            <a:off x="1219200" y="1425575"/>
            <a:ext cx="6465888" cy="4700588"/>
          </a:xfrm>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r>
              <a:rPr lang="en-US" smtClean="0"/>
              <a:t>Maximum Depth and Cost/kW by Year</a:t>
            </a:r>
          </a:p>
        </p:txBody>
      </p:sp>
      <p:sp>
        <p:nvSpPr>
          <p:cNvPr id="52227" name="Date Placeholder 3"/>
          <p:cNvSpPr>
            <a:spLocks noGrp="1"/>
          </p:cNvSpPr>
          <p:nvPr>
            <p:ph type="dt" sz="quarter" idx="10"/>
          </p:nvPr>
        </p:nvSpPr>
        <p:spPr>
          <a:noFill/>
        </p:spPr>
        <p:txBody>
          <a:bodyPr/>
          <a:lstStyle/>
          <a:p>
            <a:fld id="{C6191764-DABC-434C-97EA-88C70C1A6EC0}" type="datetime3">
              <a:rPr lang="en-US" smtClean="0"/>
              <a:pPr/>
              <a:t>9 May 2013</a:t>
            </a:fld>
            <a:endParaRPr lang="en-US" smtClean="0"/>
          </a:p>
        </p:txBody>
      </p:sp>
      <p:sp>
        <p:nvSpPr>
          <p:cNvPr id="52228" name="Footer Placeholder 4"/>
          <p:cNvSpPr>
            <a:spLocks noGrp="1"/>
          </p:cNvSpPr>
          <p:nvPr>
            <p:ph type="ftr" sz="quarter" idx="11"/>
          </p:nvPr>
        </p:nvSpPr>
        <p:spPr>
          <a:noFill/>
        </p:spPr>
        <p:txBody>
          <a:bodyPr/>
          <a:lstStyle/>
          <a:p>
            <a:r>
              <a:rPr lang="en-US" smtClean="0"/>
              <a:t>www.edbodmer.com</a:t>
            </a:r>
          </a:p>
        </p:txBody>
      </p:sp>
      <p:sp>
        <p:nvSpPr>
          <p:cNvPr id="52229" name="Slide Number Placeholder 5"/>
          <p:cNvSpPr>
            <a:spLocks noGrp="1"/>
          </p:cNvSpPr>
          <p:nvPr>
            <p:ph type="sldNum" sz="quarter" idx="12"/>
          </p:nvPr>
        </p:nvSpPr>
        <p:spPr>
          <a:noFill/>
        </p:spPr>
        <p:txBody>
          <a:bodyPr/>
          <a:lstStyle/>
          <a:p>
            <a:fld id="{161AA63D-273C-4D12-9ABD-E49D92D2EA93}" type="slidenum">
              <a:rPr lang="en-US" smtClean="0"/>
              <a:pPr/>
              <a:t>53</a:t>
            </a:fld>
            <a:endParaRPr lang="en-US" smtClean="0"/>
          </a:p>
        </p:txBody>
      </p:sp>
      <p:pic>
        <p:nvPicPr>
          <p:cNvPr id="52230" name="Picture 2"/>
          <p:cNvPicPr>
            <a:picLocks noGrp="1" noChangeAspect="1" noChangeArrowheads="1"/>
          </p:cNvPicPr>
          <p:nvPr>
            <p:ph idx="1"/>
          </p:nvPr>
        </p:nvPicPr>
        <p:blipFill>
          <a:blip r:embed="rId2" cstate="print"/>
          <a:srcRect/>
          <a:stretch>
            <a:fillRect/>
          </a:stretch>
        </p:blipFill>
        <p:spPr>
          <a:xfrm>
            <a:off x="1249363" y="1295400"/>
            <a:ext cx="6645275" cy="4830763"/>
          </a:xfrm>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p:txBody>
          <a:bodyPr/>
          <a:lstStyle/>
          <a:p>
            <a:r>
              <a:rPr lang="en-US" smtClean="0"/>
              <a:t>Cost/kW and Depth in Meters (Excluding Early Plants)</a:t>
            </a:r>
          </a:p>
        </p:txBody>
      </p:sp>
      <p:sp>
        <p:nvSpPr>
          <p:cNvPr id="53251" name="Date Placeholder 3"/>
          <p:cNvSpPr>
            <a:spLocks noGrp="1"/>
          </p:cNvSpPr>
          <p:nvPr>
            <p:ph type="dt" sz="quarter" idx="10"/>
          </p:nvPr>
        </p:nvSpPr>
        <p:spPr>
          <a:noFill/>
        </p:spPr>
        <p:txBody>
          <a:bodyPr/>
          <a:lstStyle/>
          <a:p>
            <a:fld id="{389C2A44-0767-40EE-8622-7029C9346F9B}" type="datetime3">
              <a:rPr lang="en-US" smtClean="0"/>
              <a:pPr/>
              <a:t>9 May 2013</a:t>
            </a:fld>
            <a:endParaRPr lang="en-US" smtClean="0"/>
          </a:p>
        </p:txBody>
      </p:sp>
      <p:sp>
        <p:nvSpPr>
          <p:cNvPr id="53252" name="Footer Placeholder 4"/>
          <p:cNvSpPr>
            <a:spLocks noGrp="1"/>
          </p:cNvSpPr>
          <p:nvPr>
            <p:ph type="ftr" sz="quarter" idx="11"/>
          </p:nvPr>
        </p:nvSpPr>
        <p:spPr>
          <a:noFill/>
        </p:spPr>
        <p:txBody>
          <a:bodyPr/>
          <a:lstStyle/>
          <a:p>
            <a:r>
              <a:rPr lang="en-US" smtClean="0"/>
              <a:t>www.edbodmer.com</a:t>
            </a:r>
          </a:p>
        </p:txBody>
      </p:sp>
      <p:sp>
        <p:nvSpPr>
          <p:cNvPr id="53253" name="Slide Number Placeholder 5"/>
          <p:cNvSpPr>
            <a:spLocks noGrp="1"/>
          </p:cNvSpPr>
          <p:nvPr>
            <p:ph type="sldNum" sz="quarter" idx="12"/>
          </p:nvPr>
        </p:nvSpPr>
        <p:spPr>
          <a:noFill/>
        </p:spPr>
        <p:txBody>
          <a:bodyPr/>
          <a:lstStyle/>
          <a:p>
            <a:fld id="{05D47AA5-42A1-4556-92D3-A59B1AA3E159}" type="slidenum">
              <a:rPr lang="en-US" smtClean="0"/>
              <a:pPr/>
              <a:t>54</a:t>
            </a:fld>
            <a:endParaRPr lang="en-US" smtClean="0"/>
          </a:p>
        </p:txBody>
      </p:sp>
      <p:pic>
        <p:nvPicPr>
          <p:cNvPr id="53254" name="Picture 2"/>
          <p:cNvPicPr>
            <a:picLocks noGrp="1" noChangeAspect="1" noChangeArrowheads="1"/>
          </p:cNvPicPr>
          <p:nvPr>
            <p:ph idx="1"/>
          </p:nvPr>
        </p:nvPicPr>
        <p:blipFill>
          <a:blip r:embed="rId2" cstate="print"/>
          <a:srcRect/>
          <a:stretch>
            <a:fillRect/>
          </a:stretch>
        </p:blipFill>
        <p:spPr>
          <a:xfrm>
            <a:off x="1249363" y="1295400"/>
            <a:ext cx="6645275" cy="4830763"/>
          </a:xfrm>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p:txBody>
          <a:bodyPr/>
          <a:lstStyle/>
          <a:p>
            <a:r>
              <a:rPr lang="en-US" smtClean="0"/>
              <a:t>Hub Height by  Year</a:t>
            </a:r>
          </a:p>
        </p:txBody>
      </p:sp>
      <p:sp>
        <p:nvSpPr>
          <p:cNvPr id="54275" name="Date Placeholder 3"/>
          <p:cNvSpPr>
            <a:spLocks noGrp="1"/>
          </p:cNvSpPr>
          <p:nvPr>
            <p:ph type="dt" sz="quarter" idx="10"/>
          </p:nvPr>
        </p:nvSpPr>
        <p:spPr>
          <a:noFill/>
        </p:spPr>
        <p:txBody>
          <a:bodyPr/>
          <a:lstStyle/>
          <a:p>
            <a:fld id="{D35E0B15-FD62-4E20-95FB-030EB475F5DE}" type="datetime3">
              <a:rPr lang="en-US" smtClean="0"/>
              <a:pPr/>
              <a:t>9 May 2013</a:t>
            </a:fld>
            <a:endParaRPr lang="en-US" smtClean="0"/>
          </a:p>
        </p:txBody>
      </p:sp>
      <p:sp>
        <p:nvSpPr>
          <p:cNvPr id="54276" name="Footer Placeholder 4"/>
          <p:cNvSpPr>
            <a:spLocks noGrp="1"/>
          </p:cNvSpPr>
          <p:nvPr>
            <p:ph type="ftr" sz="quarter" idx="11"/>
          </p:nvPr>
        </p:nvSpPr>
        <p:spPr>
          <a:noFill/>
        </p:spPr>
        <p:txBody>
          <a:bodyPr/>
          <a:lstStyle/>
          <a:p>
            <a:r>
              <a:rPr lang="en-US" smtClean="0"/>
              <a:t>www.edbodmer.com</a:t>
            </a:r>
          </a:p>
        </p:txBody>
      </p:sp>
      <p:sp>
        <p:nvSpPr>
          <p:cNvPr id="54277" name="Slide Number Placeholder 5"/>
          <p:cNvSpPr>
            <a:spLocks noGrp="1"/>
          </p:cNvSpPr>
          <p:nvPr>
            <p:ph type="sldNum" sz="quarter" idx="12"/>
          </p:nvPr>
        </p:nvSpPr>
        <p:spPr>
          <a:noFill/>
        </p:spPr>
        <p:txBody>
          <a:bodyPr/>
          <a:lstStyle/>
          <a:p>
            <a:fld id="{8B33BF7C-3094-412A-8F5E-1A798FE65ADF}" type="slidenum">
              <a:rPr lang="en-US" smtClean="0"/>
              <a:pPr/>
              <a:t>55</a:t>
            </a:fld>
            <a:endParaRPr lang="en-US" smtClean="0"/>
          </a:p>
        </p:txBody>
      </p:sp>
      <p:pic>
        <p:nvPicPr>
          <p:cNvPr id="54278" name="Picture 2"/>
          <p:cNvPicPr>
            <a:picLocks noGrp="1" noChangeAspect="1" noChangeArrowheads="1"/>
          </p:cNvPicPr>
          <p:nvPr>
            <p:ph idx="1"/>
          </p:nvPr>
        </p:nvPicPr>
        <p:blipFill>
          <a:blip r:embed="rId2" cstate="print"/>
          <a:srcRect/>
          <a:stretch>
            <a:fillRect/>
          </a:stretch>
        </p:blipFill>
        <p:spPr>
          <a:xfrm>
            <a:off x="1249363" y="1295400"/>
            <a:ext cx="6645275" cy="4830763"/>
          </a:xfrm>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p:txBody>
          <a:bodyPr/>
          <a:lstStyle/>
          <a:p>
            <a:r>
              <a:rPr lang="en-US" smtClean="0"/>
              <a:t>Turbine Size by Year</a:t>
            </a:r>
          </a:p>
        </p:txBody>
      </p:sp>
      <p:sp>
        <p:nvSpPr>
          <p:cNvPr id="55299" name="Date Placeholder 3"/>
          <p:cNvSpPr>
            <a:spLocks noGrp="1"/>
          </p:cNvSpPr>
          <p:nvPr>
            <p:ph type="dt" sz="quarter" idx="10"/>
          </p:nvPr>
        </p:nvSpPr>
        <p:spPr>
          <a:noFill/>
        </p:spPr>
        <p:txBody>
          <a:bodyPr/>
          <a:lstStyle/>
          <a:p>
            <a:fld id="{FAC58C45-F2DC-4D6A-A13E-05D7AD1BEF4B}" type="datetime3">
              <a:rPr lang="en-US" smtClean="0"/>
              <a:pPr/>
              <a:t>9 May 2013</a:t>
            </a:fld>
            <a:endParaRPr lang="en-US" smtClean="0"/>
          </a:p>
        </p:txBody>
      </p:sp>
      <p:sp>
        <p:nvSpPr>
          <p:cNvPr id="55300" name="Footer Placeholder 4"/>
          <p:cNvSpPr>
            <a:spLocks noGrp="1"/>
          </p:cNvSpPr>
          <p:nvPr>
            <p:ph type="ftr" sz="quarter" idx="11"/>
          </p:nvPr>
        </p:nvSpPr>
        <p:spPr>
          <a:noFill/>
        </p:spPr>
        <p:txBody>
          <a:bodyPr/>
          <a:lstStyle/>
          <a:p>
            <a:r>
              <a:rPr lang="en-US" smtClean="0"/>
              <a:t>www.edbodmer.com</a:t>
            </a:r>
          </a:p>
        </p:txBody>
      </p:sp>
      <p:sp>
        <p:nvSpPr>
          <p:cNvPr id="55301" name="Slide Number Placeholder 5"/>
          <p:cNvSpPr>
            <a:spLocks noGrp="1"/>
          </p:cNvSpPr>
          <p:nvPr>
            <p:ph type="sldNum" sz="quarter" idx="12"/>
          </p:nvPr>
        </p:nvSpPr>
        <p:spPr>
          <a:noFill/>
        </p:spPr>
        <p:txBody>
          <a:bodyPr/>
          <a:lstStyle/>
          <a:p>
            <a:fld id="{F34832BE-7FA2-4D75-AF53-454AB51E6084}" type="slidenum">
              <a:rPr lang="en-US" smtClean="0"/>
              <a:pPr/>
              <a:t>56</a:t>
            </a:fld>
            <a:endParaRPr lang="en-US" smtClean="0"/>
          </a:p>
        </p:txBody>
      </p:sp>
      <p:pic>
        <p:nvPicPr>
          <p:cNvPr id="55302" name="Picture 2"/>
          <p:cNvPicPr>
            <a:picLocks noGrp="1" noChangeAspect="1" noChangeArrowheads="1"/>
          </p:cNvPicPr>
          <p:nvPr>
            <p:ph idx="1"/>
          </p:nvPr>
        </p:nvPicPr>
        <p:blipFill>
          <a:blip r:embed="rId2" cstate="print"/>
          <a:srcRect/>
          <a:stretch>
            <a:fillRect/>
          </a:stretch>
        </p:blipFill>
        <p:spPr>
          <a:xfrm>
            <a:off x="1249363" y="1295400"/>
            <a:ext cx="6645275" cy="4830763"/>
          </a:xfrm>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8"/>
          <p:cNvPicPr>
            <a:picLocks noChangeAspect="1" noChangeArrowheads="1"/>
          </p:cNvPicPr>
          <p:nvPr/>
        </p:nvPicPr>
        <p:blipFill>
          <a:blip r:embed="rId2" cstate="print"/>
          <a:srcRect/>
          <a:stretch>
            <a:fillRect/>
          </a:stretch>
        </p:blipFill>
        <p:spPr bwMode="auto">
          <a:xfrm>
            <a:off x="1590675" y="1190625"/>
            <a:ext cx="6334125" cy="4756150"/>
          </a:xfrm>
          <a:prstGeom prst="rect">
            <a:avLst/>
          </a:prstGeom>
          <a:noFill/>
          <a:ln w="9525">
            <a:noFill/>
            <a:miter lim="800000"/>
            <a:headEnd/>
            <a:tailEnd/>
          </a:ln>
        </p:spPr>
      </p:pic>
      <p:sp>
        <p:nvSpPr>
          <p:cNvPr id="56323" name="Title 1"/>
          <p:cNvSpPr>
            <a:spLocks noGrp="1"/>
          </p:cNvSpPr>
          <p:nvPr>
            <p:ph type="title"/>
          </p:nvPr>
        </p:nvSpPr>
        <p:spPr/>
        <p:txBody>
          <a:bodyPr/>
          <a:lstStyle/>
          <a:p>
            <a:r>
              <a:rPr lang="en-US" smtClean="0"/>
              <a:t>Operation and Maintenance Expenses for Off-Shore</a:t>
            </a:r>
            <a:endParaRPr lang="en-JM" smtClean="0"/>
          </a:p>
        </p:txBody>
      </p:sp>
      <p:sp>
        <p:nvSpPr>
          <p:cNvPr id="56324" name="Date Placeholder 3"/>
          <p:cNvSpPr>
            <a:spLocks noGrp="1"/>
          </p:cNvSpPr>
          <p:nvPr>
            <p:ph type="dt" sz="quarter" idx="10"/>
          </p:nvPr>
        </p:nvSpPr>
        <p:spPr>
          <a:noFill/>
        </p:spPr>
        <p:txBody>
          <a:bodyPr/>
          <a:lstStyle/>
          <a:p>
            <a:fld id="{D94D5F10-C503-490F-BF9F-A1304A8195DD}" type="datetime3">
              <a:rPr lang="en-US" smtClean="0"/>
              <a:pPr/>
              <a:t>9 May 2013</a:t>
            </a:fld>
            <a:endParaRPr lang="en-US" smtClean="0"/>
          </a:p>
        </p:txBody>
      </p:sp>
      <p:sp>
        <p:nvSpPr>
          <p:cNvPr id="56325" name="Footer Placeholder 4"/>
          <p:cNvSpPr>
            <a:spLocks noGrp="1"/>
          </p:cNvSpPr>
          <p:nvPr>
            <p:ph type="ftr" sz="quarter" idx="11"/>
          </p:nvPr>
        </p:nvSpPr>
        <p:spPr>
          <a:noFill/>
        </p:spPr>
        <p:txBody>
          <a:bodyPr/>
          <a:lstStyle/>
          <a:p>
            <a:r>
              <a:rPr lang="en-US" smtClean="0"/>
              <a:t>www.edbodmer.com</a:t>
            </a:r>
          </a:p>
        </p:txBody>
      </p:sp>
      <p:sp>
        <p:nvSpPr>
          <p:cNvPr id="56326" name="Slide Number Placeholder 5"/>
          <p:cNvSpPr>
            <a:spLocks noGrp="1"/>
          </p:cNvSpPr>
          <p:nvPr>
            <p:ph type="sldNum" sz="quarter" idx="12"/>
          </p:nvPr>
        </p:nvSpPr>
        <p:spPr>
          <a:noFill/>
        </p:spPr>
        <p:txBody>
          <a:bodyPr/>
          <a:lstStyle/>
          <a:p>
            <a:fld id="{D0B5BA1A-2934-43DA-9312-6730109083AF}" type="slidenum">
              <a:rPr lang="en-US" smtClean="0"/>
              <a:pPr/>
              <a:t>57</a:t>
            </a:fld>
            <a:endParaRPr lang="en-US" smtClean="0"/>
          </a:p>
        </p:txBody>
      </p:sp>
      <p:sp>
        <p:nvSpPr>
          <p:cNvPr id="56327" name="TextBox 6"/>
          <p:cNvSpPr txBox="1">
            <a:spLocks noChangeArrowheads="1"/>
          </p:cNvSpPr>
          <p:nvPr/>
        </p:nvSpPr>
        <p:spPr bwMode="auto">
          <a:xfrm>
            <a:off x="381000" y="1600200"/>
            <a:ext cx="2895600" cy="2031325"/>
          </a:xfrm>
          <a:prstGeom prst="rect">
            <a:avLst/>
          </a:prstGeom>
          <a:solidFill>
            <a:srgbClr val="FFFF00"/>
          </a:solidFill>
          <a:ln w="9525">
            <a:noFill/>
            <a:miter lim="800000"/>
            <a:headEnd/>
            <a:tailEnd/>
          </a:ln>
        </p:spPr>
        <p:txBody>
          <a:bodyPr>
            <a:spAutoFit/>
          </a:bodyPr>
          <a:lstStyle/>
          <a:p>
            <a:r>
              <a:rPr lang="en-US" dirty="0"/>
              <a:t>Variation in estimated cost between USD 45/MWH and </a:t>
            </a:r>
            <a:r>
              <a:rPr lang="en-US" dirty="0" smtClean="0"/>
              <a:t>22/MWH.</a:t>
            </a:r>
          </a:p>
          <a:p>
            <a:endParaRPr lang="en-US" dirty="0"/>
          </a:p>
          <a:p>
            <a:r>
              <a:rPr lang="en-US" dirty="0" smtClean="0"/>
              <a:t>General rule of thumb from developer is 10% of capital cost.</a:t>
            </a:r>
            <a:endParaRPr lang="en-JM" dirty="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Off-Shore O&amp;M and Other Issues</a:t>
            </a:r>
            <a:endParaRPr lang="en-US" dirty="0"/>
          </a:p>
        </p:txBody>
      </p:sp>
      <p:sp>
        <p:nvSpPr>
          <p:cNvPr id="3" name="Content Placeholder 2"/>
          <p:cNvSpPr>
            <a:spLocks noGrp="1"/>
          </p:cNvSpPr>
          <p:nvPr>
            <p:ph idx="1"/>
          </p:nvPr>
        </p:nvSpPr>
        <p:spPr/>
        <p:txBody>
          <a:bodyPr/>
          <a:lstStyle/>
          <a:p>
            <a:r>
              <a:rPr lang="en-US" dirty="0" smtClean="0"/>
              <a:t>O&amp;M for off-shore</a:t>
            </a:r>
          </a:p>
          <a:p>
            <a:pPr lvl="1"/>
            <a:r>
              <a:rPr lang="en-US" dirty="0" smtClean="0"/>
              <a:t>Hotels</a:t>
            </a:r>
          </a:p>
          <a:p>
            <a:pPr lvl="1"/>
            <a:r>
              <a:rPr lang="en-US" dirty="0" smtClean="0"/>
              <a:t>Rule of thumb 10% of revenues</a:t>
            </a:r>
          </a:p>
          <a:p>
            <a:r>
              <a:rPr lang="en-US" dirty="0" smtClean="0"/>
              <a:t>Decommissioning cost of off-shore</a:t>
            </a:r>
          </a:p>
          <a:p>
            <a:pPr lvl="1"/>
            <a:r>
              <a:rPr lang="en-US" dirty="0" smtClean="0"/>
              <a:t>Problem of replacing turbines</a:t>
            </a:r>
          </a:p>
          <a:p>
            <a:pPr lvl="1"/>
            <a:r>
              <a:rPr lang="en-US" dirty="0" smtClean="0"/>
              <a:t>Setting-up funds</a:t>
            </a:r>
          </a:p>
          <a:p>
            <a:r>
              <a:rPr lang="en-US" dirty="0" smtClean="0"/>
              <a:t>Merchant risk in Feed-in tariffs</a:t>
            </a:r>
          </a:p>
          <a:p>
            <a:r>
              <a:rPr lang="en-US" dirty="0" smtClean="0"/>
              <a:t>Balancing cost when selling in markets</a:t>
            </a:r>
          </a:p>
          <a:p>
            <a:endParaRPr lang="en-US" dirty="0"/>
          </a:p>
        </p:txBody>
      </p:sp>
      <p:sp>
        <p:nvSpPr>
          <p:cNvPr id="4" name="Date Placeholder 3"/>
          <p:cNvSpPr>
            <a:spLocks noGrp="1"/>
          </p:cNvSpPr>
          <p:nvPr>
            <p:ph type="dt" sz="half" idx="10"/>
          </p:nvPr>
        </p:nvSpPr>
        <p:spPr/>
        <p:txBody>
          <a:bodyPr/>
          <a:lstStyle/>
          <a:p>
            <a:pPr>
              <a:defRPr/>
            </a:pPr>
            <a:fld id="{B9EB000F-D9DC-4D00-BE0F-6A7F77830742}" type="datetime3">
              <a:rPr lang="en-US" smtClean="0"/>
              <a:pPr>
                <a:defRPr/>
              </a:pPr>
              <a:t>9 May 2013</a:t>
            </a:fld>
            <a:endParaRPr lang="en-US" dirty="0"/>
          </a:p>
        </p:txBody>
      </p:sp>
      <p:sp>
        <p:nvSpPr>
          <p:cNvPr id="5" name="Footer Placeholder 4"/>
          <p:cNvSpPr>
            <a:spLocks noGrp="1"/>
          </p:cNvSpPr>
          <p:nvPr>
            <p:ph type="ftr" sz="quarter" idx="11"/>
          </p:nvPr>
        </p:nvSpPr>
        <p:spPr/>
        <p:txBody>
          <a:bodyPr/>
          <a:lstStyle/>
          <a:p>
            <a:pPr>
              <a:defRPr/>
            </a:pPr>
            <a:r>
              <a:rPr lang="en-US" smtClean="0"/>
              <a:t>www.edbodmer.com</a:t>
            </a:r>
            <a:endParaRPr lang="en-US"/>
          </a:p>
        </p:txBody>
      </p:sp>
      <p:sp>
        <p:nvSpPr>
          <p:cNvPr id="6" name="Slide Number Placeholder 5"/>
          <p:cNvSpPr>
            <a:spLocks noGrp="1"/>
          </p:cNvSpPr>
          <p:nvPr>
            <p:ph type="sldNum" sz="quarter" idx="12"/>
          </p:nvPr>
        </p:nvSpPr>
        <p:spPr/>
        <p:txBody>
          <a:bodyPr/>
          <a:lstStyle/>
          <a:p>
            <a:pPr>
              <a:defRPr/>
            </a:pPr>
            <a:fld id="{B4F39711-CCF2-4A75-9DDA-0CAA1CF15CE8}" type="slidenum">
              <a:rPr lang="en-US" smtClean="0"/>
              <a:pPr>
                <a:defRPr/>
              </a:pPr>
              <a:t>58</a:t>
            </a:fld>
            <a:endParaRPr lang="en-US"/>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p:txBody>
          <a:bodyPr/>
          <a:lstStyle/>
          <a:p>
            <a:r>
              <a:rPr lang="en-US" smtClean="0"/>
              <a:t>Expected Capacity Factor</a:t>
            </a:r>
          </a:p>
        </p:txBody>
      </p:sp>
      <p:sp>
        <p:nvSpPr>
          <p:cNvPr id="57347" name="Date Placeholder 3"/>
          <p:cNvSpPr>
            <a:spLocks noGrp="1"/>
          </p:cNvSpPr>
          <p:nvPr>
            <p:ph type="dt" sz="quarter" idx="10"/>
          </p:nvPr>
        </p:nvSpPr>
        <p:spPr>
          <a:noFill/>
        </p:spPr>
        <p:txBody>
          <a:bodyPr/>
          <a:lstStyle/>
          <a:p>
            <a:fld id="{1EBC8E4F-C932-498B-AC8D-8DE5C1D7006C}" type="datetime3">
              <a:rPr lang="en-US" smtClean="0"/>
              <a:pPr/>
              <a:t>9 May 2013</a:t>
            </a:fld>
            <a:endParaRPr lang="en-US" smtClean="0"/>
          </a:p>
        </p:txBody>
      </p:sp>
      <p:sp>
        <p:nvSpPr>
          <p:cNvPr id="57348" name="Footer Placeholder 4"/>
          <p:cNvSpPr>
            <a:spLocks noGrp="1"/>
          </p:cNvSpPr>
          <p:nvPr>
            <p:ph type="ftr" sz="quarter" idx="11"/>
          </p:nvPr>
        </p:nvSpPr>
        <p:spPr>
          <a:noFill/>
        </p:spPr>
        <p:txBody>
          <a:bodyPr/>
          <a:lstStyle/>
          <a:p>
            <a:r>
              <a:rPr lang="en-US" smtClean="0"/>
              <a:t>www.edbodmer.com</a:t>
            </a:r>
          </a:p>
        </p:txBody>
      </p:sp>
      <p:sp>
        <p:nvSpPr>
          <p:cNvPr id="57349" name="Slide Number Placeholder 5"/>
          <p:cNvSpPr>
            <a:spLocks noGrp="1"/>
          </p:cNvSpPr>
          <p:nvPr>
            <p:ph type="sldNum" sz="quarter" idx="12"/>
          </p:nvPr>
        </p:nvSpPr>
        <p:spPr>
          <a:noFill/>
        </p:spPr>
        <p:txBody>
          <a:bodyPr/>
          <a:lstStyle/>
          <a:p>
            <a:fld id="{B348E838-8B40-46C6-99F2-57327B0542A3}" type="slidenum">
              <a:rPr lang="en-US" smtClean="0"/>
              <a:pPr/>
              <a:t>59</a:t>
            </a:fld>
            <a:endParaRPr lang="en-US" smtClean="0"/>
          </a:p>
        </p:txBody>
      </p:sp>
      <p:pic>
        <p:nvPicPr>
          <p:cNvPr id="57350" name="Picture 2"/>
          <p:cNvPicPr>
            <a:picLocks noGrp="1" noChangeAspect="1" noChangeArrowheads="1"/>
          </p:cNvPicPr>
          <p:nvPr>
            <p:ph idx="1"/>
          </p:nvPr>
        </p:nvPicPr>
        <p:blipFill>
          <a:blip r:embed="rId2" cstate="print"/>
          <a:srcRect/>
          <a:stretch>
            <a:fillRect/>
          </a:stretch>
        </p:blipFill>
        <p:spPr>
          <a:xfrm>
            <a:off x="1144588" y="1143000"/>
            <a:ext cx="6854825" cy="4983163"/>
          </a:xfr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Current Issues and Differences in Prices for Same Equipment in India (and China)</a:t>
            </a:r>
            <a:endParaRPr lang="en-US" dirty="0"/>
          </a:p>
        </p:txBody>
      </p:sp>
      <p:sp>
        <p:nvSpPr>
          <p:cNvPr id="3" name="Content Placeholder 2"/>
          <p:cNvSpPr>
            <a:spLocks noGrp="1"/>
          </p:cNvSpPr>
          <p:nvPr>
            <p:ph idx="1"/>
          </p:nvPr>
        </p:nvSpPr>
        <p:spPr/>
        <p:txBody>
          <a:bodyPr/>
          <a:lstStyle/>
          <a:p>
            <a:r>
              <a:rPr lang="en-US" dirty="0" smtClean="0"/>
              <a:t>Recently there has been a phenomena where the same turbine (e.g. Vestas, GE) have had dramatically lower costs in India (and perhaps China):</a:t>
            </a:r>
          </a:p>
          <a:p>
            <a:r>
              <a:rPr lang="en-US" dirty="0" smtClean="0"/>
              <a:t>Possible Explanations</a:t>
            </a:r>
          </a:p>
          <a:p>
            <a:pPr lvl="1"/>
            <a:r>
              <a:rPr lang="en-US" dirty="0" smtClean="0"/>
              <a:t>Price discrimination and confidentiality of data</a:t>
            </a:r>
          </a:p>
          <a:p>
            <a:pPr lvl="1"/>
            <a:r>
              <a:rPr lang="en-US" dirty="0" smtClean="0"/>
              <a:t>More willingness to used Chinese turbines in India</a:t>
            </a:r>
          </a:p>
          <a:p>
            <a:pPr lvl="1"/>
            <a:r>
              <a:rPr lang="en-US" dirty="0" smtClean="0"/>
              <a:t>Intense competition in India from Feed-in and bidding structure</a:t>
            </a:r>
          </a:p>
          <a:p>
            <a:pPr lvl="1"/>
            <a:r>
              <a:rPr lang="en-US" dirty="0" smtClean="0"/>
              <a:t>Other explanations</a:t>
            </a:r>
          </a:p>
        </p:txBody>
      </p:sp>
      <p:sp>
        <p:nvSpPr>
          <p:cNvPr id="4" name="Date Placeholder 3"/>
          <p:cNvSpPr>
            <a:spLocks noGrp="1"/>
          </p:cNvSpPr>
          <p:nvPr>
            <p:ph type="dt" sz="half" idx="10"/>
          </p:nvPr>
        </p:nvSpPr>
        <p:spPr/>
        <p:txBody>
          <a:bodyPr/>
          <a:lstStyle/>
          <a:p>
            <a:pPr>
              <a:defRPr/>
            </a:pPr>
            <a:fld id="{B9EB000F-D9DC-4D00-BE0F-6A7F77830742}" type="datetime3">
              <a:rPr lang="en-US" smtClean="0"/>
              <a:pPr>
                <a:defRPr/>
              </a:pPr>
              <a:t>9 May 2013</a:t>
            </a:fld>
            <a:endParaRPr lang="en-US" dirty="0"/>
          </a:p>
        </p:txBody>
      </p:sp>
      <p:sp>
        <p:nvSpPr>
          <p:cNvPr id="5" name="Footer Placeholder 4"/>
          <p:cNvSpPr>
            <a:spLocks noGrp="1"/>
          </p:cNvSpPr>
          <p:nvPr>
            <p:ph type="ftr" sz="quarter" idx="11"/>
          </p:nvPr>
        </p:nvSpPr>
        <p:spPr/>
        <p:txBody>
          <a:bodyPr/>
          <a:lstStyle/>
          <a:p>
            <a:pPr>
              <a:defRPr/>
            </a:pPr>
            <a:r>
              <a:rPr lang="en-US" smtClean="0"/>
              <a:t>www.edbodmer.com</a:t>
            </a:r>
            <a:endParaRPr lang="en-US"/>
          </a:p>
        </p:txBody>
      </p:sp>
      <p:sp>
        <p:nvSpPr>
          <p:cNvPr id="6" name="Slide Number Placeholder 5"/>
          <p:cNvSpPr>
            <a:spLocks noGrp="1"/>
          </p:cNvSpPr>
          <p:nvPr>
            <p:ph type="sldNum" sz="quarter" idx="12"/>
          </p:nvPr>
        </p:nvSpPr>
        <p:spPr/>
        <p:txBody>
          <a:bodyPr/>
          <a:lstStyle/>
          <a:p>
            <a:pPr>
              <a:defRPr/>
            </a:pPr>
            <a:fld id="{B4F39711-CCF2-4A75-9DDA-0CAA1CF15CE8}" type="slidenum">
              <a:rPr lang="en-US" smtClean="0"/>
              <a:pPr>
                <a:defRPr/>
              </a:pPr>
              <a:t>6</a:t>
            </a:fld>
            <a:endParaRPr lang="en-US"/>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2"/>
          <p:cNvSpPr>
            <a:spLocks noGrp="1" noChangeArrowheads="1"/>
          </p:cNvSpPr>
          <p:nvPr>
            <p:ph type="title" idx="4294967295"/>
          </p:nvPr>
        </p:nvSpPr>
        <p:spPr/>
        <p:txBody>
          <a:bodyPr/>
          <a:lstStyle/>
          <a:p>
            <a:r>
              <a:rPr lang="en-US" smtClean="0"/>
              <a:t>Capacity Factor Variation for Single Farm</a:t>
            </a:r>
          </a:p>
        </p:txBody>
      </p:sp>
      <p:pic>
        <p:nvPicPr>
          <p:cNvPr id="198660" name="Picture 4"/>
          <p:cNvPicPr>
            <a:picLocks noGrp="1" noChangeAspect="1" noChangeArrowheads="1"/>
          </p:cNvPicPr>
          <p:nvPr>
            <p:ph type="body" idx="4294967295"/>
          </p:nvPr>
        </p:nvPicPr>
        <p:blipFill>
          <a:blip r:embed="rId2" cstate="print"/>
          <a:srcRect/>
          <a:stretch>
            <a:fillRect/>
          </a:stretch>
        </p:blipFill>
        <p:spPr>
          <a:xfrm>
            <a:off x="1198563" y="1219200"/>
            <a:ext cx="6745287" cy="4906963"/>
          </a:xfrm>
          <a:noFill/>
        </p:spPr>
      </p:pic>
      <p:sp>
        <p:nvSpPr>
          <p:cNvPr id="4" name="TextBox 3"/>
          <p:cNvSpPr txBox="1"/>
          <p:nvPr/>
        </p:nvSpPr>
        <p:spPr>
          <a:xfrm>
            <a:off x="152400" y="5867400"/>
            <a:ext cx="1295400" cy="830997"/>
          </a:xfrm>
          <a:prstGeom prst="rect">
            <a:avLst/>
          </a:prstGeom>
          <a:solidFill>
            <a:srgbClr val="FFFF00"/>
          </a:solidFill>
        </p:spPr>
        <p:txBody>
          <a:bodyPr wrap="square" rtlCol="0">
            <a:spAutoFit/>
          </a:bodyPr>
          <a:lstStyle/>
          <a:p>
            <a:r>
              <a:rPr lang="en-US" sz="1200" dirty="0" smtClean="0"/>
              <a:t>Source: Data Base on Off-Shore Wind Farms</a:t>
            </a:r>
            <a:endParaRPr lang="en-US" sz="1200"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4" name="Rectangle 4"/>
          <p:cNvSpPr>
            <a:spLocks noGrp="1" noChangeArrowheads="1"/>
          </p:cNvSpPr>
          <p:nvPr>
            <p:ph type="title" idx="4294967295"/>
          </p:nvPr>
        </p:nvSpPr>
        <p:spPr/>
        <p:txBody>
          <a:bodyPr/>
          <a:lstStyle/>
          <a:p>
            <a:r>
              <a:rPr lang="en-US" smtClean="0"/>
              <a:t>Average and Variation in Capacity Factors</a:t>
            </a:r>
          </a:p>
        </p:txBody>
      </p:sp>
      <p:pic>
        <p:nvPicPr>
          <p:cNvPr id="199687" name="Picture 7"/>
          <p:cNvPicPr>
            <a:picLocks noGrp="1" noChangeAspect="1" noChangeArrowheads="1"/>
          </p:cNvPicPr>
          <p:nvPr>
            <p:ph type="body" sz="half" idx="4294967295"/>
          </p:nvPr>
        </p:nvPicPr>
        <p:blipFill>
          <a:blip r:embed="rId2" cstate="print"/>
          <a:srcRect/>
          <a:stretch>
            <a:fillRect/>
          </a:stretch>
        </p:blipFill>
        <p:spPr>
          <a:xfrm>
            <a:off x="457200" y="2203450"/>
            <a:ext cx="4038600" cy="2936875"/>
          </a:xfrm>
          <a:noFill/>
        </p:spPr>
      </p:pic>
      <p:pic>
        <p:nvPicPr>
          <p:cNvPr id="199688" name="Picture 8"/>
          <p:cNvPicPr>
            <a:picLocks noGrp="1" noChangeAspect="1" noChangeArrowheads="1"/>
          </p:cNvPicPr>
          <p:nvPr>
            <p:ph type="body" sz="half" idx="4294967295"/>
          </p:nvPr>
        </p:nvPicPr>
        <p:blipFill>
          <a:blip r:embed="rId3" cstate="print"/>
          <a:srcRect/>
          <a:stretch>
            <a:fillRect/>
          </a:stretch>
        </p:blipFill>
        <p:spPr>
          <a:xfrm>
            <a:off x="4648200" y="2203450"/>
            <a:ext cx="4038600" cy="2936875"/>
          </a:xfrm>
          <a:noFill/>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p:txBody>
          <a:bodyPr/>
          <a:lstStyle/>
          <a:p>
            <a:pPr eaLnBrk="1" hangingPunct="1"/>
            <a:r>
              <a:rPr lang="en-US" smtClean="0"/>
              <a:t>Capacity Factor of Off-Shore Wind</a:t>
            </a:r>
          </a:p>
        </p:txBody>
      </p:sp>
      <p:pic>
        <p:nvPicPr>
          <p:cNvPr id="59395" name="Picture 2"/>
          <p:cNvPicPr>
            <a:picLocks noGrp="1" noChangeAspect="1" noChangeArrowheads="1"/>
          </p:cNvPicPr>
          <p:nvPr>
            <p:ph idx="1"/>
          </p:nvPr>
        </p:nvPicPr>
        <p:blipFill>
          <a:blip r:embed="rId2" cstate="print"/>
          <a:srcRect/>
          <a:stretch>
            <a:fillRect/>
          </a:stretch>
        </p:blipFill>
        <p:spPr>
          <a:xfrm>
            <a:off x="304800" y="1676400"/>
            <a:ext cx="8526463" cy="4610100"/>
          </a:xfrm>
        </p:spPr>
      </p:pic>
      <p:sp>
        <p:nvSpPr>
          <p:cNvPr id="59396" name="Date Placeholder 1"/>
          <p:cNvSpPr>
            <a:spLocks noGrp="1"/>
          </p:cNvSpPr>
          <p:nvPr>
            <p:ph type="dt" sz="quarter" idx="10"/>
          </p:nvPr>
        </p:nvSpPr>
        <p:spPr>
          <a:noFill/>
        </p:spPr>
        <p:txBody>
          <a:bodyPr/>
          <a:lstStyle/>
          <a:p>
            <a:fld id="{0F2A17D8-8199-4C67-A25B-45F0E4618A7B}" type="datetime3">
              <a:rPr lang="en-US" smtClean="0"/>
              <a:pPr/>
              <a:t>9 May 2013</a:t>
            </a:fld>
            <a:endParaRPr lang="en-US" smtClean="0"/>
          </a:p>
        </p:txBody>
      </p:sp>
      <p:sp>
        <p:nvSpPr>
          <p:cNvPr id="59397" name="Footer Placeholder 2"/>
          <p:cNvSpPr>
            <a:spLocks noGrp="1"/>
          </p:cNvSpPr>
          <p:nvPr>
            <p:ph type="ftr" sz="quarter" idx="11"/>
          </p:nvPr>
        </p:nvSpPr>
        <p:spPr>
          <a:noFill/>
        </p:spPr>
        <p:txBody>
          <a:bodyPr/>
          <a:lstStyle/>
          <a:p>
            <a:r>
              <a:rPr lang="en-US" smtClean="0"/>
              <a:t>www.edbodmer.com</a:t>
            </a:r>
          </a:p>
        </p:txBody>
      </p:sp>
      <p:sp>
        <p:nvSpPr>
          <p:cNvPr id="59398" name="Slide Number Placeholder 3"/>
          <p:cNvSpPr>
            <a:spLocks noGrp="1"/>
          </p:cNvSpPr>
          <p:nvPr>
            <p:ph type="sldNum" sz="quarter" idx="12"/>
          </p:nvPr>
        </p:nvSpPr>
        <p:spPr>
          <a:noFill/>
        </p:spPr>
        <p:txBody>
          <a:bodyPr/>
          <a:lstStyle/>
          <a:p>
            <a:fld id="{45060037-BC6B-483A-A267-7E3192ABD92E}" type="slidenum">
              <a:rPr lang="en-US" smtClean="0"/>
              <a:pPr/>
              <a:t>62</a:t>
            </a:fld>
            <a:endParaRPr lang="en-US" smtClean="0"/>
          </a:p>
        </p:txBody>
      </p:sp>
      <p:sp>
        <p:nvSpPr>
          <p:cNvPr id="59399" name="TextBox 6"/>
          <p:cNvSpPr txBox="1">
            <a:spLocks noChangeArrowheads="1"/>
          </p:cNvSpPr>
          <p:nvPr/>
        </p:nvSpPr>
        <p:spPr bwMode="auto">
          <a:xfrm>
            <a:off x="6248400" y="914400"/>
            <a:ext cx="2514600" cy="646113"/>
          </a:xfrm>
          <a:prstGeom prst="rect">
            <a:avLst/>
          </a:prstGeom>
          <a:solidFill>
            <a:srgbClr val="FFFF00"/>
          </a:solidFill>
          <a:ln w="9525">
            <a:noFill/>
            <a:miter lim="800000"/>
            <a:headEnd/>
            <a:tailEnd/>
          </a:ln>
        </p:spPr>
        <p:txBody>
          <a:bodyPr>
            <a:spAutoFit/>
          </a:bodyPr>
          <a:lstStyle/>
          <a:p>
            <a:r>
              <a:rPr lang="en-US"/>
              <a:t>Note the difference in availability</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idx="4294967295"/>
          </p:nvPr>
        </p:nvSpPr>
        <p:spPr/>
        <p:txBody>
          <a:bodyPr lIns="92075" tIns="46038" rIns="92075" bIns="46038" anchor="t"/>
          <a:lstStyle/>
          <a:p>
            <a:pPr eaLnBrk="1" hangingPunct="1"/>
            <a:r>
              <a:rPr lang="en-US" smtClean="0"/>
              <a:t>Availability and O&amp;M Risk of Off Shore</a:t>
            </a:r>
          </a:p>
        </p:txBody>
      </p:sp>
      <p:sp>
        <p:nvSpPr>
          <p:cNvPr id="60419" name="Rectangle 3"/>
          <p:cNvSpPr>
            <a:spLocks noGrp="1" noChangeArrowheads="1"/>
          </p:cNvSpPr>
          <p:nvPr>
            <p:ph type="body" idx="4294967295"/>
          </p:nvPr>
        </p:nvSpPr>
        <p:spPr>
          <a:xfrm>
            <a:off x="457200" y="1371600"/>
            <a:ext cx="8305800" cy="5135563"/>
          </a:xfrm>
        </p:spPr>
        <p:txBody>
          <a:bodyPr lIns="92075" tIns="46038" rIns="92075" bIns="46038"/>
          <a:lstStyle/>
          <a:p>
            <a:pPr marL="231775" indent="-173038" eaLnBrk="1" hangingPunct="1"/>
            <a:r>
              <a:rPr lang="en-US" sz="2000" smtClean="0"/>
              <a:t>If you are comfortable with assessing a 95% or 97% availability rate for a turbine in an onshore context, does that availability rate need to be discounted in your model in an offshore context? </a:t>
            </a:r>
          </a:p>
          <a:p>
            <a:pPr marL="231775" indent="-173038" eaLnBrk="1" hangingPunct="1"/>
            <a:r>
              <a:rPr lang="en-US" sz="2000" smtClean="0"/>
              <a:t>And how much support for that assumption are you going to get in terms of contracted remedies from the O&amp;M contractor? That is a key debate in the offshore market at the moment. </a:t>
            </a:r>
          </a:p>
          <a:p>
            <a:pPr marL="231775" indent="-173038" eaLnBrk="1" hangingPunct="1"/>
            <a:r>
              <a:rPr lang="en-US" sz="2000" smtClean="0"/>
              <a:t>There is likely to be more downtime of machines offshore, primarily due to difficult access to the turbines.  If a turbine has shut down and needs maintenance work, access to it may be delayed until there is a suitable window in the weather conditions.</a:t>
            </a:r>
            <a:endParaRPr lang="en-JM" sz="2000" smtClean="0"/>
          </a:p>
          <a:p>
            <a:pPr marL="231775" indent="-173038" eaLnBrk="1" hangingPunct="1"/>
            <a:endParaRPr lang="en-US" sz="2000" smtClean="0"/>
          </a:p>
          <a:p>
            <a:pPr marL="231775" indent="-173038" eaLnBrk="1" hangingPunct="1"/>
            <a:endParaRPr lang="en-US" sz="2000" smtClean="0"/>
          </a:p>
        </p:txBody>
      </p:sp>
      <p:sp>
        <p:nvSpPr>
          <p:cNvPr id="60420" name="Date Placeholder 1"/>
          <p:cNvSpPr>
            <a:spLocks noGrp="1"/>
          </p:cNvSpPr>
          <p:nvPr>
            <p:ph type="dt" sz="quarter" idx="10"/>
          </p:nvPr>
        </p:nvSpPr>
        <p:spPr>
          <a:noFill/>
        </p:spPr>
        <p:txBody>
          <a:bodyPr/>
          <a:lstStyle/>
          <a:p>
            <a:fld id="{9C8BE3EE-19B9-4F03-89AB-B00924D4E8A1}" type="datetime3">
              <a:rPr lang="en-US" smtClean="0"/>
              <a:pPr/>
              <a:t>9 May 2013</a:t>
            </a:fld>
            <a:endParaRPr lang="en-US" smtClean="0"/>
          </a:p>
        </p:txBody>
      </p:sp>
      <p:sp>
        <p:nvSpPr>
          <p:cNvPr id="60421" name="Footer Placeholder 2"/>
          <p:cNvSpPr>
            <a:spLocks noGrp="1"/>
          </p:cNvSpPr>
          <p:nvPr>
            <p:ph type="ftr" sz="quarter" idx="11"/>
          </p:nvPr>
        </p:nvSpPr>
        <p:spPr>
          <a:noFill/>
        </p:spPr>
        <p:txBody>
          <a:bodyPr/>
          <a:lstStyle/>
          <a:p>
            <a:r>
              <a:rPr lang="en-US" smtClean="0"/>
              <a:t>www.edbodmer.com</a:t>
            </a:r>
          </a:p>
        </p:txBody>
      </p:sp>
      <p:sp>
        <p:nvSpPr>
          <p:cNvPr id="60422" name="Slide Number Placeholder 3"/>
          <p:cNvSpPr>
            <a:spLocks noGrp="1"/>
          </p:cNvSpPr>
          <p:nvPr>
            <p:ph type="sldNum" sz="quarter" idx="12"/>
          </p:nvPr>
        </p:nvSpPr>
        <p:spPr>
          <a:noFill/>
        </p:spPr>
        <p:txBody>
          <a:bodyPr/>
          <a:lstStyle/>
          <a:p>
            <a:fld id="{A76918B6-57B7-49E2-BDBB-81C7A80CC7A2}" type="slidenum">
              <a:rPr lang="en-US" smtClean="0"/>
              <a:pPr/>
              <a:t>63</a:t>
            </a:fld>
            <a:endParaRPr lang="en-US" smtClean="0"/>
          </a:p>
        </p:txBody>
      </p:sp>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p:txBody>
          <a:bodyPr/>
          <a:lstStyle/>
          <a:p>
            <a:r>
              <a:rPr lang="en-US" smtClean="0"/>
              <a:t>Problems with Estimating Off-Shore Costs</a:t>
            </a:r>
          </a:p>
        </p:txBody>
      </p:sp>
      <p:sp>
        <p:nvSpPr>
          <p:cNvPr id="61443" name="Content Placeholder 2"/>
          <p:cNvSpPr>
            <a:spLocks noGrp="1"/>
          </p:cNvSpPr>
          <p:nvPr>
            <p:ph idx="1"/>
          </p:nvPr>
        </p:nvSpPr>
        <p:spPr/>
        <p:txBody>
          <a:bodyPr/>
          <a:lstStyle/>
          <a:p>
            <a:r>
              <a:rPr lang="en-US" sz="2000" dirty="0" smtClean="0"/>
              <a:t>Horns Rev I</a:t>
            </a:r>
          </a:p>
          <a:p>
            <a:pPr lvl="1"/>
            <a:r>
              <a:rPr lang="en-US" sz="1800" dirty="0" smtClean="0"/>
              <a:t>Fixed cost from Vestas</a:t>
            </a:r>
          </a:p>
          <a:p>
            <a:pPr lvl="1"/>
            <a:r>
              <a:rPr lang="en-US" sz="1800" dirty="0" smtClean="0"/>
              <a:t>Replacement of Equipment</a:t>
            </a:r>
          </a:p>
          <a:p>
            <a:pPr lvl="1"/>
            <a:r>
              <a:rPr lang="en-US" sz="1800" dirty="0" smtClean="0"/>
              <a:t>True Cost Much Higher</a:t>
            </a:r>
          </a:p>
          <a:p>
            <a:r>
              <a:rPr lang="en-US" sz="2000" dirty="0" smtClean="0"/>
              <a:t>Costs Depend on Depth of Sea</a:t>
            </a:r>
          </a:p>
          <a:p>
            <a:r>
              <a:rPr lang="en-US" sz="2000" dirty="0" smtClean="0"/>
              <a:t>Movement of Cranes to Construct</a:t>
            </a:r>
          </a:p>
          <a:p>
            <a:r>
              <a:rPr lang="en-US" sz="2000" dirty="0" smtClean="0"/>
              <a:t>Swedish utility </a:t>
            </a:r>
            <a:r>
              <a:rPr lang="en-US" sz="2000" dirty="0" err="1" smtClean="0"/>
              <a:t>Vattenfall</a:t>
            </a:r>
            <a:r>
              <a:rPr lang="en-US" sz="2000" dirty="0" smtClean="0"/>
              <a:t> has confirmed that repairs will be needed at all the foundations at its Horns Rev 1 and Kentish Flats offshore wind projects, in Danish and UK waters respectively. </a:t>
            </a:r>
          </a:p>
          <a:p>
            <a:r>
              <a:rPr lang="en-US" sz="2000" dirty="0" smtClean="0"/>
              <a:t>Denmark's Horns Rev 1 wind farm rendered inoperative by fault: Denmark’s trouble-prone Horns Rev 1 offshore wind farm has been rendered inoperative by a faulty transformer station, with the necessary parts to fix it unlikely to arrive for several weeks. </a:t>
            </a:r>
          </a:p>
          <a:p>
            <a:endParaRPr lang="en-US" sz="2000" dirty="0" smtClean="0"/>
          </a:p>
          <a:p>
            <a:endParaRPr lang="en-US" sz="2000" dirty="0" smtClean="0"/>
          </a:p>
        </p:txBody>
      </p:sp>
      <p:sp>
        <p:nvSpPr>
          <p:cNvPr id="61444" name="Date Placeholder 1"/>
          <p:cNvSpPr>
            <a:spLocks noGrp="1"/>
          </p:cNvSpPr>
          <p:nvPr>
            <p:ph type="dt" sz="quarter" idx="10"/>
          </p:nvPr>
        </p:nvSpPr>
        <p:spPr>
          <a:noFill/>
        </p:spPr>
        <p:txBody>
          <a:bodyPr/>
          <a:lstStyle/>
          <a:p>
            <a:fld id="{FFA9D246-A20A-45D2-8E0E-63C82B4DB16C}" type="datetime3">
              <a:rPr lang="en-US" smtClean="0"/>
              <a:pPr/>
              <a:t>9 May 2013</a:t>
            </a:fld>
            <a:endParaRPr lang="en-US" smtClean="0"/>
          </a:p>
        </p:txBody>
      </p:sp>
      <p:sp>
        <p:nvSpPr>
          <p:cNvPr id="61445" name="Footer Placeholder 2"/>
          <p:cNvSpPr>
            <a:spLocks noGrp="1"/>
          </p:cNvSpPr>
          <p:nvPr>
            <p:ph type="ftr" sz="quarter" idx="11"/>
          </p:nvPr>
        </p:nvSpPr>
        <p:spPr>
          <a:noFill/>
        </p:spPr>
        <p:txBody>
          <a:bodyPr/>
          <a:lstStyle/>
          <a:p>
            <a:r>
              <a:rPr lang="en-US" smtClean="0"/>
              <a:t>www.edbodmer.com</a:t>
            </a:r>
          </a:p>
        </p:txBody>
      </p:sp>
      <p:sp>
        <p:nvSpPr>
          <p:cNvPr id="61446" name="Slide Number Placeholder 3"/>
          <p:cNvSpPr>
            <a:spLocks noGrp="1"/>
          </p:cNvSpPr>
          <p:nvPr>
            <p:ph type="sldNum" sz="quarter" idx="12"/>
          </p:nvPr>
        </p:nvSpPr>
        <p:spPr>
          <a:noFill/>
        </p:spPr>
        <p:txBody>
          <a:bodyPr/>
          <a:lstStyle/>
          <a:p>
            <a:fld id="{D3BDAEC1-BC65-440E-BEAF-20376721F1D7}" type="slidenum">
              <a:rPr lang="en-US" smtClean="0"/>
              <a:pPr/>
              <a:t>64</a:t>
            </a:fld>
            <a:endParaRPr lang="en-US" smtClean="0"/>
          </a:p>
        </p:txBody>
      </p:sp>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6"/>
          <p:cNvPicPr>
            <a:picLocks noChangeAspect="1" noChangeArrowheads="1"/>
          </p:cNvPicPr>
          <p:nvPr/>
        </p:nvPicPr>
        <p:blipFill>
          <a:blip r:embed="rId2" cstate="print"/>
          <a:srcRect/>
          <a:stretch>
            <a:fillRect/>
          </a:stretch>
        </p:blipFill>
        <p:spPr bwMode="auto">
          <a:xfrm>
            <a:off x="-685800" y="12700"/>
            <a:ext cx="10355263" cy="6464300"/>
          </a:xfrm>
          <a:prstGeom prst="rect">
            <a:avLst/>
          </a:prstGeom>
          <a:noFill/>
          <a:ln w="9525">
            <a:noFill/>
            <a:miter lim="800000"/>
            <a:headEnd/>
            <a:tailEnd/>
          </a:ln>
        </p:spPr>
      </p:pic>
      <p:sp>
        <p:nvSpPr>
          <p:cNvPr id="62467" name="Rectangle 4"/>
          <p:cNvSpPr>
            <a:spLocks noGrp="1" noChangeArrowheads="1"/>
          </p:cNvSpPr>
          <p:nvPr>
            <p:ph type="ctrTitle"/>
          </p:nvPr>
        </p:nvSpPr>
        <p:spPr/>
        <p:txBody>
          <a:bodyPr/>
          <a:lstStyle/>
          <a:p>
            <a:pPr eaLnBrk="1" hangingPunct="1"/>
            <a:r>
              <a:rPr lang="en-US" sz="3600" smtClean="0"/>
              <a:t>Solar PV</a:t>
            </a:r>
          </a:p>
        </p:txBody>
      </p:sp>
      <p:sp>
        <p:nvSpPr>
          <p:cNvPr id="62468" name="Date Placeholder 1"/>
          <p:cNvSpPr>
            <a:spLocks noGrp="1"/>
          </p:cNvSpPr>
          <p:nvPr>
            <p:ph type="dt" sz="quarter" idx="10"/>
          </p:nvPr>
        </p:nvSpPr>
        <p:spPr>
          <a:noFill/>
        </p:spPr>
        <p:txBody>
          <a:bodyPr/>
          <a:lstStyle/>
          <a:p>
            <a:fld id="{CBBB602F-3F60-4A48-8B06-D9DA752BD549}" type="datetime3">
              <a:rPr lang="en-US" smtClean="0"/>
              <a:pPr/>
              <a:t>9 May 2013</a:t>
            </a:fld>
            <a:endParaRPr lang="en-US" smtClean="0"/>
          </a:p>
        </p:txBody>
      </p:sp>
      <p:sp>
        <p:nvSpPr>
          <p:cNvPr id="62469" name="Footer Placeholder 2"/>
          <p:cNvSpPr>
            <a:spLocks noGrp="1"/>
          </p:cNvSpPr>
          <p:nvPr>
            <p:ph type="ftr" sz="quarter" idx="11"/>
          </p:nvPr>
        </p:nvSpPr>
        <p:spPr>
          <a:noFill/>
        </p:spPr>
        <p:txBody>
          <a:bodyPr/>
          <a:lstStyle/>
          <a:p>
            <a:r>
              <a:rPr lang="en-US" smtClean="0"/>
              <a:t>www.edbodmer.com</a:t>
            </a:r>
          </a:p>
        </p:txBody>
      </p:sp>
      <p:sp>
        <p:nvSpPr>
          <p:cNvPr id="62470" name="Slide Number Placeholder 3"/>
          <p:cNvSpPr>
            <a:spLocks noGrp="1"/>
          </p:cNvSpPr>
          <p:nvPr>
            <p:ph type="sldNum" sz="quarter" idx="12"/>
          </p:nvPr>
        </p:nvSpPr>
        <p:spPr>
          <a:noFill/>
        </p:spPr>
        <p:txBody>
          <a:bodyPr/>
          <a:lstStyle/>
          <a:p>
            <a:fld id="{05AB7016-ED26-438B-AE5F-5B9D0318F18E}" type="slidenum">
              <a:rPr lang="en-US" smtClean="0"/>
              <a:pPr/>
              <a:t>65</a:t>
            </a:fld>
            <a:endParaRPr lang="en-US" smtClean="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p:txBody>
          <a:bodyPr/>
          <a:lstStyle/>
          <a:p>
            <a:r>
              <a:rPr lang="en-US" smtClean="0"/>
              <a:t>Solar PV – Inverter and Solar Arrays</a:t>
            </a:r>
            <a:endParaRPr lang="en-JM" smtClean="0"/>
          </a:p>
        </p:txBody>
      </p:sp>
      <p:sp>
        <p:nvSpPr>
          <p:cNvPr id="63491" name="Date Placeholder 3"/>
          <p:cNvSpPr>
            <a:spLocks noGrp="1"/>
          </p:cNvSpPr>
          <p:nvPr>
            <p:ph type="dt" sz="quarter" idx="10"/>
          </p:nvPr>
        </p:nvSpPr>
        <p:spPr>
          <a:noFill/>
        </p:spPr>
        <p:txBody>
          <a:bodyPr/>
          <a:lstStyle/>
          <a:p>
            <a:fld id="{BBDBF983-380A-4EE3-A83E-6A44BBA0CDAF}" type="datetime3">
              <a:rPr lang="en-US" smtClean="0"/>
              <a:pPr/>
              <a:t>9 May 2013</a:t>
            </a:fld>
            <a:endParaRPr lang="en-US" smtClean="0"/>
          </a:p>
        </p:txBody>
      </p:sp>
      <p:sp>
        <p:nvSpPr>
          <p:cNvPr id="63492" name="Footer Placeholder 4"/>
          <p:cNvSpPr>
            <a:spLocks noGrp="1"/>
          </p:cNvSpPr>
          <p:nvPr>
            <p:ph type="ftr" sz="quarter" idx="11"/>
          </p:nvPr>
        </p:nvSpPr>
        <p:spPr>
          <a:noFill/>
        </p:spPr>
        <p:txBody>
          <a:bodyPr/>
          <a:lstStyle/>
          <a:p>
            <a:r>
              <a:rPr lang="en-US" smtClean="0"/>
              <a:t>www.edbodmer.com</a:t>
            </a:r>
          </a:p>
        </p:txBody>
      </p:sp>
      <p:sp>
        <p:nvSpPr>
          <p:cNvPr id="63493" name="Slide Number Placeholder 5"/>
          <p:cNvSpPr>
            <a:spLocks noGrp="1"/>
          </p:cNvSpPr>
          <p:nvPr>
            <p:ph type="sldNum" sz="quarter" idx="12"/>
          </p:nvPr>
        </p:nvSpPr>
        <p:spPr>
          <a:noFill/>
        </p:spPr>
        <p:txBody>
          <a:bodyPr/>
          <a:lstStyle/>
          <a:p>
            <a:fld id="{CDE37BF2-727F-4C36-9C74-091C763783B2}" type="slidenum">
              <a:rPr lang="en-US" smtClean="0"/>
              <a:pPr/>
              <a:t>66</a:t>
            </a:fld>
            <a:endParaRPr lang="en-US" smtClean="0"/>
          </a:p>
        </p:txBody>
      </p:sp>
      <p:pic>
        <p:nvPicPr>
          <p:cNvPr id="63494" name="Picture 7" descr="http://www.standardandpoors.com/spf/fgr_articles/778885/5524601.gif"/>
          <p:cNvPicPr>
            <a:picLocks noChangeAspect="1" noChangeArrowheads="1"/>
          </p:cNvPicPr>
          <p:nvPr/>
        </p:nvPicPr>
        <p:blipFill>
          <a:blip r:embed="rId2" cstate="print"/>
          <a:srcRect/>
          <a:stretch>
            <a:fillRect/>
          </a:stretch>
        </p:blipFill>
        <p:spPr bwMode="auto">
          <a:xfrm>
            <a:off x="914400" y="1676400"/>
            <a:ext cx="7010400" cy="45037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p:cNvSpPr>
          <p:nvPr>
            <p:ph type="title"/>
          </p:nvPr>
        </p:nvSpPr>
        <p:spPr/>
        <p:txBody>
          <a:bodyPr/>
          <a:lstStyle/>
          <a:p>
            <a:r>
              <a:rPr lang="en-US" smtClean="0"/>
              <a:t>Components of Array Assembly</a:t>
            </a:r>
          </a:p>
        </p:txBody>
      </p:sp>
      <p:sp>
        <p:nvSpPr>
          <p:cNvPr id="64515" name="Date Placeholder 3"/>
          <p:cNvSpPr>
            <a:spLocks noGrp="1"/>
          </p:cNvSpPr>
          <p:nvPr>
            <p:ph type="dt" sz="quarter" idx="10"/>
          </p:nvPr>
        </p:nvSpPr>
        <p:spPr>
          <a:noFill/>
        </p:spPr>
        <p:txBody>
          <a:bodyPr/>
          <a:lstStyle/>
          <a:p>
            <a:fld id="{47B2379E-8627-4658-97B6-EEED8FA97338}" type="datetime3">
              <a:rPr lang="en-US" smtClean="0"/>
              <a:pPr/>
              <a:t>9 May 2013</a:t>
            </a:fld>
            <a:endParaRPr lang="en-US" smtClean="0"/>
          </a:p>
        </p:txBody>
      </p:sp>
      <p:sp>
        <p:nvSpPr>
          <p:cNvPr id="64516" name="Footer Placeholder 4"/>
          <p:cNvSpPr>
            <a:spLocks noGrp="1"/>
          </p:cNvSpPr>
          <p:nvPr>
            <p:ph type="ftr" sz="quarter" idx="11"/>
          </p:nvPr>
        </p:nvSpPr>
        <p:spPr>
          <a:noFill/>
        </p:spPr>
        <p:txBody>
          <a:bodyPr/>
          <a:lstStyle/>
          <a:p>
            <a:r>
              <a:rPr lang="en-US" smtClean="0"/>
              <a:t>www.edbodmer.com</a:t>
            </a:r>
          </a:p>
        </p:txBody>
      </p:sp>
      <p:sp>
        <p:nvSpPr>
          <p:cNvPr id="64517" name="Slide Number Placeholder 5"/>
          <p:cNvSpPr>
            <a:spLocks noGrp="1"/>
          </p:cNvSpPr>
          <p:nvPr>
            <p:ph type="sldNum" sz="quarter" idx="12"/>
          </p:nvPr>
        </p:nvSpPr>
        <p:spPr>
          <a:noFill/>
        </p:spPr>
        <p:txBody>
          <a:bodyPr/>
          <a:lstStyle/>
          <a:p>
            <a:fld id="{5FA1A5D3-52F1-460D-AC84-60DA0B59A028}" type="slidenum">
              <a:rPr lang="en-US" smtClean="0"/>
              <a:pPr/>
              <a:t>67</a:t>
            </a:fld>
            <a:endParaRPr lang="en-US" smtClean="0"/>
          </a:p>
        </p:txBody>
      </p:sp>
      <p:pic>
        <p:nvPicPr>
          <p:cNvPr id="64518" name="Picture 2"/>
          <p:cNvPicPr>
            <a:picLocks noGrp="1" noChangeAspect="1" noChangeArrowheads="1"/>
          </p:cNvPicPr>
          <p:nvPr>
            <p:ph idx="1"/>
          </p:nvPr>
        </p:nvPicPr>
        <p:blipFill>
          <a:blip r:embed="rId2" cstate="print"/>
          <a:srcRect/>
          <a:stretch>
            <a:fillRect/>
          </a:stretch>
        </p:blipFill>
        <p:spPr>
          <a:xfrm>
            <a:off x="381000" y="990600"/>
            <a:ext cx="6580188" cy="4983163"/>
          </a:xfrm>
        </p:spPr>
      </p:pic>
      <p:pic>
        <p:nvPicPr>
          <p:cNvPr id="64519" name="Picture 4"/>
          <p:cNvPicPr>
            <a:picLocks noChangeAspect="1" noChangeArrowheads="1"/>
          </p:cNvPicPr>
          <p:nvPr/>
        </p:nvPicPr>
        <p:blipFill>
          <a:blip r:embed="rId3" cstate="print"/>
          <a:srcRect/>
          <a:stretch>
            <a:fillRect/>
          </a:stretch>
        </p:blipFill>
        <p:spPr bwMode="auto">
          <a:xfrm>
            <a:off x="5943600" y="1524000"/>
            <a:ext cx="2471738" cy="2174875"/>
          </a:xfrm>
          <a:prstGeom prst="rect">
            <a:avLst/>
          </a:prstGeom>
          <a:noFill/>
          <a:ln w="9525">
            <a:noFill/>
            <a:miter lim="800000"/>
            <a:headEnd/>
            <a:tailEnd/>
          </a:ln>
        </p:spPr>
      </p:pic>
      <p:sp>
        <p:nvSpPr>
          <p:cNvPr id="64520" name="TextBox 9"/>
          <p:cNvSpPr txBox="1">
            <a:spLocks noChangeArrowheads="1"/>
          </p:cNvSpPr>
          <p:nvPr/>
        </p:nvSpPr>
        <p:spPr bwMode="auto">
          <a:xfrm>
            <a:off x="6553200" y="3886200"/>
            <a:ext cx="2209800" cy="1477963"/>
          </a:xfrm>
          <a:prstGeom prst="rect">
            <a:avLst/>
          </a:prstGeom>
          <a:solidFill>
            <a:srgbClr val="FFFF00"/>
          </a:solidFill>
          <a:ln w="9525">
            <a:noFill/>
            <a:miter lim="800000"/>
            <a:headEnd/>
            <a:tailEnd/>
          </a:ln>
        </p:spPr>
        <p:txBody>
          <a:bodyPr>
            <a:spAutoFit/>
          </a:bodyPr>
          <a:lstStyle/>
          <a:p>
            <a:r>
              <a:rPr lang="en-US"/>
              <a:t>Polysilicon cells can account for up to 45 percent of the manufacturing cost of a solar panel. </a:t>
            </a:r>
          </a:p>
        </p:txBody>
      </p:sp>
      <p:cxnSp>
        <p:nvCxnSpPr>
          <p:cNvPr id="10" name="Straight Connector 9"/>
          <p:cNvCxnSpPr/>
          <p:nvPr/>
        </p:nvCxnSpPr>
        <p:spPr>
          <a:xfrm flipH="1" flipV="1">
            <a:off x="2667000" y="1981200"/>
            <a:ext cx="3200400" cy="304800"/>
          </a:xfrm>
          <a:prstGeom prst="line">
            <a:avLst/>
          </a:prstGeom>
          <a:ln w="44450">
            <a:solidFill>
              <a:schemeClr val="tx1"/>
            </a:solidFill>
            <a:headEnd type="stealth"/>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p:cNvSpPr>
          <p:nvPr>
            <p:ph type="title"/>
          </p:nvPr>
        </p:nvSpPr>
        <p:spPr/>
        <p:txBody>
          <a:bodyPr/>
          <a:lstStyle/>
          <a:p>
            <a:r>
              <a:rPr lang="en-US" smtClean="0"/>
              <a:t>Solar Value Chain</a:t>
            </a:r>
          </a:p>
        </p:txBody>
      </p:sp>
      <p:sp>
        <p:nvSpPr>
          <p:cNvPr id="65539" name="Date Placeholder 3"/>
          <p:cNvSpPr>
            <a:spLocks noGrp="1"/>
          </p:cNvSpPr>
          <p:nvPr>
            <p:ph type="dt" sz="quarter" idx="10"/>
          </p:nvPr>
        </p:nvSpPr>
        <p:spPr>
          <a:noFill/>
        </p:spPr>
        <p:txBody>
          <a:bodyPr/>
          <a:lstStyle/>
          <a:p>
            <a:fld id="{516413A7-15AC-49FF-9363-F09999FE21E4}" type="datetime3">
              <a:rPr lang="en-US" smtClean="0"/>
              <a:pPr/>
              <a:t>9 May 2013</a:t>
            </a:fld>
            <a:endParaRPr lang="en-US" smtClean="0"/>
          </a:p>
        </p:txBody>
      </p:sp>
      <p:sp>
        <p:nvSpPr>
          <p:cNvPr id="65540" name="Footer Placeholder 4"/>
          <p:cNvSpPr>
            <a:spLocks noGrp="1"/>
          </p:cNvSpPr>
          <p:nvPr>
            <p:ph type="ftr" sz="quarter" idx="11"/>
          </p:nvPr>
        </p:nvSpPr>
        <p:spPr>
          <a:noFill/>
        </p:spPr>
        <p:txBody>
          <a:bodyPr/>
          <a:lstStyle/>
          <a:p>
            <a:r>
              <a:rPr lang="en-US" smtClean="0"/>
              <a:t>www.edbodmer.com</a:t>
            </a:r>
          </a:p>
        </p:txBody>
      </p:sp>
      <p:sp>
        <p:nvSpPr>
          <p:cNvPr id="65541" name="Slide Number Placeholder 5"/>
          <p:cNvSpPr>
            <a:spLocks noGrp="1"/>
          </p:cNvSpPr>
          <p:nvPr>
            <p:ph type="sldNum" sz="quarter" idx="12"/>
          </p:nvPr>
        </p:nvSpPr>
        <p:spPr>
          <a:noFill/>
        </p:spPr>
        <p:txBody>
          <a:bodyPr/>
          <a:lstStyle/>
          <a:p>
            <a:fld id="{8E7D1BE0-55FA-411D-84CE-672C05D8FD9F}" type="slidenum">
              <a:rPr lang="en-US" smtClean="0"/>
              <a:pPr/>
              <a:t>68</a:t>
            </a:fld>
            <a:endParaRPr lang="en-US" smtClean="0"/>
          </a:p>
        </p:txBody>
      </p:sp>
      <p:pic>
        <p:nvPicPr>
          <p:cNvPr id="65542" name="Picture 2"/>
          <p:cNvPicPr>
            <a:picLocks noGrp="1" noChangeAspect="1" noChangeArrowheads="1"/>
          </p:cNvPicPr>
          <p:nvPr>
            <p:ph idx="1"/>
          </p:nvPr>
        </p:nvPicPr>
        <p:blipFill>
          <a:blip r:embed="rId2" cstate="print"/>
          <a:srcRect/>
          <a:stretch>
            <a:fillRect/>
          </a:stretch>
        </p:blipFill>
        <p:spPr>
          <a:xfrm>
            <a:off x="609600" y="1524000"/>
            <a:ext cx="7199313" cy="1500188"/>
          </a:xfrm>
        </p:spPr>
      </p:pic>
      <p:sp>
        <p:nvSpPr>
          <p:cNvPr id="65543" name="Rectangle 7"/>
          <p:cNvSpPr>
            <a:spLocks noChangeArrowheads="1"/>
          </p:cNvSpPr>
          <p:nvPr/>
        </p:nvSpPr>
        <p:spPr bwMode="auto">
          <a:xfrm>
            <a:off x="304800" y="3352800"/>
            <a:ext cx="8305800" cy="2862263"/>
          </a:xfrm>
          <a:prstGeom prst="rect">
            <a:avLst/>
          </a:prstGeom>
          <a:solidFill>
            <a:srgbClr val="FFFF00"/>
          </a:solidFill>
          <a:ln w="9525">
            <a:noFill/>
            <a:miter lim="800000"/>
            <a:headEnd/>
            <a:tailEnd/>
          </a:ln>
        </p:spPr>
        <p:txBody>
          <a:bodyPr>
            <a:spAutoFit/>
          </a:bodyPr>
          <a:lstStyle/>
          <a:p>
            <a:r>
              <a:rPr lang="en-US"/>
              <a:t>PV cells and modules take advantage of different materials and manufacturing processes. The most common technology in commercial production historically and today uses </a:t>
            </a:r>
            <a:r>
              <a:rPr lang="en-US" b="1"/>
              <a:t>highly-refined crystalline silicon</a:t>
            </a:r>
            <a:r>
              <a:rPr lang="en-US"/>
              <a:t> for its semiconductor layer. While crystalline solar cells have decades of solid field performance history, they involve high energy and labor inputs. </a:t>
            </a:r>
          </a:p>
          <a:p>
            <a:endParaRPr lang="en-US"/>
          </a:p>
          <a:p>
            <a:r>
              <a:rPr lang="en-US"/>
              <a:t>Alternative is depositing non-crystalline (or “amorphous”) semiconductor materials, onto low cost substrates. Examples of these “thin film” technology types include cadmium telluride (CdTe), copper indium gallium selenide (CIGS), and amorphous silicon. </a:t>
            </a: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p:txBody>
          <a:bodyPr/>
          <a:lstStyle/>
          <a:p>
            <a:r>
              <a:rPr lang="en-US" smtClean="0"/>
              <a:t>Main Difference Between Poly Silicon and Thin Film</a:t>
            </a:r>
          </a:p>
        </p:txBody>
      </p:sp>
      <p:sp>
        <p:nvSpPr>
          <p:cNvPr id="66563" name="Content Placeholder 4"/>
          <p:cNvSpPr>
            <a:spLocks noGrp="1"/>
          </p:cNvSpPr>
          <p:nvPr>
            <p:ph idx="1"/>
          </p:nvPr>
        </p:nvSpPr>
        <p:spPr/>
        <p:txBody>
          <a:bodyPr/>
          <a:lstStyle/>
          <a:p>
            <a:r>
              <a:rPr lang="en-US" sz="1800" smtClean="0"/>
              <a:t>Four main module types:</a:t>
            </a:r>
          </a:p>
          <a:p>
            <a:pPr lvl="1"/>
            <a:endParaRPr lang="en-US" sz="1800" smtClean="0"/>
          </a:p>
          <a:p>
            <a:pPr lvl="1"/>
            <a:r>
              <a:rPr lang="en-US" sz="1800" smtClean="0"/>
              <a:t>mono crystalline silicon PV (mono c-Si)</a:t>
            </a:r>
          </a:p>
          <a:p>
            <a:pPr lvl="1"/>
            <a:endParaRPr lang="en-US" sz="1800" smtClean="0"/>
          </a:p>
          <a:p>
            <a:pPr lvl="1"/>
            <a:endParaRPr lang="en-US" sz="1800" smtClean="0"/>
          </a:p>
          <a:p>
            <a:pPr lvl="1"/>
            <a:r>
              <a:rPr lang="en-US" sz="1800" smtClean="0"/>
              <a:t>poly or multi crystalline silicon PV (multi c-Si)</a:t>
            </a:r>
          </a:p>
          <a:p>
            <a:pPr lvl="1"/>
            <a:endParaRPr lang="en-US" sz="1800" smtClean="0"/>
          </a:p>
          <a:p>
            <a:pPr lvl="1"/>
            <a:endParaRPr lang="en-US" sz="1800" smtClean="0"/>
          </a:p>
          <a:p>
            <a:pPr lvl="1"/>
            <a:endParaRPr lang="en-US" sz="1800" smtClean="0"/>
          </a:p>
          <a:p>
            <a:pPr lvl="1"/>
            <a:r>
              <a:rPr lang="en-US" sz="1800" smtClean="0"/>
              <a:t>thin film PV: a-Si, CdTe, CIGS/CIS</a:t>
            </a:r>
          </a:p>
          <a:p>
            <a:pPr lvl="1"/>
            <a:endParaRPr lang="en-US" sz="1800" smtClean="0"/>
          </a:p>
          <a:p>
            <a:pPr lvl="1"/>
            <a:endParaRPr lang="en-US" sz="1800" smtClean="0"/>
          </a:p>
          <a:p>
            <a:pPr lvl="1"/>
            <a:endParaRPr lang="en-US" sz="1800" smtClean="0"/>
          </a:p>
          <a:p>
            <a:pPr lvl="1"/>
            <a:r>
              <a:rPr lang="en-US" sz="1800" smtClean="0"/>
              <a:t>concentrating PV (CPV)</a:t>
            </a:r>
          </a:p>
          <a:p>
            <a:endParaRPr lang="en-US" sz="1800" smtClean="0"/>
          </a:p>
          <a:p>
            <a:endParaRPr lang="en-US" sz="1800" smtClean="0"/>
          </a:p>
        </p:txBody>
      </p:sp>
      <p:grpSp>
        <p:nvGrpSpPr>
          <p:cNvPr id="66564" name="Group 6"/>
          <p:cNvGrpSpPr>
            <a:grpSpLocks/>
          </p:cNvGrpSpPr>
          <p:nvPr/>
        </p:nvGrpSpPr>
        <p:grpSpPr bwMode="auto">
          <a:xfrm>
            <a:off x="6400800" y="914400"/>
            <a:ext cx="1928813" cy="5294313"/>
            <a:chOff x="7972425" y="1778000"/>
            <a:chExt cx="1701800" cy="4315297"/>
          </a:xfrm>
        </p:grpSpPr>
        <p:pic>
          <p:nvPicPr>
            <p:cNvPr id="66570" name="Picture 2"/>
            <p:cNvPicPr>
              <a:picLocks noChangeAspect="1" noChangeArrowheads="1"/>
            </p:cNvPicPr>
            <p:nvPr/>
          </p:nvPicPr>
          <p:blipFill>
            <a:blip r:embed="rId3" cstate="print"/>
            <a:srcRect/>
            <a:stretch>
              <a:fillRect/>
            </a:stretch>
          </p:blipFill>
          <p:spPr bwMode="auto">
            <a:xfrm rot="5400000">
              <a:off x="8337550" y="1412875"/>
              <a:ext cx="971550" cy="1701800"/>
            </a:xfrm>
            <a:prstGeom prst="rect">
              <a:avLst/>
            </a:prstGeom>
            <a:noFill/>
            <a:ln w="9525">
              <a:noFill/>
              <a:miter lim="800000"/>
              <a:headEnd/>
              <a:tailEnd/>
            </a:ln>
          </p:spPr>
        </p:pic>
        <p:pic>
          <p:nvPicPr>
            <p:cNvPr id="66571" name="Picture 3"/>
            <p:cNvPicPr>
              <a:picLocks noChangeAspect="1" noChangeArrowheads="1"/>
            </p:cNvPicPr>
            <p:nvPr/>
          </p:nvPicPr>
          <p:blipFill>
            <a:blip r:embed="rId4" cstate="print"/>
            <a:srcRect/>
            <a:stretch>
              <a:fillRect/>
            </a:stretch>
          </p:blipFill>
          <p:spPr bwMode="auto">
            <a:xfrm rot="5400000">
              <a:off x="8337550" y="2517974"/>
              <a:ext cx="939800" cy="1609725"/>
            </a:xfrm>
            <a:prstGeom prst="rect">
              <a:avLst/>
            </a:prstGeom>
            <a:noFill/>
            <a:ln w="9525">
              <a:noFill/>
              <a:miter lim="800000"/>
              <a:headEnd/>
              <a:tailEnd/>
            </a:ln>
          </p:spPr>
        </p:pic>
        <p:pic>
          <p:nvPicPr>
            <p:cNvPr id="66572" name="Picture 4"/>
            <p:cNvPicPr>
              <a:picLocks noChangeAspect="1" noChangeArrowheads="1"/>
            </p:cNvPicPr>
            <p:nvPr/>
          </p:nvPicPr>
          <p:blipFill>
            <a:blip r:embed="rId5" cstate="print"/>
            <a:srcRect/>
            <a:stretch>
              <a:fillRect/>
            </a:stretch>
          </p:blipFill>
          <p:spPr bwMode="auto">
            <a:xfrm rot="5400000">
              <a:off x="8337550" y="3710583"/>
              <a:ext cx="1014413" cy="1603375"/>
            </a:xfrm>
            <a:prstGeom prst="rect">
              <a:avLst/>
            </a:prstGeom>
            <a:noFill/>
            <a:ln w="9525">
              <a:noFill/>
              <a:miter lim="800000"/>
              <a:headEnd/>
              <a:tailEnd/>
            </a:ln>
          </p:spPr>
        </p:pic>
        <p:pic>
          <p:nvPicPr>
            <p:cNvPr id="66573" name="Picture 2" descr="http://www.treehugger.com/20081104-solfocus-concentrating-solar-pv.jpg"/>
            <p:cNvPicPr>
              <a:picLocks noChangeAspect="1" noChangeArrowheads="1"/>
            </p:cNvPicPr>
            <p:nvPr/>
          </p:nvPicPr>
          <p:blipFill>
            <a:blip r:embed="rId6" cstate="print"/>
            <a:srcRect/>
            <a:stretch>
              <a:fillRect/>
            </a:stretch>
          </p:blipFill>
          <p:spPr bwMode="auto">
            <a:xfrm>
              <a:off x="8049344" y="5157193"/>
              <a:ext cx="1584325" cy="936104"/>
            </a:xfrm>
            <a:prstGeom prst="rect">
              <a:avLst/>
            </a:prstGeom>
            <a:noFill/>
            <a:ln w="9525">
              <a:noFill/>
              <a:miter lim="800000"/>
              <a:headEnd/>
              <a:tailEnd/>
            </a:ln>
          </p:spPr>
        </p:pic>
      </p:grpSp>
      <p:sp>
        <p:nvSpPr>
          <p:cNvPr id="66565" name="TextBox 14"/>
          <p:cNvSpPr txBox="1">
            <a:spLocks noChangeArrowheads="1"/>
          </p:cNvSpPr>
          <p:nvPr/>
        </p:nvSpPr>
        <p:spPr bwMode="auto">
          <a:xfrm>
            <a:off x="1295400" y="5867400"/>
            <a:ext cx="1676400" cy="646113"/>
          </a:xfrm>
          <a:prstGeom prst="rect">
            <a:avLst/>
          </a:prstGeom>
          <a:noFill/>
          <a:ln w="9525">
            <a:noFill/>
            <a:miter lim="800000"/>
            <a:headEnd/>
            <a:tailEnd/>
          </a:ln>
        </p:spPr>
        <p:txBody>
          <a:bodyPr>
            <a:spAutoFit/>
          </a:bodyPr>
          <a:lstStyle/>
          <a:p>
            <a:r>
              <a:rPr lang="en-US" sz="1200"/>
              <a:t>Currently: over 5,252 modules from 204 module makers</a:t>
            </a:r>
          </a:p>
        </p:txBody>
      </p:sp>
      <p:cxnSp>
        <p:nvCxnSpPr>
          <p:cNvPr id="22" name="Straight Arrow Connector 21"/>
          <p:cNvCxnSpPr/>
          <p:nvPr/>
        </p:nvCxnSpPr>
        <p:spPr>
          <a:xfrm flipV="1">
            <a:off x="5410200" y="1524000"/>
            <a:ext cx="914400" cy="3048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V="1">
            <a:off x="4800600" y="3200400"/>
            <a:ext cx="1600200" cy="762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V="1">
            <a:off x="4800600" y="4495800"/>
            <a:ext cx="1600200" cy="762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flipV="1">
            <a:off x="4800600" y="5486400"/>
            <a:ext cx="1600200" cy="762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p:txBody>
          <a:bodyPr lIns="92075" tIns="46038" rIns="92075" bIns="46038" anchor="t"/>
          <a:lstStyle/>
          <a:p>
            <a:pPr eaLnBrk="1" hangingPunct="1"/>
            <a:r>
              <a:rPr lang="en-US" smtClean="0"/>
              <a:t>Cost Components and Balance of System Costs </a:t>
            </a:r>
          </a:p>
        </p:txBody>
      </p:sp>
      <p:sp>
        <p:nvSpPr>
          <p:cNvPr id="11267" name="Rectangle 3"/>
          <p:cNvSpPr>
            <a:spLocks noGrp="1" noChangeArrowheads="1"/>
          </p:cNvSpPr>
          <p:nvPr>
            <p:ph type="body" sz="half" idx="4294967295"/>
          </p:nvPr>
        </p:nvSpPr>
        <p:spPr>
          <a:xfrm>
            <a:off x="457200" y="1600200"/>
            <a:ext cx="4032250" cy="4525963"/>
          </a:xfrm>
        </p:spPr>
        <p:txBody>
          <a:bodyPr lIns="92075" tIns="46038" rIns="92075" bIns="46038"/>
          <a:lstStyle/>
          <a:p>
            <a:pPr marL="231775" indent="-173038" eaLnBrk="1" hangingPunct="1"/>
            <a:r>
              <a:rPr lang="en-US" sz="1800" smtClean="0"/>
              <a:t>For On-Shore Turbine costs should be 75-80% of total cost.</a:t>
            </a:r>
          </a:p>
          <a:p>
            <a:pPr marL="231775" indent="-173038" eaLnBrk="1" hangingPunct="1"/>
            <a:r>
              <a:rPr lang="en-US" sz="1800" smtClean="0"/>
              <a:t>Development costs and construction costs.</a:t>
            </a:r>
          </a:p>
          <a:p>
            <a:pPr marL="231775" indent="-173038" eaLnBrk="1" hangingPunct="1"/>
            <a:r>
              <a:rPr lang="en-US" sz="1800" smtClean="0"/>
              <a:t>The development costs have different timing than other costs.</a:t>
            </a:r>
          </a:p>
        </p:txBody>
      </p:sp>
      <p:pic>
        <p:nvPicPr>
          <p:cNvPr id="11268" name="Picture 5"/>
          <p:cNvPicPr>
            <a:picLocks noGrp="1" noChangeAspect="1" noChangeArrowheads="1"/>
          </p:cNvPicPr>
          <p:nvPr>
            <p:ph sz="half" idx="4294967295"/>
          </p:nvPr>
        </p:nvPicPr>
        <p:blipFill>
          <a:blip r:embed="rId2" cstate="print"/>
          <a:srcRect/>
          <a:stretch>
            <a:fillRect/>
          </a:stretch>
        </p:blipFill>
        <p:spPr>
          <a:xfrm>
            <a:off x="4876800" y="1143000"/>
            <a:ext cx="3867150" cy="4906963"/>
          </a:xfrm>
        </p:spPr>
      </p:pic>
      <p:sp>
        <p:nvSpPr>
          <p:cNvPr id="11269" name="Text Box 5"/>
          <p:cNvSpPr txBox="1">
            <a:spLocks noChangeArrowheads="1"/>
          </p:cNvSpPr>
          <p:nvPr/>
        </p:nvSpPr>
        <p:spPr bwMode="auto">
          <a:xfrm>
            <a:off x="533400" y="4141788"/>
            <a:ext cx="3124200" cy="650875"/>
          </a:xfrm>
          <a:prstGeom prst="rect">
            <a:avLst/>
          </a:prstGeom>
          <a:solidFill>
            <a:srgbClr val="FFFF66"/>
          </a:solidFill>
          <a:ln w="9525">
            <a:solidFill>
              <a:schemeClr val="tx1"/>
            </a:solidFill>
            <a:miter lim="800000"/>
            <a:headEnd/>
            <a:tailEnd/>
          </a:ln>
        </p:spPr>
        <p:txBody>
          <a:bodyPr>
            <a:spAutoFit/>
          </a:bodyPr>
          <a:lstStyle/>
          <a:p>
            <a:pPr>
              <a:spcBef>
                <a:spcPct val="50000"/>
              </a:spcBef>
            </a:pPr>
            <a:r>
              <a:rPr lang="en-US"/>
              <a:t>Development Costs are 17% of total which is a lot</a:t>
            </a:r>
          </a:p>
        </p:txBody>
      </p:sp>
      <p:sp>
        <p:nvSpPr>
          <p:cNvPr id="11270" name="Line 6"/>
          <p:cNvSpPr>
            <a:spLocks noChangeShapeType="1"/>
          </p:cNvSpPr>
          <p:nvPr/>
        </p:nvSpPr>
        <p:spPr bwMode="auto">
          <a:xfrm>
            <a:off x="3581400" y="4191000"/>
            <a:ext cx="4114800" cy="152400"/>
          </a:xfrm>
          <a:prstGeom prst="line">
            <a:avLst/>
          </a:prstGeom>
          <a:noFill/>
          <a:ln w="9525">
            <a:solidFill>
              <a:schemeClr val="tx1"/>
            </a:solidFill>
            <a:round/>
            <a:headEnd/>
            <a:tailEnd type="triangle" w="med" len="med"/>
          </a:ln>
        </p:spPr>
        <p:txBody>
          <a:bodyPr/>
          <a:lstStyle/>
          <a:p>
            <a:endParaRPr lang="en-US"/>
          </a:p>
        </p:txBody>
      </p:sp>
      <p:sp>
        <p:nvSpPr>
          <p:cNvPr id="11271" name="Date Placeholder 1"/>
          <p:cNvSpPr>
            <a:spLocks noGrp="1"/>
          </p:cNvSpPr>
          <p:nvPr>
            <p:ph type="dt" sz="quarter" idx="10"/>
          </p:nvPr>
        </p:nvSpPr>
        <p:spPr>
          <a:noFill/>
        </p:spPr>
        <p:txBody>
          <a:bodyPr/>
          <a:lstStyle/>
          <a:p>
            <a:fld id="{C89597EA-C80C-40D1-9A7F-B09F0B003699}" type="datetime3">
              <a:rPr lang="en-US" smtClean="0"/>
              <a:pPr/>
              <a:t>9 May 2013</a:t>
            </a:fld>
            <a:endParaRPr lang="en-US" smtClean="0"/>
          </a:p>
        </p:txBody>
      </p:sp>
      <p:sp>
        <p:nvSpPr>
          <p:cNvPr id="11272" name="Footer Placeholder 2"/>
          <p:cNvSpPr>
            <a:spLocks noGrp="1"/>
          </p:cNvSpPr>
          <p:nvPr>
            <p:ph type="ftr" sz="quarter" idx="11"/>
          </p:nvPr>
        </p:nvSpPr>
        <p:spPr>
          <a:noFill/>
        </p:spPr>
        <p:txBody>
          <a:bodyPr/>
          <a:lstStyle/>
          <a:p>
            <a:r>
              <a:rPr lang="en-US" smtClean="0"/>
              <a:t>www.edbodmer.com</a:t>
            </a:r>
          </a:p>
        </p:txBody>
      </p:sp>
      <p:sp>
        <p:nvSpPr>
          <p:cNvPr id="11273" name="Slide Number Placeholder 3"/>
          <p:cNvSpPr>
            <a:spLocks noGrp="1"/>
          </p:cNvSpPr>
          <p:nvPr>
            <p:ph type="sldNum" sz="quarter" idx="12"/>
          </p:nvPr>
        </p:nvSpPr>
        <p:spPr>
          <a:noFill/>
        </p:spPr>
        <p:txBody>
          <a:bodyPr/>
          <a:lstStyle/>
          <a:p>
            <a:fld id="{277D7729-F4C6-4A9E-9A1F-E767CE11E236}" type="slidenum">
              <a:rPr lang="en-US" smtClean="0"/>
              <a:pPr/>
              <a:t>7</a:t>
            </a:fld>
            <a:endParaRPr lang="en-US" smtClean="0"/>
          </a:p>
        </p:txBody>
      </p:sp>
    </p:spTree>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p:txBody>
          <a:bodyPr/>
          <a:lstStyle/>
          <a:p>
            <a:r>
              <a:rPr lang="en-US" smtClean="0"/>
              <a:t>Mono and multi c-Si value chain (Suntech)</a:t>
            </a:r>
          </a:p>
        </p:txBody>
      </p:sp>
      <p:sp>
        <p:nvSpPr>
          <p:cNvPr id="67587" name="Content Placeholder 11"/>
          <p:cNvSpPr>
            <a:spLocks noGrp="1"/>
          </p:cNvSpPr>
          <p:nvPr>
            <p:ph idx="1"/>
          </p:nvPr>
        </p:nvSpPr>
        <p:spPr>
          <a:xfrm>
            <a:off x="3048000" y="1371600"/>
            <a:ext cx="5638800" cy="4754563"/>
          </a:xfrm>
        </p:spPr>
        <p:txBody>
          <a:bodyPr/>
          <a:lstStyle/>
          <a:p>
            <a:endParaRPr lang="en-US" sz="1600" smtClean="0"/>
          </a:p>
          <a:p>
            <a:r>
              <a:rPr lang="en-US" sz="1600" smtClean="0"/>
              <a:t>Crystal growing and casting (refining that takes time)</a:t>
            </a:r>
          </a:p>
          <a:p>
            <a:r>
              <a:rPr lang="en-US" sz="1600" smtClean="0"/>
              <a:t>Relatively energy-intensive metallurgical processes </a:t>
            </a:r>
          </a:p>
          <a:p>
            <a:endParaRPr lang="en-US" sz="1600" smtClean="0">
              <a:solidFill>
                <a:schemeClr val="bg2"/>
              </a:solidFill>
            </a:endParaRPr>
          </a:p>
          <a:p>
            <a:endParaRPr lang="en-US" sz="1600" smtClean="0">
              <a:solidFill>
                <a:schemeClr val="bg2"/>
              </a:solidFill>
            </a:endParaRPr>
          </a:p>
          <a:p>
            <a:r>
              <a:rPr lang="en-US" sz="1600" smtClean="0">
                <a:solidFill>
                  <a:schemeClr val="bg2"/>
                </a:solidFill>
              </a:rPr>
              <a:t>Ingot is sawed into bars…</a:t>
            </a:r>
          </a:p>
          <a:p>
            <a:endParaRPr lang="en-US" sz="1600" smtClean="0"/>
          </a:p>
          <a:p>
            <a:endParaRPr lang="en-US" sz="1600" smtClean="0"/>
          </a:p>
          <a:p>
            <a:r>
              <a:rPr lang="en-US" sz="1600" smtClean="0"/>
              <a:t>…and then wafers </a:t>
            </a:r>
          </a:p>
          <a:p>
            <a:endParaRPr lang="en-US" sz="1600" smtClean="0">
              <a:solidFill>
                <a:schemeClr val="bg2"/>
              </a:solidFill>
            </a:endParaRPr>
          </a:p>
          <a:p>
            <a:endParaRPr lang="en-US" sz="1600" smtClean="0">
              <a:solidFill>
                <a:schemeClr val="bg2"/>
              </a:solidFill>
            </a:endParaRPr>
          </a:p>
          <a:p>
            <a:r>
              <a:rPr lang="en-US" sz="1600" smtClean="0">
                <a:solidFill>
                  <a:schemeClr val="bg2"/>
                </a:solidFill>
              </a:rPr>
              <a:t>The wafer is taken through a high technology semiconductor processing sequence to create working solar cells</a:t>
            </a:r>
          </a:p>
          <a:p>
            <a:endParaRPr lang="en-US" sz="1600" smtClean="0"/>
          </a:p>
          <a:p>
            <a:r>
              <a:rPr lang="en-US" sz="1600" smtClean="0"/>
              <a:t>Cells are soldered together to produce a string of cells, and then laminating it between toughened glass on top and a polymeric backing sheet on bottom. </a:t>
            </a:r>
          </a:p>
          <a:p>
            <a:pPr>
              <a:buFontTx/>
              <a:buNone/>
            </a:pPr>
            <a:endParaRPr lang="en-US" sz="1600" smtClean="0"/>
          </a:p>
          <a:p>
            <a:endParaRPr lang="en-US" sz="1600" smtClean="0"/>
          </a:p>
        </p:txBody>
      </p:sp>
      <p:grpSp>
        <p:nvGrpSpPr>
          <p:cNvPr id="67588" name="Group 45"/>
          <p:cNvGrpSpPr>
            <a:grpSpLocks/>
          </p:cNvGrpSpPr>
          <p:nvPr/>
        </p:nvGrpSpPr>
        <p:grpSpPr bwMode="auto">
          <a:xfrm>
            <a:off x="-762000" y="1524000"/>
            <a:ext cx="3700463" cy="4946650"/>
            <a:chOff x="416617" y="1412678"/>
            <a:chExt cx="3683389" cy="5125338"/>
          </a:xfrm>
        </p:grpSpPr>
        <p:graphicFrame>
          <p:nvGraphicFramePr>
            <p:cNvPr id="6" name="Diagram 5"/>
            <p:cNvGraphicFramePr/>
            <p:nvPr/>
          </p:nvGraphicFramePr>
          <p:xfrm>
            <a:off x="416617" y="1412678"/>
            <a:ext cx="3240360" cy="51058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7590" name="Picture 18" descr="800px-SiliconCroda"/>
            <p:cNvPicPr>
              <a:picLocks noChangeAspect="1" noChangeArrowheads="1"/>
            </p:cNvPicPr>
            <p:nvPr/>
          </p:nvPicPr>
          <p:blipFill>
            <a:blip r:embed="rId8" cstate="print"/>
            <a:srcRect/>
            <a:stretch>
              <a:fillRect/>
            </a:stretch>
          </p:blipFill>
          <p:spPr bwMode="auto">
            <a:xfrm>
              <a:off x="2648914" y="1412678"/>
              <a:ext cx="1378907" cy="763601"/>
            </a:xfrm>
            <a:prstGeom prst="rect">
              <a:avLst/>
            </a:prstGeom>
            <a:noFill/>
            <a:ln w="9525">
              <a:noFill/>
              <a:miter lim="800000"/>
              <a:headEnd/>
              <a:tailEnd/>
            </a:ln>
          </p:spPr>
        </p:pic>
        <p:pic>
          <p:nvPicPr>
            <p:cNvPr id="67591" name="Picture 17" descr="796px-Polycrystalline_silicon_rod"/>
            <p:cNvPicPr>
              <a:picLocks noChangeAspect="1" noChangeArrowheads="1"/>
            </p:cNvPicPr>
            <p:nvPr/>
          </p:nvPicPr>
          <p:blipFill>
            <a:blip r:embed="rId9" cstate="print"/>
            <a:srcRect/>
            <a:stretch>
              <a:fillRect/>
            </a:stretch>
          </p:blipFill>
          <p:spPr bwMode="auto">
            <a:xfrm>
              <a:off x="2649090" y="2564656"/>
              <a:ext cx="1378906" cy="786672"/>
            </a:xfrm>
            <a:prstGeom prst="rect">
              <a:avLst/>
            </a:prstGeom>
            <a:noFill/>
            <a:ln w="9525">
              <a:noFill/>
              <a:miter lim="800000"/>
              <a:headEnd/>
              <a:tailEnd/>
            </a:ln>
          </p:spPr>
        </p:pic>
        <p:pic>
          <p:nvPicPr>
            <p:cNvPr id="67592" name="Picture 7" descr="silicon-wafer1"/>
            <p:cNvPicPr>
              <a:picLocks noChangeAspect="1" noChangeArrowheads="1"/>
            </p:cNvPicPr>
            <p:nvPr/>
          </p:nvPicPr>
          <p:blipFill>
            <a:blip r:embed="rId10" cstate="print"/>
            <a:srcRect l="6250" t="7675" r="19469" b="13240"/>
            <a:stretch>
              <a:fillRect/>
            </a:stretch>
          </p:blipFill>
          <p:spPr bwMode="auto">
            <a:xfrm>
              <a:off x="2710198" y="3613246"/>
              <a:ext cx="1378907" cy="784367"/>
            </a:xfrm>
            <a:prstGeom prst="rect">
              <a:avLst/>
            </a:prstGeom>
            <a:noFill/>
            <a:ln w="9525">
              <a:noFill/>
              <a:miter lim="800000"/>
              <a:headEnd/>
              <a:tailEnd/>
            </a:ln>
          </p:spPr>
        </p:pic>
        <p:pic>
          <p:nvPicPr>
            <p:cNvPr id="67593" name="Picture 5" descr="Solar_cell"/>
            <p:cNvPicPr>
              <a:picLocks noChangeAspect="1" noChangeArrowheads="1"/>
            </p:cNvPicPr>
            <p:nvPr/>
          </p:nvPicPr>
          <p:blipFill>
            <a:blip r:embed="rId11" cstate="print"/>
            <a:srcRect/>
            <a:stretch>
              <a:fillRect/>
            </a:stretch>
          </p:blipFill>
          <p:spPr bwMode="auto">
            <a:xfrm>
              <a:off x="2721099" y="4652808"/>
              <a:ext cx="1378907" cy="795901"/>
            </a:xfrm>
            <a:prstGeom prst="rect">
              <a:avLst/>
            </a:prstGeom>
            <a:noFill/>
            <a:ln w="9525">
              <a:noFill/>
              <a:miter lim="800000"/>
              <a:headEnd/>
              <a:tailEnd/>
            </a:ln>
          </p:spPr>
        </p:pic>
        <p:pic>
          <p:nvPicPr>
            <p:cNvPr id="67594" name="Picture 6" descr="Modules-Flesandrigid"/>
            <p:cNvPicPr>
              <a:picLocks noChangeAspect="1" noChangeArrowheads="1"/>
            </p:cNvPicPr>
            <p:nvPr/>
          </p:nvPicPr>
          <p:blipFill>
            <a:blip r:embed="rId12" cstate="print"/>
            <a:srcRect/>
            <a:stretch>
              <a:fillRect/>
            </a:stretch>
          </p:blipFill>
          <p:spPr bwMode="auto">
            <a:xfrm>
              <a:off x="2649090" y="5732886"/>
              <a:ext cx="1378906" cy="80513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p:cNvSpPr>
            <a:spLocks noGrp="1"/>
          </p:cNvSpPr>
          <p:nvPr>
            <p:ph type="title"/>
          </p:nvPr>
        </p:nvSpPr>
        <p:spPr/>
        <p:txBody>
          <a:bodyPr/>
          <a:lstStyle/>
          <a:p>
            <a:r>
              <a:rPr lang="en-US" smtClean="0"/>
              <a:t>Silicon used in the Process</a:t>
            </a:r>
          </a:p>
        </p:txBody>
      </p:sp>
      <p:sp>
        <p:nvSpPr>
          <p:cNvPr id="68611" name="Date Placeholder 3"/>
          <p:cNvSpPr>
            <a:spLocks noGrp="1"/>
          </p:cNvSpPr>
          <p:nvPr>
            <p:ph type="dt" sz="quarter" idx="10"/>
          </p:nvPr>
        </p:nvSpPr>
        <p:spPr>
          <a:noFill/>
        </p:spPr>
        <p:txBody>
          <a:bodyPr/>
          <a:lstStyle/>
          <a:p>
            <a:fld id="{17648DA0-F7B4-49DC-A8B6-C033596913C8}" type="datetime3">
              <a:rPr lang="en-US" smtClean="0"/>
              <a:pPr/>
              <a:t>9 May 2013</a:t>
            </a:fld>
            <a:endParaRPr lang="en-US" smtClean="0"/>
          </a:p>
        </p:txBody>
      </p:sp>
      <p:sp>
        <p:nvSpPr>
          <p:cNvPr id="68612" name="Footer Placeholder 4"/>
          <p:cNvSpPr>
            <a:spLocks noGrp="1"/>
          </p:cNvSpPr>
          <p:nvPr>
            <p:ph type="ftr" sz="quarter" idx="11"/>
          </p:nvPr>
        </p:nvSpPr>
        <p:spPr>
          <a:noFill/>
        </p:spPr>
        <p:txBody>
          <a:bodyPr/>
          <a:lstStyle/>
          <a:p>
            <a:r>
              <a:rPr lang="en-US" smtClean="0"/>
              <a:t>www.edbodmer.com</a:t>
            </a:r>
          </a:p>
        </p:txBody>
      </p:sp>
      <p:sp>
        <p:nvSpPr>
          <p:cNvPr id="68613" name="Slide Number Placeholder 5"/>
          <p:cNvSpPr>
            <a:spLocks noGrp="1"/>
          </p:cNvSpPr>
          <p:nvPr>
            <p:ph type="sldNum" sz="quarter" idx="12"/>
          </p:nvPr>
        </p:nvSpPr>
        <p:spPr>
          <a:noFill/>
        </p:spPr>
        <p:txBody>
          <a:bodyPr/>
          <a:lstStyle/>
          <a:p>
            <a:fld id="{31405D63-1E38-4BEC-B443-B6FAF2BB0CD9}" type="slidenum">
              <a:rPr lang="en-US" smtClean="0"/>
              <a:pPr/>
              <a:t>71</a:t>
            </a:fld>
            <a:endParaRPr lang="en-US" smtClean="0"/>
          </a:p>
        </p:txBody>
      </p:sp>
      <p:pic>
        <p:nvPicPr>
          <p:cNvPr id="68614" name="Picture 3"/>
          <p:cNvPicPr>
            <a:picLocks noChangeAspect="1" noChangeArrowheads="1"/>
          </p:cNvPicPr>
          <p:nvPr/>
        </p:nvPicPr>
        <p:blipFill>
          <a:blip r:embed="rId2" cstate="print"/>
          <a:srcRect/>
          <a:stretch>
            <a:fillRect/>
          </a:stretch>
        </p:blipFill>
        <p:spPr bwMode="auto">
          <a:xfrm>
            <a:off x="977900" y="914400"/>
            <a:ext cx="6413500" cy="54594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p:cNvSpPr>
            <a:spLocks noGrp="1"/>
          </p:cNvSpPr>
          <p:nvPr>
            <p:ph type="title"/>
          </p:nvPr>
        </p:nvSpPr>
        <p:spPr/>
        <p:txBody>
          <a:bodyPr/>
          <a:lstStyle/>
          <a:p>
            <a:r>
              <a:rPr lang="en-US" smtClean="0"/>
              <a:t>Polysilicon Comments</a:t>
            </a:r>
          </a:p>
        </p:txBody>
      </p:sp>
      <p:sp>
        <p:nvSpPr>
          <p:cNvPr id="69635" name="Content Placeholder 2"/>
          <p:cNvSpPr>
            <a:spLocks noGrp="1"/>
          </p:cNvSpPr>
          <p:nvPr>
            <p:ph idx="1"/>
          </p:nvPr>
        </p:nvSpPr>
        <p:spPr/>
        <p:txBody>
          <a:bodyPr/>
          <a:lstStyle/>
          <a:p>
            <a:r>
              <a:rPr lang="en-US" smtClean="0"/>
              <a:t>Mono c-Si: higher level of silicon purity than multi c-Si</a:t>
            </a:r>
          </a:p>
          <a:p>
            <a:r>
              <a:rPr lang="en-US" smtClean="0"/>
              <a:t>Proven technology: in the market for decennia</a:t>
            </a:r>
          </a:p>
          <a:p>
            <a:r>
              <a:rPr lang="en-US" smtClean="0"/>
              <a:t>Share of over 80% of all globally installed PV capacity</a:t>
            </a:r>
          </a:p>
          <a:p>
            <a:r>
              <a:rPr lang="en-US" smtClean="0"/>
              <a:t>Over 200 companies produce PV polysilicon cells</a:t>
            </a:r>
          </a:p>
          <a:p>
            <a:r>
              <a:rPr lang="en-US" smtClean="0"/>
              <a:t>Chinese players dominate the market  - (previously Germany and the US)</a:t>
            </a:r>
          </a:p>
          <a:p>
            <a:r>
              <a:rPr lang="en-US" smtClean="0"/>
              <a:t>Performance more affected in diffuse light (clouds) than thin film PV</a:t>
            </a:r>
          </a:p>
          <a:p>
            <a:r>
              <a:rPr lang="en-US" smtClean="0"/>
              <a:t>Efficiency generally around 14-16%</a:t>
            </a:r>
          </a:p>
          <a:p>
            <a:r>
              <a:rPr lang="en-US" smtClean="0"/>
              <a:t>Highest efficiency is 19.3% for SunPower</a:t>
            </a:r>
          </a:p>
          <a:p>
            <a:endParaRPr lang="en-US" smtClean="0"/>
          </a:p>
          <a:p>
            <a:endParaRPr lang="en-US" smtClean="0"/>
          </a:p>
        </p:txBody>
      </p:sp>
      <p:sp>
        <p:nvSpPr>
          <p:cNvPr id="69636" name="Date Placeholder 3"/>
          <p:cNvSpPr>
            <a:spLocks noGrp="1"/>
          </p:cNvSpPr>
          <p:nvPr>
            <p:ph type="dt" sz="quarter" idx="10"/>
          </p:nvPr>
        </p:nvSpPr>
        <p:spPr>
          <a:noFill/>
        </p:spPr>
        <p:txBody>
          <a:bodyPr/>
          <a:lstStyle/>
          <a:p>
            <a:fld id="{35F14453-E6EB-487C-B823-279A6D22F13F}" type="datetime3">
              <a:rPr lang="en-US" smtClean="0"/>
              <a:pPr/>
              <a:t>9 May 2013</a:t>
            </a:fld>
            <a:endParaRPr lang="en-US" smtClean="0"/>
          </a:p>
        </p:txBody>
      </p:sp>
      <p:sp>
        <p:nvSpPr>
          <p:cNvPr id="69637" name="Footer Placeholder 4"/>
          <p:cNvSpPr>
            <a:spLocks noGrp="1"/>
          </p:cNvSpPr>
          <p:nvPr>
            <p:ph type="ftr" sz="quarter" idx="11"/>
          </p:nvPr>
        </p:nvSpPr>
        <p:spPr>
          <a:noFill/>
        </p:spPr>
        <p:txBody>
          <a:bodyPr/>
          <a:lstStyle/>
          <a:p>
            <a:r>
              <a:rPr lang="en-US" smtClean="0"/>
              <a:t>www.edbisodmer.com</a:t>
            </a:r>
          </a:p>
        </p:txBody>
      </p:sp>
      <p:sp>
        <p:nvSpPr>
          <p:cNvPr id="69638" name="Slide Number Placeholder 5"/>
          <p:cNvSpPr>
            <a:spLocks noGrp="1"/>
          </p:cNvSpPr>
          <p:nvPr>
            <p:ph type="sldNum" sz="quarter" idx="12"/>
          </p:nvPr>
        </p:nvSpPr>
        <p:spPr>
          <a:noFill/>
        </p:spPr>
        <p:txBody>
          <a:bodyPr/>
          <a:lstStyle/>
          <a:p>
            <a:fld id="{073E0C81-40CE-4E6E-8A01-93FAB9F4E4C0}" type="slidenum">
              <a:rPr lang="en-US" smtClean="0"/>
              <a:pPr/>
              <a:t>72</a:t>
            </a:fld>
            <a:endParaRPr lang="en-US" smtClean="0"/>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Diagram 12"/>
          <p:cNvGraphicFramePr/>
          <p:nvPr/>
        </p:nvGraphicFramePr>
        <p:xfrm>
          <a:off x="-346700" y="1772816"/>
          <a:ext cx="2991036" cy="475272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0659" name="Title 1"/>
          <p:cNvSpPr>
            <a:spLocks noGrp="1"/>
          </p:cNvSpPr>
          <p:nvPr>
            <p:ph type="title"/>
          </p:nvPr>
        </p:nvSpPr>
        <p:spPr/>
        <p:txBody>
          <a:bodyPr/>
          <a:lstStyle/>
          <a:p>
            <a:r>
              <a:rPr lang="en-US" smtClean="0"/>
              <a:t>Thin Film value chain (First Solar)</a:t>
            </a:r>
          </a:p>
        </p:txBody>
      </p:sp>
      <p:sp>
        <p:nvSpPr>
          <p:cNvPr id="70660" name="Content Placeholder 10"/>
          <p:cNvSpPr>
            <a:spLocks noGrp="1"/>
          </p:cNvSpPr>
          <p:nvPr>
            <p:ph idx="1"/>
          </p:nvPr>
        </p:nvSpPr>
        <p:spPr>
          <a:xfrm>
            <a:off x="3505200" y="1295400"/>
            <a:ext cx="5181600" cy="4830763"/>
          </a:xfrm>
        </p:spPr>
        <p:txBody>
          <a:bodyPr/>
          <a:lstStyle/>
          <a:p>
            <a:r>
              <a:rPr lang="en-US" sz="1800" smtClean="0"/>
              <a:t>Thin layers of photo-active material are deposited on a (flexible) surface rather than cutting wafers from ingots of silicon (do not need to wait for material to form or have a refining process)</a:t>
            </a:r>
          </a:p>
          <a:p>
            <a:endParaRPr lang="en-US" sz="1800" smtClean="0"/>
          </a:p>
          <a:p>
            <a:r>
              <a:rPr lang="en-US" sz="1800" smtClean="0"/>
              <a:t>Glass or stainless steel substrates are processed through steps of:</a:t>
            </a:r>
          </a:p>
          <a:p>
            <a:pPr lvl="1"/>
            <a:r>
              <a:rPr lang="en-US" sz="1400" smtClean="0"/>
              <a:t>transparent conducting oxide deposition</a:t>
            </a:r>
          </a:p>
          <a:p>
            <a:pPr lvl="1"/>
            <a:r>
              <a:rPr lang="en-US" sz="1400" smtClean="0"/>
              <a:t>semiconductor layer growth</a:t>
            </a:r>
          </a:p>
          <a:p>
            <a:pPr lvl="1"/>
            <a:r>
              <a:rPr lang="en-US" sz="1400" smtClean="0"/>
              <a:t>laser scribing</a:t>
            </a:r>
          </a:p>
          <a:p>
            <a:pPr lvl="1"/>
            <a:r>
              <a:rPr lang="en-US" sz="1400" smtClean="0"/>
              <a:t>metallization</a:t>
            </a:r>
            <a:endParaRPr lang="en-US" sz="1600" smtClean="0"/>
          </a:p>
          <a:p>
            <a:endParaRPr lang="en-US" sz="1800" smtClean="0"/>
          </a:p>
          <a:p>
            <a:r>
              <a:rPr lang="en-US" sz="1800" smtClean="0"/>
              <a:t>Once the deposition of the semi-conductor material is completed, the module is basically finished, except for soldering the connections and laminating the module. </a:t>
            </a:r>
          </a:p>
          <a:p>
            <a:endParaRPr lang="en-US" smtClean="0"/>
          </a:p>
        </p:txBody>
      </p:sp>
      <p:grpSp>
        <p:nvGrpSpPr>
          <p:cNvPr id="70661" name="Group 10"/>
          <p:cNvGrpSpPr>
            <a:grpSpLocks/>
          </p:cNvGrpSpPr>
          <p:nvPr/>
        </p:nvGrpSpPr>
        <p:grpSpPr bwMode="auto">
          <a:xfrm>
            <a:off x="1714500" y="1916113"/>
            <a:ext cx="1062038" cy="4465637"/>
            <a:chOff x="1803491" y="1599206"/>
            <a:chExt cx="792987" cy="2336915"/>
          </a:xfrm>
        </p:grpSpPr>
        <p:pic>
          <p:nvPicPr>
            <p:cNvPr id="70662" name="Picture 2" descr="http://www.sputtering-target.net/wp-content/uploads/2010/03/sputtering.gif"/>
            <p:cNvPicPr>
              <a:picLocks noChangeAspect="1" noChangeArrowheads="1"/>
            </p:cNvPicPr>
            <p:nvPr/>
          </p:nvPicPr>
          <p:blipFill>
            <a:blip r:embed="rId7" cstate="print"/>
            <a:srcRect/>
            <a:stretch>
              <a:fillRect/>
            </a:stretch>
          </p:blipFill>
          <p:spPr bwMode="auto">
            <a:xfrm>
              <a:off x="1803491" y="2843048"/>
              <a:ext cx="781402" cy="455526"/>
            </a:xfrm>
            <a:prstGeom prst="rect">
              <a:avLst/>
            </a:prstGeom>
            <a:noFill/>
            <a:ln w="9525">
              <a:noFill/>
              <a:miter lim="800000"/>
              <a:headEnd/>
              <a:tailEnd/>
            </a:ln>
          </p:spPr>
        </p:pic>
        <p:pic>
          <p:nvPicPr>
            <p:cNvPr id="70663" name="Picture 4" descr="http://www.pv-tech.org/images/uploads/odersun/odersun_supercell.jpg"/>
            <p:cNvPicPr>
              <a:picLocks noChangeAspect="1" noChangeArrowheads="1"/>
            </p:cNvPicPr>
            <p:nvPr/>
          </p:nvPicPr>
          <p:blipFill>
            <a:blip r:embed="rId8" cstate="print"/>
            <a:srcRect/>
            <a:stretch>
              <a:fillRect/>
            </a:stretch>
          </p:blipFill>
          <p:spPr bwMode="auto">
            <a:xfrm>
              <a:off x="2002689" y="2235927"/>
              <a:ext cx="494665" cy="418660"/>
            </a:xfrm>
            <a:prstGeom prst="rect">
              <a:avLst/>
            </a:prstGeom>
            <a:noFill/>
            <a:ln w="9525">
              <a:noFill/>
              <a:miter lim="800000"/>
              <a:headEnd/>
              <a:tailEnd/>
            </a:ln>
          </p:spPr>
        </p:pic>
        <p:pic>
          <p:nvPicPr>
            <p:cNvPr id="70664" name="Picture 6" descr="File:CdTe.jpg">
              <a:hlinkClick r:id="rId9"/>
            </p:cNvPr>
            <p:cNvPicPr>
              <a:picLocks noChangeAspect="1" noChangeArrowheads="1"/>
            </p:cNvPicPr>
            <p:nvPr/>
          </p:nvPicPr>
          <p:blipFill>
            <a:blip r:embed="rId10" cstate="print"/>
            <a:srcRect/>
            <a:stretch>
              <a:fillRect/>
            </a:stretch>
          </p:blipFill>
          <p:spPr bwMode="auto">
            <a:xfrm>
              <a:off x="1903565" y="1599206"/>
              <a:ext cx="692912" cy="513621"/>
            </a:xfrm>
            <a:prstGeom prst="rect">
              <a:avLst/>
            </a:prstGeom>
            <a:noFill/>
            <a:ln w="9525">
              <a:noFill/>
              <a:miter lim="800000"/>
              <a:headEnd/>
              <a:tailEnd/>
            </a:ln>
          </p:spPr>
        </p:pic>
        <p:pic>
          <p:nvPicPr>
            <p:cNvPr id="70665" name="Picture 6" descr="Modules-Flesandrigid"/>
            <p:cNvPicPr>
              <a:picLocks noChangeAspect="1" noChangeArrowheads="1"/>
            </p:cNvPicPr>
            <p:nvPr/>
          </p:nvPicPr>
          <p:blipFill>
            <a:blip r:embed="rId11" cstate="print"/>
            <a:srcRect/>
            <a:stretch>
              <a:fillRect/>
            </a:stretch>
          </p:blipFill>
          <p:spPr bwMode="auto">
            <a:xfrm>
              <a:off x="1902616" y="3522303"/>
              <a:ext cx="693862" cy="413818"/>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p:cNvSpPr>
            <a:spLocks noGrp="1"/>
          </p:cNvSpPr>
          <p:nvPr>
            <p:ph type="title"/>
          </p:nvPr>
        </p:nvSpPr>
        <p:spPr/>
        <p:txBody>
          <a:bodyPr/>
          <a:lstStyle/>
          <a:p>
            <a:r>
              <a:rPr lang="en-US" smtClean="0"/>
              <a:t>Thin Film Comments</a:t>
            </a:r>
          </a:p>
        </p:txBody>
      </p:sp>
      <p:sp>
        <p:nvSpPr>
          <p:cNvPr id="71683" name="Content Placeholder 2"/>
          <p:cNvSpPr>
            <a:spLocks noGrp="1"/>
          </p:cNvSpPr>
          <p:nvPr>
            <p:ph idx="1"/>
          </p:nvPr>
        </p:nvSpPr>
        <p:spPr/>
        <p:txBody>
          <a:bodyPr/>
          <a:lstStyle/>
          <a:p>
            <a:r>
              <a:rPr lang="en-US" smtClean="0"/>
              <a:t>Less semi-conductor material use than c-Si</a:t>
            </a:r>
          </a:p>
          <a:p>
            <a:r>
              <a:rPr lang="en-US" smtClean="0"/>
              <a:t>Continuous process without waiting for silicon to form</a:t>
            </a:r>
          </a:p>
          <a:p>
            <a:r>
              <a:rPr lang="en-US" smtClean="0"/>
              <a:t>One large player (First Solar) and a handful of smaller players that make proven technology</a:t>
            </a:r>
          </a:p>
          <a:p>
            <a:r>
              <a:rPr lang="en-US" smtClean="0"/>
              <a:t>Better diffuse light performance than c-Si</a:t>
            </a:r>
          </a:p>
          <a:p>
            <a:r>
              <a:rPr lang="en-US" smtClean="0"/>
              <a:t>Better high ambient temperature performance than c-Si</a:t>
            </a:r>
          </a:p>
          <a:p>
            <a:r>
              <a:rPr lang="en-US" smtClean="0"/>
              <a:t>Lower efficiency: 9-11%</a:t>
            </a:r>
          </a:p>
          <a:p>
            <a:r>
              <a:rPr lang="en-US" smtClean="0"/>
              <a:t>Higher total construction and installation expenses (when installing the same capacity as c-Si)</a:t>
            </a:r>
          </a:p>
        </p:txBody>
      </p:sp>
      <p:sp>
        <p:nvSpPr>
          <p:cNvPr id="71684" name="Date Placeholder 3"/>
          <p:cNvSpPr>
            <a:spLocks noGrp="1"/>
          </p:cNvSpPr>
          <p:nvPr>
            <p:ph type="dt" sz="quarter" idx="10"/>
          </p:nvPr>
        </p:nvSpPr>
        <p:spPr>
          <a:noFill/>
        </p:spPr>
        <p:txBody>
          <a:bodyPr/>
          <a:lstStyle/>
          <a:p>
            <a:fld id="{2A60827D-EC73-4F7F-8BA3-8FCF957B9F94}" type="datetime3">
              <a:rPr lang="en-US" smtClean="0"/>
              <a:pPr/>
              <a:t>9 May 2013</a:t>
            </a:fld>
            <a:endParaRPr lang="en-US" smtClean="0"/>
          </a:p>
        </p:txBody>
      </p:sp>
      <p:sp>
        <p:nvSpPr>
          <p:cNvPr id="71685" name="Footer Placeholder 4"/>
          <p:cNvSpPr>
            <a:spLocks noGrp="1"/>
          </p:cNvSpPr>
          <p:nvPr>
            <p:ph type="ftr" sz="quarter" idx="11"/>
          </p:nvPr>
        </p:nvSpPr>
        <p:spPr>
          <a:noFill/>
        </p:spPr>
        <p:txBody>
          <a:bodyPr/>
          <a:lstStyle/>
          <a:p>
            <a:r>
              <a:rPr lang="en-US" smtClean="0"/>
              <a:t>www.edbodmer.com</a:t>
            </a:r>
          </a:p>
        </p:txBody>
      </p:sp>
      <p:sp>
        <p:nvSpPr>
          <p:cNvPr id="71686" name="Slide Number Placeholder 5"/>
          <p:cNvSpPr>
            <a:spLocks noGrp="1"/>
          </p:cNvSpPr>
          <p:nvPr>
            <p:ph type="sldNum" sz="quarter" idx="12"/>
          </p:nvPr>
        </p:nvSpPr>
        <p:spPr>
          <a:noFill/>
        </p:spPr>
        <p:txBody>
          <a:bodyPr/>
          <a:lstStyle/>
          <a:p>
            <a:fld id="{09212486-849A-4E88-BB1B-324898F23FC3}" type="slidenum">
              <a:rPr lang="en-US" smtClean="0"/>
              <a:pPr/>
              <a:t>74</a:t>
            </a:fld>
            <a:endParaRPr lang="en-US" smtClean="0"/>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p:txBody>
          <a:bodyPr/>
          <a:lstStyle/>
          <a:p>
            <a:r>
              <a:rPr lang="en-GB" smtClean="0"/>
              <a:t>PV Module Specifications</a:t>
            </a:r>
          </a:p>
        </p:txBody>
      </p:sp>
      <p:sp>
        <p:nvSpPr>
          <p:cNvPr id="3" name="Content Placeholder 2"/>
          <p:cNvSpPr>
            <a:spLocks noGrp="1"/>
          </p:cNvSpPr>
          <p:nvPr>
            <p:ph idx="1"/>
          </p:nvPr>
        </p:nvSpPr>
        <p:spPr/>
        <p:txBody>
          <a:bodyPr/>
          <a:lstStyle/>
          <a:p>
            <a:r>
              <a:rPr lang="en-US" smtClean="0"/>
              <a:t>Important specifications </a:t>
            </a:r>
          </a:p>
          <a:p>
            <a:pPr lvl="1"/>
            <a:r>
              <a:rPr lang="en-US" sz="1800" smtClean="0"/>
              <a:t>kWh/kWp (module efficiency)</a:t>
            </a:r>
          </a:p>
          <a:p>
            <a:pPr lvl="2"/>
            <a:r>
              <a:rPr lang="en-US" smtClean="0"/>
              <a:t>Especially in areas where space is severely constrained:  e.g. Japanese residential market</a:t>
            </a:r>
          </a:p>
          <a:p>
            <a:pPr lvl="1"/>
            <a:r>
              <a:rPr lang="en-US" sz="1800" smtClean="0"/>
              <a:t>Degradation rate</a:t>
            </a:r>
          </a:p>
          <a:p>
            <a:pPr lvl="1"/>
            <a:r>
              <a:rPr lang="en-US" sz="1800" smtClean="0"/>
              <a:t>Temperature coefficient: differs per technology, not so much per manufacturer</a:t>
            </a:r>
          </a:p>
          <a:p>
            <a:pPr lvl="1"/>
            <a:r>
              <a:rPr lang="en-US" sz="1800" smtClean="0"/>
              <a:t>Lifetime </a:t>
            </a:r>
          </a:p>
          <a:p>
            <a:pPr lvl="1"/>
            <a:r>
              <a:rPr lang="en-US" sz="1800" smtClean="0"/>
              <a:t>Quality (e.g. lamination)</a:t>
            </a:r>
          </a:p>
          <a:p>
            <a:pPr lvl="1"/>
            <a:endParaRPr lang="en-US" sz="1800" smtClean="0"/>
          </a:p>
          <a:p>
            <a:pPr lvl="1">
              <a:buFont typeface="Courier New" pitchFamily="49" charset="0"/>
              <a:buChar char="o"/>
            </a:pPr>
            <a:r>
              <a:rPr lang="en-US" sz="1800" smtClean="0"/>
              <a:t>Weak light performance</a:t>
            </a:r>
          </a:p>
          <a:p>
            <a:pPr lvl="1">
              <a:buFont typeface="Courier New" pitchFamily="49" charset="0"/>
              <a:buChar char="o"/>
            </a:pPr>
            <a:r>
              <a:rPr lang="en-US" sz="1800" smtClean="0"/>
              <a:t>Warranty</a:t>
            </a:r>
          </a:p>
          <a:p>
            <a:pPr lvl="1">
              <a:buFont typeface="Verdana" pitchFamily="34" charset="0"/>
              <a:buNone/>
            </a:pPr>
            <a:endParaRPr lang="en-US" sz="1800" smtClean="0"/>
          </a:p>
          <a:p>
            <a:endParaRPr lang="en-US" smtClean="0"/>
          </a:p>
          <a:p>
            <a:endParaRPr lang="en-GB"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Title 1"/>
          <p:cNvSpPr>
            <a:spLocks noGrp="1"/>
          </p:cNvSpPr>
          <p:nvPr>
            <p:ph type="title"/>
          </p:nvPr>
        </p:nvSpPr>
        <p:spPr/>
        <p:txBody>
          <a:bodyPr/>
          <a:lstStyle/>
          <a:p>
            <a:r>
              <a:rPr lang="en-US" smtClean="0"/>
              <a:t>Photoelectric Effect</a:t>
            </a:r>
          </a:p>
        </p:txBody>
      </p:sp>
      <p:sp>
        <p:nvSpPr>
          <p:cNvPr id="151555" name="Content Placeholder 2"/>
          <p:cNvSpPr>
            <a:spLocks noGrp="1"/>
          </p:cNvSpPr>
          <p:nvPr>
            <p:ph idx="1"/>
          </p:nvPr>
        </p:nvSpPr>
        <p:spPr/>
        <p:txBody>
          <a:bodyPr/>
          <a:lstStyle/>
          <a:p>
            <a:r>
              <a:rPr lang="en-US" sz="2000" smtClean="0"/>
              <a:t>PV cells convert sunlight directly into electricity by taking advantage of the photoelectric effect. </a:t>
            </a:r>
          </a:p>
          <a:p>
            <a:r>
              <a:rPr lang="en-US" sz="2000" smtClean="0"/>
              <a:t>PV Cells are constructed from semiconductor materials coated with light-absorbing materials. </a:t>
            </a:r>
          </a:p>
          <a:p>
            <a:r>
              <a:rPr lang="en-US" sz="2000" smtClean="0"/>
              <a:t>When photons in sunlight strike the top layer of a PV cell, they provide sufficient energy to knock electrons through the semiconductor to the bottom layer, causing a separation of electric charges on the top and bottom of the solar cell. </a:t>
            </a:r>
          </a:p>
          <a:p>
            <a:r>
              <a:rPr lang="en-US" sz="2000" smtClean="0"/>
              <a:t>Connecting the bottom layer to the top with a conductor completes an electrical circuit and allows the electrons to flow back to the top, creating an electric current and enabling the cycle to repeat with more sunlight.</a:t>
            </a:r>
          </a:p>
        </p:txBody>
      </p:sp>
      <p:sp>
        <p:nvSpPr>
          <p:cNvPr id="4" name="Date Placeholder 3"/>
          <p:cNvSpPr>
            <a:spLocks noGrp="1"/>
          </p:cNvSpPr>
          <p:nvPr>
            <p:ph type="dt" sz="quarter" idx="10"/>
          </p:nvPr>
        </p:nvSpPr>
        <p:spPr/>
        <p:txBody>
          <a:bodyPr/>
          <a:lstStyle/>
          <a:p>
            <a:pPr>
              <a:defRPr/>
            </a:pPr>
            <a:fld id="{6541C539-E8F9-42E2-951D-8F800E804F9B}" type="datetime3">
              <a:rPr lang="en-US" smtClean="0"/>
              <a:pPr>
                <a:defRPr/>
              </a:pPr>
              <a:t>9 May 2013</a:t>
            </a:fld>
            <a:endParaRPr lang="en-US" dirty="0"/>
          </a:p>
        </p:txBody>
      </p:sp>
      <p:sp>
        <p:nvSpPr>
          <p:cNvPr id="5" name="Footer Placeholder 4"/>
          <p:cNvSpPr>
            <a:spLocks noGrp="1"/>
          </p:cNvSpPr>
          <p:nvPr>
            <p:ph type="ftr" sz="quarter" idx="11"/>
          </p:nvPr>
        </p:nvSpPr>
        <p:spPr/>
        <p:txBody>
          <a:bodyPr/>
          <a:lstStyle/>
          <a:p>
            <a:pPr>
              <a:defRPr/>
            </a:pPr>
            <a:r>
              <a:rPr lang="en-US" smtClean="0"/>
              <a:t>www.edbodmer.com</a:t>
            </a:r>
            <a:endParaRPr lang="en-US"/>
          </a:p>
        </p:txBody>
      </p:sp>
      <p:sp>
        <p:nvSpPr>
          <p:cNvPr id="6" name="Slide Number Placeholder 5"/>
          <p:cNvSpPr>
            <a:spLocks noGrp="1"/>
          </p:cNvSpPr>
          <p:nvPr>
            <p:ph type="sldNum" sz="quarter" idx="12"/>
          </p:nvPr>
        </p:nvSpPr>
        <p:spPr/>
        <p:txBody>
          <a:bodyPr/>
          <a:lstStyle/>
          <a:p>
            <a:pPr>
              <a:defRPr/>
            </a:pPr>
            <a:fld id="{F3BEF2D2-6EBF-4188-86E8-08E98023084E}" type="slidenum">
              <a:rPr lang="en-US" smtClean="0"/>
              <a:pPr>
                <a:defRPr/>
              </a:pPr>
              <a:t>76</a:t>
            </a:fld>
            <a:endParaRPr lang="en-US"/>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Title 1"/>
          <p:cNvSpPr>
            <a:spLocks noGrp="1"/>
          </p:cNvSpPr>
          <p:nvPr>
            <p:ph type="title"/>
          </p:nvPr>
        </p:nvSpPr>
        <p:spPr/>
        <p:txBody>
          <a:bodyPr/>
          <a:lstStyle/>
          <a:p>
            <a:r>
              <a:rPr lang="en-US" smtClean="0"/>
              <a:t>Illustration of the Photoelectric Effect</a:t>
            </a:r>
          </a:p>
        </p:txBody>
      </p:sp>
      <p:pic>
        <p:nvPicPr>
          <p:cNvPr id="152579" name="Content Placeholder 6" descr="exhibit3-16.jpg"/>
          <p:cNvPicPr>
            <a:picLocks noGrp="1" noChangeAspect="1"/>
          </p:cNvPicPr>
          <p:nvPr>
            <p:ph idx="1"/>
          </p:nvPr>
        </p:nvPicPr>
        <p:blipFill>
          <a:blip r:embed="rId2" cstate="print"/>
          <a:srcRect/>
          <a:stretch>
            <a:fillRect/>
          </a:stretch>
        </p:blipFill>
        <p:spPr>
          <a:xfrm>
            <a:off x="457200" y="1274763"/>
            <a:ext cx="8229600" cy="4719637"/>
          </a:xfrm>
        </p:spPr>
      </p:pic>
      <p:sp>
        <p:nvSpPr>
          <p:cNvPr id="4" name="Date Placeholder 3"/>
          <p:cNvSpPr>
            <a:spLocks noGrp="1"/>
          </p:cNvSpPr>
          <p:nvPr>
            <p:ph type="dt" sz="quarter" idx="10"/>
          </p:nvPr>
        </p:nvSpPr>
        <p:spPr/>
        <p:txBody>
          <a:bodyPr/>
          <a:lstStyle/>
          <a:p>
            <a:pPr>
              <a:defRPr/>
            </a:pPr>
            <a:fld id="{6541C539-E8F9-42E2-951D-8F800E804F9B}" type="datetime3">
              <a:rPr lang="en-US" smtClean="0"/>
              <a:pPr>
                <a:defRPr/>
              </a:pPr>
              <a:t>9 May 2013</a:t>
            </a:fld>
            <a:endParaRPr lang="en-US" dirty="0"/>
          </a:p>
        </p:txBody>
      </p:sp>
      <p:sp>
        <p:nvSpPr>
          <p:cNvPr id="5" name="Footer Placeholder 4"/>
          <p:cNvSpPr>
            <a:spLocks noGrp="1"/>
          </p:cNvSpPr>
          <p:nvPr>
            <p:ph type="ftr" sz="quarter" idx="11"/>
          </p:nvPr>
        </p:nvSpPr>
        <p:spPr/>
        <p:txBody>
          <a:bodyPr/>
          <a:lstStyle/>
          <a:p>
            <a:pPr>
              <a:defRPr/>
            </a:pPr>
            <a:r>
              <a:rPr lang="en-US" smtClean="0"/>
              <a:t>www.edbodmer.com</a:t>
            </a:r>
            <a:endParaRPr lang="en-US"/>
          </a:p>
        </p:txBody>
      </p:sp>
      <p:sp>
        <p:nvSpPr>
          <p:cNvPr id="6" name="Slide Number Placeholder 5"/>
          <p:cNvSpPr>
            <a:spLocks noGrp="1"/>
          </p:cNvSpPr>
          <p:nvPr>
            <p:ph type="sldNum" sz="quarter" idx="12"/>
          </p:nvPr>
        </p:nvSpPr>
        <p:spPr/>
        <p:txBody>
          <a:bodyPr/>
          <a:lstStyle/>
          <a:p>
            <a:pPr>
              <a:defRPr/>
            </a:pPr>
            <a:fld id="{A347AC00-B765-4376-B455-286BF3034326}" type="slidenum">
              <a:rPr lang="en-US" smtClean="0"/>
              <a:pPr>
                <a:defRPr/>
              </a:pPr>
              <a:t>77</a:t>
            </a:fld>
            <a:endParaRPr lang="en-US"/>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Title 1"/>
          <p:cNvSpPr>
            <a:spLocks noGrp="1"/>
          </p:cNvSpPr>
          <p:nvPr>
            <p:ph type="title"/>
          </p:nvPr>
        </p:nvSpPr>
        <p:spPr/>
        <p:txBody>
          <a:bodyPr/>
          <a:lstStyle/>
          <a:p>
            <a:r>
              <a:rPr lang="en-US" smtClean="0"/>
              <a:t>General Discussion on How Solar PV Works</a:t>
            </a:r>
          </a:p>
        </p:txBody>
      </p:sp>
      <p:sp>
        <p:nvSpPr>
          <p:cNvPr id="153603" name="Content Placeholder 2"/>
          <p:cNvSpPr>
            <a:spLocks noGrp="1"/>
          </p:cNvSpPr>
          <p:nvPr>
            <p:ph idx="1"/>
          </p:nvPr>
        </p:nvSpPr>
        <p:spPr/>
        <p:txBody>
          <a:bodyPr/>
          <a:lstStyle/>
          <a:p>
            <a:r>
              <a:rPr lang="en-GB" smtClean="0"/>
              <a:t>Semi-conductor material</a:t>
            </a:r>
          </a:p>
          <a:p>
            <a:r>
              <a:rPr lang="en-GB" smtClean="0"/>
              <a:t>Equilibrium situation: h</a:t>
            </a:r>
            <a:r>
              <a:rPr lang="en-US" smtClean="0"/>
              <a:t>ole-electron diffusion balanced in electrical field</a:t>
            </a:r>
          </a:p>
          <a:p>
            <a:endParaRPr lang="en-GB" smtClean="0"/>
          </a:p>
          <a:p>
            <a:endParaRPr lang="en-US" smtClean="0"/>
          </a:p>
        </p:txBody>
      </p:sp>
      <p:pic>
        <p:nvPicPr>
          <p:cNvPr id="153604" name="Picture 155" descr="Equilibrium"/>
          <p:cNvPicPr>
            <a:picLocks noChangeAspect="1" noChangeArrowheads="1"/>
          </p:cNvPicPr>
          <p:nvPr/>
        </p:nvPicPr>
        <p:blipFill>
          <a:blip r:embed="rId2" cstate="print"/>
          <a:srcRect/>
          <a:stretch>
            <a:fillRect/>
          </a:stretch>
        </p:blipFill>
        <p:spPr bwMode="auto">
          <a:xfrm>
            <a:off x="1371600" y="2400300"/>
            <a:ext cx="5943600" cy="4457700"/>
          </a:xfrm>
          <a:prstGeom prst="rect">
            <a:avLst/>
          </a:prstGeom>
          <a:noFill/>
          <a:ln w="9525">
            <a:noFill/>
            <a:miter lim="800000"/>
            <a:headEnd/>
            <a:tailEnd/>
          </a:ln>
        </p:spPr>
      </p:pic>
      <p:sp>
        <p:nvSpPr>
          <p:cNvPr id="153605" name="TextBox 5"/>
          <p:cNvSpPr txBox="1">
            <a:spLocks noChangeArrowheads="1"/>
          </p:cNvSpPr>
          <p:nvPr/>
        </p:nvSpPr>
        <p:spPr bwMode="auto">
          <a:xfrm>
            <a:off x="228600" y="4114800"/>
            <a:ext cx="1219200" cy="923925"/>
          </a:xfrm>
          <a:prstGeom prst="rect">
            <a:avLst/>
          </a:prstGeom>
          <a:solidFill>
            <a:srgbClr val="FFFF00"/>
          </a:solidFill>
          <a:ln w="9525">
            <a:noFill/>
            <a:miter lim="800000"/>
            <a:headEnd/>
            <a:tailEnd/>
          </a:ln>
        </p:spPr>
        <p:txBody>
          <a:bodyPr>
            <a:spAutoFit/>
          </a:bodyPr>
          <a:lstStyle/>
          <a:p>
            <a:r>
              <a:rPr lang="en-US" sz="1800"/>
              <a:t>Semi conductor material</a:t>
            </a:r>
          </a:p>
        </p:txBody>
      </p:sp>
      <p:cxnSp>
        <p:nvCxnSpPr>
          <p:cNvPr id="8" name="Straight Arrow Connector 7"/>
          <p:cNvCxnSpPr/>
          <p:nvPr/>
        </p:nvCxnSpPr>
        <p:spPr>
          <a:xfrm>
            <a:off x="609600" y="5334000"/>
            <a:ext cx="114300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Title 1"/>
          <p:cNvSpPr>
            <a:spLocks noGrp="1"/>
          </p:cNvSpPr>
          <p:nvPr>
            <p:ph type="title"/>
          </p:nvPr>
        </p:nvSpPr>
        <p:spPr/>
        <p:txBody>
          <a:bodyPr/>
          <a:lstStyle/>
          <a:p>
            <a:r>
              <a:rPr lang="en-US" sz="2800" smtClean="0"/>
              <a:t>General Discussion on How Solar PV Works</a:t>
            </a:r>
          </a:p>
        </p:txBody>
      </p:sp>
      <p:sp>
        <p:nvSpPr>
          <p:cNvPr id="154627" name="Content Placeholder 2"/>
          <p:cNvSpPr>
            <a:spLocks noGrp="1"/>
          </p:cNvSpPr>
          <p:nvPr>
            <p:ph idx="1"/>
          </p:nvPr>
        </p:nvSpPr>
        <p:spPr/>
        <p:txBody>
          <a:bodyPr/>
          <a:lstStyle/>
          <a:p>
            <a:r>
              <a:rPr lang="en-US" smtClean="0"/>
              <a:t>Photovoltaic effect in the pn-junction: free electrons start flowing due to electric field caused by photons</a:t>
            </a:r>
            <a:endParaRPr lang="en-GB" smtClean="0"/>
          </a:p>
          <a:p>
            <a:endParaRPr lang="en-US" smtClean="0"/>
          </a:p>
        </p:txBody>
      </p:sp>
      <p:pic>
        <p:nvPicPr>
          <p:cNvPr id="154628" name="Picture 7" descr="Sunlight effect"/>
          <p:cNvPicPr>
            <a:picLocks noChangeAspect="1" noChangeArrowheads="1"/>
          </p:cNvPicPr>
          <p:nvPr/>
        </p:nvPicPr>
        <p:blipFill>
          <a:blip r:embed="rId2" cstate="print"/>
          <a:srcRect/>
          <a:stretch>
            <a:fillRect/>
          </a:stretch>
        </p:blipFill>
        <p:spPr bwMode="auto">
          <a:xfrm>
            <a:off x="2057400" y="2438400"/>
            <a:ext cx="5562600" cy="4171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smtClean="0"/>
              <a:t>Latest Capital Costs and Price Wars</a:t>
            </a:r>
          </a:p>
        </p:txBody>
      </p:sp>
      <p:sp>
        <p:nvSpPr>
          <p:cNvPr id="12291" name="Content Placeholder 2"/>
          <p:cNvSpPr>
            <a:spLocks noGrp="1"/>
          </p:cNvSpPr>
          <p:nvPr>
            <p:ph idx="1"/>
          </p:nvPr>
        </p:nvSpPr>
        <p:spPr/>
        <p:txBody>
          <a:bodyPr/>
          <a:lstStyle/>
          <a:p>
            <a:r>
              <a:rPr lang="en-US" smtClean="0"/>
              <a:t>“Although turbine prices picked up and remained stable in the second half, they were still more than 40% lower than prices in 2008”  </a:t>
            </a:r>
          </a:p>
          <a:p>
            <a:r>
              <a:rPr lang="en-US" smtClean="0"/>
              <a:t>Cost declining after financial crisis due to over-supply and competition from China</a:t>
            </a:r>
          </a:p>
          <a:p>
            <a:r>
              <a:rPr lang="en-US" smtClean="0"/>
              <a:t>Be careful of defining costs with capacity</a:t>
            </a:r>
          </a:p>
          <a:p>
            <a:pPr lvl="1"/>
            <a:r>
              <a:rPr lang="en-US" smtClean="0"/>
              <a:t>Capacity is not the same as conventional plant – output matters more than nominal capacity</a:t>
            </a:r>
          </a:p>
          <a:p>
            <a:pPr lvl="1"/>
            <a:r>
              <a:rPr lang="en-US" smtClean="0"/>
              <a:t>Can have cut-out with high wind speeds</a:t>
            </a:r>
          </a:p>
          <a:p>
            <a:pPr lvl="1"/>
            <a:r>
              <a:rPr lang="en-US" smtClean="0"/>
              <a:t>Different hub height makes a difference in production but not necessarily capacity</a:t>
            </a:r>
          </a:p>
          <a:p>
            <a:pPr lvl="1"/>
            <a:r>
              <a:rPr lang="en-US" smtClean="0"/>
              <a:t>Case of Green Energy and Shepards Flat</a:t>
            </a:r>
          </a:p>
        </p:txBody>
      </p:sp>
      <p:sp>
        <p:nvSpPr>
          <p:cNvPr id="12292" name="Date Placeholder 1"/>
          <p:cNvSpPr>
            <a:spLocks noGrp="1"/>
          </p:cNvSpPr>
          <p:nvPr>
            <p:ph type="dt" sz="quarter" idx="10"/>
          </p:nvPr>
        </p:nvSpPr>
        <p:spPr>
          <a:noFill/>
        </p:spPr>
        <p:txBody>
          <a:bodyPr/>
          <a:lstStyle/>
          <a:p>
            <a:fld id="{47EAE931-C588-4DBA-85F3-DE7F5D04B2BF}" type="datetime3">
              <a:rPr lang="en-US" smtClean="0"/>
              <a:pPr/>
              <a:t>9 May 2013</a:t>
            </a:fld>
            <a:endParaRPr lang="en-US" smtClean="0"/>
          </a:p>
        </p:txBody>
      </p:sp>
      <p:sp>
        <p:nvSpPr>
          <p:cNvPr id="12293" name="Footer Placeholder 2"/>
          <p:cNvSpPr>
            <a:spLocks noGrp="1"/>
          </p:cNvSpPr>
          <p:nvPr>
            <p:ph type="ftr" sz="quarter" idx="11"/>
          </p:nvPr>
        </p:nvSpPr>
        <p:spPr>
          <a:noFill/>
        </p:spPr>
        <p:txBody>
          <a:bodyPr/>
          <a:lstStyle/>
          <a:p>
            <a:r>
              <a:rPr lang="en-US" smtClean="0"/>
              <a:t>www.edbodmer.com</a:t>
            </a:r>
          </a:p>
        </p:txBody>
      </p:sp>
      <p:sp>
        <p:nvSpPr>
          <p:cNvPr id="12294" name="Slide Number Placeholder 3"/>
          <p:cNvSpPr>
            <a:spLocks noGrp="1"/>
          </p:cNvSpPr>
          <p:nvPr>
            <p:ph type="sldNum" sz="quarter" idx="12"/>
          </p:nvPr>
        </p:nvSpPr>
        <p:spPr>
          <a:noFill/>
        </p:spPr>
        <p:txBody>
          <a:bodyPr/>
          <a:lstStyle/>
          <a:p>
            <a:fld id="{841C6DD9-36C5-452E-BEF4-9B0FBB33F113}" type="slidenum">
              <a:rPr lang="en-US" smtClean="0"/>
              <a:pPr/>
              <a:t>8</a:t>
            </a:fld>
            <a:endParaRPr lang="en-US" smtClean="0"/>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Title 1"/>
          <p:cNvSpPr>
            <a:spLocks noGrp="1"/>
          </p:cNvSpPr>
          <p:nvPr>
            <p:ph type="title" idx="4294967295"/>
          </p:nvPr>
        </p:nvSpPr>
        <p:spPr/>
        <p:txBody>
          <a:bodyPr lIns="92075" tIns="46038" rIns="92075" bIns="46038" anchor="t"/>
          <a:lstStyle/>
          <a:p>
            <a:r>
              <a:rPr lang="en-US" smtClean="0"/>
              <a:t>Solar Resource Assessment</a:t>
            </a:r>
          </a:p>
        </p:txBody>
      </p:sp>
      <p:sp>
        <p:nvSpPr>
          <p:cNvPr id="155651" name="Content Placeholder 2"/>
          <p:cNvSpPr>
            <a:spLocks noGrp="1"/>
          </p:cNvSpPr>
          <p:nvPr>
            <p:ph idx="4294967295"/>
          </p:nvPr>
        </p:nvSpPr>
        <p:spPr/>
        <p:txBody>
          <a:bodyPr lIns="92075" tIns="46038" rIns="92075" bIns="46038"/>
          <a:lstStyle/>
          <a:p>
            <a:pPr marL="231775" indent="-173038"/>
            <a:r>
              <a:rPr lang="en-US" sz="2400" smtClean="0"/>
              <a:t>The solar resource assessment depends on the latitude of the location on the earth as well as the cloudiness or clearness.  It also depends on the temperature.</a:t>
            </a:r>
          </a:p>
          <a:p>
            <a:pPr marL="231775" indent="-173038"/>
            <a:r>
              <a:rPr lang="en-US" sz="2400" smtClean="0"/>
              <a:t>The step by step process (used by retscreen) includes:</a:t>
            </a:r>
          </a:p>
          <a:p>
            <a:pPr marL="855663" lvl="1" indent="-288925"/>
            <a:r>
              <a:rPr lang="en-US" smtClean="0"/>
              <a:t>Compute the declination angle that depends on the day of the year</a:t>
            </a:r>
          </a:p>
          <a:p>
            <a:pPr marL="855663" lvl="1" indent="-288925"/>
            <a:r>
              <a:rPr lang="en-US" smtClean="0"/>
              <a:t>Compute the sunset angle and the hours of sunlight that depend on the latitude of the location.</a:t>
            </a:r>
          </a:p>
          <a:p>
            <a:pPr marL="855663" lvl="1" indent="-288925"/>
            <a:r>
              <a:rPr lang="en-US" smtClean="0"/>
              <a:t>Compute the sunlight radiation from the clearness index</a:t>
            </a:r>
          </a:p>
        </p:txBody>
      </p:sp>
      <p:sp>
        <p:nvSpPr>
          <p:cNvPr id="102404" name="Date Placeholder 1"/>
          <p:cNvSpPr>
            <a:spLocks noGrp="1"/>
          </p:cNvSpPr>
          <p:nvPr>
            <p:ph type="dt" sz="quarter" idx="10"/>
          </p:nvPr>
        </p:nvSpPr>
        <p:spPr/>
        <p:txBody>
          <a:bodyPr/>
          <a:lstStyle/>
          <a:p>
            <a:pPr>
              <a:defRPr/>
            </a:pPr>
            <a:r>
              <a:rPr lang="en-US" smtClean="0"/>
              <a:t>9 September 2011</a:t>
            </a:r>
          </a:p>
        </p:txBody>
      </p:sp>
      <p:sp>
        <p:nvSpPr>
          <p:cNvPr id="102405" name="Footer Placeholder 2"/>
          <p:cNvSpPr>
            <a:spLocks noGrp="1"/>
          </p:cNvSpPr>
          <p:nvPr>
            <p:ph type="ftr" sz="quarter" idx="11"/>
          </p:nvPr>
        </p:nvSpPr>
        <p:spPr/>
        <p:txBody>
          <a:bodyPr/>
          <a:lstStyle/>
          <a:p>
            <a:pPr>
              <a:defRPr/>
            </a:pPr>
            <a:r>
              <a:rPr lang="en-US" smtClean="0"/>
              <a:t>www.edbodmer.com</a:t>
            </a:r>
          </a:p>
        </p:txBody>
      </p:sp>
      <p:sp>
        <p:nvSpPr>
          <p:cNvPr id="102406" name="Slide Number Placeholder 3"/>
          <p:cNvSpPr>
            <a:spLocks noGrp="1"/>
          </p:cNvSpPr>
          <p:nvPr>
            <p:ph type="sldNum" sz="quarter" idx="12"/>
          </p:nvPr>
        </p:nvSpPr>
        <p:spPr/>
        <p:txBody>
          <a:bodyPr/>
          <a:lstStyle/>
          <a:p>
            <a:pPr>
              <a:defRPr/>
            </a:pPr>
            <a:fld id="{13759145-DCE3-466B-9E41-CBA5DBB7BA33}" type="slidenum">
              <a:rPr lang="en-US" smtClean="0"/>
              <a:pPr>
                <a:defRPr/>
              </a:pPr>
              <a:t>80</a:t>
            </a:fld>
            <a:endParaRPr lang="en-US" smtClean="0"/>
          </a:p>
        </p:txBody>
      </p:sp>
    </p:spTree>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Title 1"/>
          <p:cNvSpPr>
            <a:spLocks noGrp="1"/>
          </p:cNvSpPr>
          <p:nvPr>
            <p:ph type="title"/>
          </p:nvPr>
        </p:nvSpPr>
        <p:spPr/>
        <p:txBody>
          <a:bodyPr/>
          <a:lstStyle/>
          <a:p>
            <a:r>
              <a:rPr lang="en-US" smtClean="0"/>
              <a:t>Three Solar Resource Orientations</a:t>
            </a:r>
          </a:p>
        </p:txBody>
      </p:sp>
      <p:sp>
        <p:nvSpPr>
          <p:cNvPr id="156675" name="Content Placeholder 2"/>
          <p:cNvSpPr>
            <a:spLocks noGrp="1"/>
          </p:cNvSpPr>
          <p:nvPr>
            <p:ph idx="1"/>
          </p:nvPr>
        </p:nvSpPr>
        <p:spPr/>
        <p:txBody>
          <a:bodyPr/>
          <a:lstStyle/>
          <a:p>
            <a:r>
              <a:rPr lang="en-US" smtClean="0"/>
              <a:t>When discussing the solar resource, it is common to consider three orientations: </a:t>
            </a:r>
          </a:p>
          <a:p>
            <a:pPr lvl="1"/>
            <a:r>
              <a:rPr lang="en-US" smtClean="0"/>
              <a:t>Horizontal</a:t>
            </a:r>
          </a:p>
          <a:p>
            <a:pPr lvl="2"/>
            <a:r>
              <a:rPr lang="en-US" smtClean="0"/>
              <a:t>Horizontal insolation is that received by any flat, horizontal surface, such as a lake, hay field, swimming pool or warehouse roof.</a:t>
            </a:r>
          </a:p>
          <a:p>
            <a:pPr lvl="1"/>
            <a:r>
              <a:rPr lang="en-US" smtClean="0"/>
              <a:t>Global tilt</a:t>
            </a:r>
          </a:p>
          <a:p>
            <a:pPr lvl="2"/>
            <a:r>
              <a:rPr lang="en-US" smtClean="0"/>
              <a:t>Global tilt insolation is that received by any flat surface tilted to the south at a tilt angle approximately equal to a site’s latitude, like a sloped residential rooftop.</a:t>
            </a:r>
          </a:p>
          <a:p>
            <a:pPr lvl="1"/>
            <a:r>
              <a:rPr lang="en-US" smtClean="0"/>
              <a:t>Normal</a:t>
            </a:r>
          </a:p>
          <a:p>
            <a:pPr lvl="2"/>
            <a:r>
              <a:rPr lang="en-US" smtClean="0"/>
              <a:t>Normal insolation is that received by a tracking surface that always faces the sun, such as a solar collector which tracks the sun’s movement through the sky.</a:t>
            </a:r>
          </a:p>
        </p:txBody>
      </p:sp>
      <p:sp>
        <p:nvSpPr>
          <p:cNvPr id="4" name="Date Placeholder 3"/>
          <p:cNvSpPr>
            <a:spLocks noGrp="1"/>
          </p:cNvSpPr>
          <p:nvPr>
            <p:ph type="dt" sz="quarter" idx="10"/>
          </p:nvPr>
        </p:nvSpPr>
        <p:spPr/>
        <p:txBody>
          <a:bodyPr/>
          <a:lstStyle/>
          <a:p>
            <a:pPr>
              <a:defRPr/>
            </a:pPr>
            <a:r>
              <a:rPr lang="en-US" smtClean="0"/>
              <a:t>9 September 2011</a:t>
            </a:r>
            <a:endParaRPr lang="en-US" dirty="0"/>
          </a:p>
        </p:txBody>
      </p:sp>
      <p:sp>
        <p:nvSpPr>
          <p:cNvPr id="5" name="Footer Placeholder 4"/>
          <p:cNvSpPr>
            <a:spLocks noGrp="1"/>
          </p:cNvSpPr>
          <p:nvPr>
            <p:ph type="ftr" sz="quarter" idx="11"/>
          </p:nvPr>
        </p:nvSpPr>
        <p:spPr/>
        <p:txBody>
          <a:bodyPr/>
          <a:lstStyle/>
          <a:p>
            <a:pPr>
              <a:defRPr/>
            </a:pPr>
            <a:r>
              <a:rPr lang="en-US" smtClean="0"/>
              <a:t>www.edbodmer.com</a:t>
            </a:r>
            <a:endParaRPr lang="en-US"/>
          </a:p>
        </p:txBody>
      </p:sp>
      <p:sp>
        <p:nvSpPr>
          <p:cNvPr id="6" name="Slide Number Placeholder 5"/>
          <p:cNvSpPr>
            <a:spLocks noGrp="1"/>
          </p:cNvSpPr>
          <p:nvPr>
            <p:ph type="sldNum" sz="quarter" idx="12"/>
          </p:nvPr>
        </p:nvSpPr>
        <p:spPr/>
        <p:txBody>
          <a:bodyPr/>
          <a:lstStyle/>
          <a:p>
            <a:pPr>
              <a:defRPr/>
            </a:pPr>
            <a:fld id="{8579899A-F971-455A-B87D-02111AFC082C}" type="slidenum">
              <a:rPr lang="en-US" smtClean="0"/>
              <a:pPr>
                <a:defRPr/>
              </a:pPr>
              <a:t>81</a:t>
            </a:fld>
            <a:endParaRPr lang="en-US" dirty="0"/>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Title 1"/>
          <p:cNvSpPr>
            <a:spLocks noGrp="1"/>
          </p:cNvSpPr>
          <p:nvPr>
            <p:ph type="title"/>
          </p:nvPr>
        </p:nvSpPr>
        <p:spPr/>
        <p:txBody>
          <a:bodyPr/>
          <a:lstStyle/>
          <a:p>
            <a:r>
              <a:rPr lang="en-US" smtClean="0"/>
              <a:t>Direct and Diffuse Insolation</a:t>
            </a:r>
          </a:p>
        </p:txBody>
      </p:sp>
      <p:sp>
        <p:nvSpPr>
          <p:cNvPr id="157699" name="Content Placeholder 2"/>
          <p:cNvSpPr>
            <a:spLocks noGrp="1"/>
          </p:cNvSpPr>
          <p:nvPr>
            <p:ph idx="1"/>
          </p:nvPr>
        </p:nvSpPr>
        <p:spPr/>
        <p:txBody>
          <a:bodyPr/>
          <a:lstStyle/>
          <a:p>
            <a:r>
              <a:rPr lang="en-US" smtClean="0"/>
              <a:t>Direct normal insolation (DNI) is most relevant to concentrating solar plants.</a:t>
            </a:r>
          </a:p>
          <a:p>
            <a:r>
              <a:rPr lang="en-US" smtClean="0"/>
              <a:t>Cloud cover reduces the direct insolation. </a:t>
            </a:r>
          </a:p>
          <a:p>
            <a:r>
              <a:rPr lang="en-US" smtClean="0"/>
              <a:t>In contrast, diffuse insolation (which cannot effectively be used by concentrators, but which can be used by flat PV) is present to some extent throughout markedly varying weather conditions. </a:t>
            </a:r>
          </a:p>
        </p:txBody>
      </p:sp>
      <p:sp>
        <p:nvSpPr>
          <p:cNvPr id="4" name="Date Placeholder 3"/>
          <p:cNvSpPr>
            <a:spLocks noGrp="1"/>
          </p:cNvSpPr>
          <p:nvPr>
            <p:ph type="dt" sz="quarter" idx="10"/>
          </p:nvPr>
        </p:nvSpPr>
        <p:spPr/>
        <p:txBody>
          <a:bodyPr/>
          <a:lstStyle/>
          <a:p>
            <a:pPr>
              <a:defRPr/>
            </a:pPr>
            <a:r>
              <a:rPr lang="en-US" smtClean="0"/>
              <a:t>9 September 2011</a:t>
            </a:r>
            <a:endParaRPr lang="en-US" dirty="0"/>
          </a:p>
        </p:txBody>
      </p:sp>
      <p:sp>
        <p:nvSpPr>
          <p:cNvPr id="5" name="Footer Placeholder 4"/>
          <p:cNvSpPr>
            <a:spLocks noGrp="1"/>
          </p:cNvSpPr>
          <p:nvPr>
            <p:ph type="ftr" sz="quarter" idx="11"/>
          </p:nvPr>
        </p:nvSpPr>
        <p:spPr/>
        <p:txBody>
          <a:bodyPr/>
          <a:lstStyle/>
          <a:p>
            <a:pPr>
              <a:defRPr/>
            </a:pPr>
            <a:r>
              <a:rPr lang="en-US" smtClean="0"/>
              <a:t>www.edbodmer.com</a:t>
            </a:r>
            <a:endParaRPr lang="en-US"/>
          </a:p>
        </p:txBody>
      </p:sp>
      <p:sp>
        <p:nvSpPr>
          <p:cNvPr id="6" name="Slide Number Placeholder 5"/>
          <p:cNvSpPr>
            <a:spLocks noGrp="1"/>
          </p:cNvSpPr>
          <p:nvPr>
            <p:ph type="sldNum" sz="quarter" idx="12"/>
          </p:nvPr>
        </p:nvSpPr>
        <p:spPr/>
        <p:txBody>
          <a:bodyPr/>
          <a:lstStyle/>
          <a:p>
            <a:pPr>
              <a:defRPr/>
            </a:pPr>
            <a:fld id="{5849E960-9B71-4FF2-9AA1-5B44A0486935}" type="slidenum">
              <a:rPr lang="en-US" smtClean="0"/>
              <a:pPr>
                <a:defRPr/>
              </a:pPr>
              <a:t>82</a:t>
            </a:fld>
            <a:endParaRPr lang="en-US" dirty="0"/>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Title 4"/>
          <p:cNvSpPr>
            <a:spLocks noGrp="1"/>
          </p:cNvSpPr>
          <p:nvPr>
            <p:ph type="title"/>
          </p:nvPr>
        </p:nvSpPr>
        <p:spPr/>
        <p:txBody>
          <a:bodyPr/>
          <a:lstStyle/>
          <a:p>
            <a:r>
              <a:rPr lang="en-US" smtClean="0"/>
              <a:t>Direct Normal Irradiance</a:t>
            </a:r>
          </a:p>
        </p:txBody>
      </p:sp>
      <p:pic>
        <p:nvPicPr>
          <p:cNvPr id="158723" name="Content Placeholder 6" descr="exhibit3-02.jpg"/>
          <p:cNvPicPr>
            <a:picLocks noGrp="1" noChangeAspect="1"/>
          </p:cNvPicPr>
          <p:nvPr>
            <p:ph idx="1"/>
          </p:nvPr>
        </p:nvPicPr>
        <p:blipFill>
          <a:blip r:embed="rId2" cstate="print"/>
          <a:srcRect/>
          <a:stretch>
            <a:fillRect/>
          </a:stretch>
        </p:blipFill>
        <p:spPr>
          <a:xfrm>
            <a:off x="463550" y="2446338"/>
            <a:ext cx="8216900" cy="2832100"/>
          </a:xfrm>
        </p:spPr>
      </p:pic>
      <p:sp>
        <p:nvSpPr>
          <p:cNvPr id="2" name="Date Placeholder 1"/>
          <p:cNvSpPr>
            <a:spLocks noGrp="1"/>
          </p:cNvSpPr>
          <p:nvPr>
            <p:ph type="dt" sz="quarter" idx="10"/>
          </p:nvPr>
        </p:nvSpPr>
        <p:spPr/>
        <p:txBody>
          <a:bodyPr/>
          <a:lstStyle/>
          <a:p>
            <a:pPr>
              <a:defRPr/>
            </a:pPr>
            <a:r>
              <a:rPr lang="en-US" smtClean="0"/>
              <a:t>9 September 2011</a:t>
            </a:r>
            <a:endParaRPr lang="en-US" dirty="0"/>
          </a:p>
        </p:txBody>
      </p:sp>
      <p:sp>
        <p:nvSpPr>
          <p:cNvPr id="3" name="Footer Placeholder 2"/>
          <p:cNvSpPr>
            <a:spLocks noGrp="1"/>
          </p:cNvSpPr>
          <p:nvPr>
            <p:ph type="ftr" sz="quarter" idx="11"/>
          </p:nvPr>
        </p:nvSpPr>
        <p:spPr/>
        <p:txBody>
          <a:bodyPr/>
          <a:lstStyle/>
          <a:p>
            <a:pPr>
              <a:defRPr/>
            </a:pPr>
            <a:r>
              <a:rPr lang="en-US" smtClean="0"/>
              <a:t>www.edbodmer.com</a:t>
            </a:r>
            <a:endParaRPr lang="en-US"/>
          </a:p>
        </p:txBody>
      </p:sp>
      <p:sp>
        <p:nvSpPr>
          <p:cNvPr id="4" name="Slide Number Placeholder 3"/>
          <p:cNvSpPr>
            <a:spLocks noGrp="1"/>
          </p:cNvSpPr>
          <p:nvPr>
            <p:ph type="sldNum" sz="quarter" idx="12"/>
          </p:nvPr>
        </p:nvSpPr>
        <p:spPr/>
        <p:txBody>
          <a:bodyPr/>
          <a:lstStyle/>
          <a:p>
            <a:pPr>
              <a:defRPr/>
            </a:pPr>
            <a:fld id="{507B3EE0-34D1-47DD-87CD-C9FC04DA0326}" type="slidenum">
              <a:rPr lang="en-US" smtClean="0"/>
              <a:pPr>
                <a:defRPr/>
              </a:pPr>
              <a:t>83</a:t>
            </a:fld>
            <a:endParaRPr lang="en-US" dirty="0"/>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Title 1"/>
          <p:cNvSpPr>
            <a:spLocks noGrp="1"/>
          </p:cNvSpPr>
          <p:nvPr>
            <p:ph type="title"/>
          </p:nvPr>
        </p:nvSpPr>
        <p:spPr/>
        <p:txBody>
          <a:bodyPr/>
          <a:lstStyle/>
          <a:p>
            <a:r>
              <a:rPr lang="en-US" smtClean="0"/>
              <a:t>Cloud Cover and PV Generation</a:t>
            </a:r>
          </a:p>
        </p:txBody>
      </p:sp>
      <p:sp>
        <p:nvSpPr>
          <p:cNvPr id="4" name="Date Placeholder 3"/>
          <p:cNvSpPr>
            <a:spLocks noGrp="1"/>
          </p:cNvSpPr>
          <p:nvPr>
            <p:ph type="dt" sz="quarter" idx="10"/>
          </p:nvPr>
        </p:nvSpPr>
        <p:spPr/>
        <p:txBody>
          <a:bodyPr/>
          <a:lstStyle/>
          <a:p>
            <a:pPr>
              <a:defRPr/>
            </a:pPr>
            <a:r>
              <a:rPr lang="en-US" smtClean="0"/>
              <a:t>9 September 2011</a:t>
            </a:r>
            <a:endParaRPr lang="en-US" dirty="0"/>
          </a:p>
        </p:txBody>
      </p:sp>
      <p:sp>
        <p:nvSpPr>
          <p:cNvPr id="5" name="Footer Placeholder 4"/>
          <p:cNvSpPr>
            <a:spLocks noGrp="1"/>
          </p:cNvSpPr>
          <p:nvPr>
            <p:ph type="ftr" sz="quarter" idx="11"/>
          </p:nvPr>
        </p:nvSpPr>
        <p:spPr/>
        <p:txBody>
          <a:bodyPr/>
          <a:lstStyle/>
          <a:p>
            <a:pPr>
              <a:defRPr/>
            </a:pPr>
            <a:r>
              <a:rPr lang="en-US" smtClean="0"/>
              <a:t>www.edbodmer.com</a:t>
            </a:r>
            <a:endParaRPr lang="en-US"/>
          </a:p>
        </p:txBody>
      </p:sp>
      <p:sp>
        <p:nvSpPr>
          <p:cNvPr id="6" name="Slide Number Placeholder 5"/>
          <p:cNvSpPr>
            <a:spLocks noGrp="1"/>
          </p:cNvSpPr>
          <p:nvPr>
            <p:ph type="sldNum" sz="quarter" idx="12"/>
          </p:nvPr>
        </p:nvSpPr>
        <p:spPr/>
        <p:txBody>
          <a:bodyPr/>
          <a:lstStyle/>
          <a:p>
            <a:pPr>
              <a:defRPr/>
            </a:pPr>
            <a:fld id="{6B642199-6FA7-4CBB-BFE9-EABEC6DA7972}" type="slidenum">
              <a:rPr lang="en-US" smtClean="0"/>
              <a:pPr>
                <a:defRPr/>
              </a:pPr>
              <a:t>84</a:t>
            </a:fld>
            <a:endParaRPr lang="en-US" dirty="0"/>
          </a:p>
        </p:txBody>
      </p:sp>
      <p:pic>
        <p:nvPicPr>
          <p:cNvPr id="159750" name="Picture 2"/>
          <p:cNvPicPr>
            <a:picLocks noGrp="1" noChangeAspect="1" noChangeArrowheads="1"/>
          </p:cNvPicPr>
          <p:nvPr>
            <p:ph idx="1"/>
          </p:nvPr>
        </p:nvPicPr>
        <p:blipFill>
          <a:blip r:embed="rId2" cstate="print"/>
          <a:srcRect/>
          <a:stretch>
            <a:fillRect/>
          </a:stretch>
        </p:blipFill>
        <p:spPr>
          <a:xfrm>
            <a:off x="1247775" y="1690688"/>
            <a:ext cx="6648450" cy="4343400"/>
          </a:xfrm>
          <a:noFill/>
        </p:spPr>
      </p:pic>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p:txBody>
          <a:bodyPr/>
          <a:lstStyle/>
          <a:p>
            <a:r>
              <a:rPr lang="en-US" smtClean="0"/>
              <a:t>Monthly and Annual Variation in Direct Normalized Irradiation (DNI)</a:t>
            </a:r>
          </a:p>
        </p:txBody>
      </p:sp>
      <p:pic>
        <p:nvPicPr>
          <p:cNvPr id="160771" name="Picture 2" descr="http://www.standardandpoors.com/spf/fgr_articles/757607/5366886.gif"/>
          <p:cNvPicPr>
            <a:picLocks noGrp="1" noChangeAspect="1" noChangeArrowheads="1"/>
          </p:cNvPicPr>
          <p:nvPr>
            <p:ph type="body" idx="1"/>
          </p:nvPr>
        </p:nvPicPr>
        <p:blipFill>
          <a:blip r:embed="rId2" cstate="print"/>
          <a:srcRect/>
          <a:stretch>
            <a:fillRect/>
          </a:stretch>
        </p:blipFill>
        <p:spPr>
          <a:xfrm>
            <a:off x="1692275" y="1822450"/>
            <a:ext cx="6003925" cy="4254500"/>
          </a:xfrm>
        </p:spPr>
      </p:pic>
      <p:sp>
        <p:nvSpPr>
          <p:cNvPr id="103428" name="Date Placeholder 1"/>
          <p:cNvSpPr>
            <a:spLocks noGrp="1"/>
          </p:cNvSpPr>
          <p:nvPr>
            <p:ph type="dt" sz="quarter" idx="10"/>
          </p:nvPr>
        </p:nvSpPr>
        <p:spPr/>
        <p:txBody>
          <a:bodyPr/>
          <a:lstStyle/>
          <a:p>
            <a:pPr>
              <a:defRPr/>
            </a:pPr>
            <a:r>
              <a:rPr lang="en-US" smtClean="0"/>
              <a:t>9 September 2011</a:t>
            </a:r>
          </a:p>
        </p:txBody>
      </p:sp>
      <p:sp>
        <p:nvSpPr>
          <p:cNvPr id="103429" name="Footer Placeholder 2"/>
          <p:cNvSpPr>
            <a:spLocks noGrp="1"/>
          </p:cNvSpPr>
          <p:nvPr>
            <p:ph type="ftr" sz="quarter" idx="11"/>
          </p:nvPr>
        </p:nvSpPr>
        <p:spPr/>
        <p:txBody>
          <a:bodyPr/>
          <a:lstStyle/>
          <a:p>
            <a:pPr>
              <a:defRPr/>
            </a:pPr>
            <a:r>
              <a:rPr lang="en-US" smtClean="0"/>
              <a:t>www.edbodmer.com</a:t>
            </a:r>
          </a:p>
        </p:txBody>
      </p:sp>
      <p:sp>
        <p:nvSpPr>
          <p:cNvPr id="103430" name="Slide Number Placeholder 3"/>
          <p:cNvSpPr>
            <a:spLocks noGrp="1"/>
          </p:cNvSpPr>
          <p:nvPr>
            <p:ph type="sldNum" sz="quarter" idx="12"/>
          </p:nvPr>
        </p:nvSpPr>
        <p:spPr/>
        <p:txBody>
          <a:bodyPr/>
          <a:lstStyle/>
          <a:p>
            <a:pPr>
              <a:defRPr/>
            </a:pPr>
            <a:fld id="{CCD6AED7-069A-4BC9-985A-4166DFDC1114}" type="slidenum">
              <a:rPr lang="en-US" smtClean="0"/>
              <a:pPr>
                <a:defRPr/>
              </a:pPr>
              <a:t>85</a:t>
            </a:fld>
            <a:endParaRPr lang="en-US" smtClean="0"/>
          </a:p>
        </p:txBody>
      </p:sp>
    </p:spTree>
  </p:cSld>
  <p:clrMapOvr>
    <a:masterClrMapping/>
  </p:clrMapOv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ChangeArrowheads="1"/>
          </p:cNvSpPr>
          <p:nvPr>
            <p:ph type="title"/>
          </p:nvPr>
        </p:nvSpPr>
        <p:spPr/>
        <p:txBody>
          <a:bodyPr/>
          <a:lstStyle/>
          <a:p>
            <a:r>
              <a:rPr lang="en-US" smtClean="0"/>
              <a:t>Solar Data Reliability</a:t>
            </a:r>
          </a:p>
        </p:txBody>
      </p:sp>
      <p:sp>
        <p:nvSpPr>
          <p:cNvPr id="161795" name="Rectangle 3"/>
          <p:cNvSpPr>
            <a:spLocks noGrp="1" noChangeArrowheads="1"/>
          </p:cNvSpPr>
          <p:nvPr>
            <p:ph type="body" idx="1"/>
          </p:nvPr>
        </p:nvSpPr>
        <p:spPr/>
        <p:txBody>
          <a:bodyPr/>
          <a:lstStyle/>
          <a:p>
            <a:pPr>
              <a:lnSpc>
                <a:spcPct val="90000"/>
              </a:lnSpc>
            </a:pPr>
            <a:r>
              <a:rPr lang="en-US" sz="2000" smtClean="0"/>
              <a:t>There are various data sets for both DNI and global. Generally ground measurement for DNI and global is more accurate than satellite data. The most accurate ground measurement is about 3% for DNI and about 5% for global. </a:t>
            </a:r>
          </a:p>
          <a:p>
            <a:pPr>
              <a:lnSpc>
                <a:spcPct val="90000"/>
              </a:lnSpc>
            </a:pPr>
            <a:r>
              <a:rPr lang="en-US" sz="2000" smtClean="0"/>
              <a:t>In conjunction with the independent solar resource consultant's assessment, we will factor in the knowledge of institutions such as the U.S. National Renewal Energy Laboratory (NREL) to reach a conclusion on the likely accuracy of the resource data. </a:t>
            </a:r>
          </a:p>
          <a:p>
            <a:pPr lvl="1">
              <a:lnSpc>
                <a:spcPct val="90000"/>
              </a:lnSpc>
            </a:pPr>
            <a:r>
              <a:rPr lang="en-US" sz="1600" smtClean="0"/>
              <a:t>For example, according to NREL, the National Solar Radiation Database (a composite model) data accuracy has a range of 9%-15% uncertainty with DNI being closer to 15% and global 9%. </a:t>
            </a:r>
          </a:p>
          <a:p>
            <a:pPr lvl="1">
              <a:lnSpc>
                <a:spcPct val="90000"/>
              </a:lnSpc>
            </a:pPr>
            <a:r>
              <a:rPr lang="en-US" sz="1600" smtClean="0"/>
              <a:t>NREL indicates that accuracy could improve with the use of ground-based measurements at the project site and, based on discussions with many industry participants, we believe several project developers will likely make ground-based measurements of the resource at the project sites to gain accuracy and increase confidence in the solar data. </a:t>
            </a:r>
          </a:p>
        </p:txBody>
      </p:sp>
      <p:sp>
        <p:nvSpPr>
          <p:cNvPr id="104452" name="Date Placeholder 1"/>
          <p:cNvSpPr>
            <a:spLocks noGrp="1"/>
          </p:cNvSpPr>
          <p:nvPr>
            <p:ph type="dt" sz="quarter" idx="10"/>
          </p:nvPr>
        </p:nvSpPr>
        <p:spPr/>
        <p:txBody>
          <a:bodyPr/>
          <a:lstStyle/>
          <a:p>
            <a:pPr>
              <a:defRPr/>
            </a:pPr>
            <a:r>
              <a:rPr lang="en-US" smtClean="0"/>
              <a:t>9 September 2011</a:t>
            </a:r>
          </a:p>
        </p:txBody>
      </p:sp>
      <p:sp>
        <p:nvSpPr>
          <p:cNvPr id="104453" name="Footer Placeholder 2"/>
          <p:cNvSpPr>
            <a:spLocks noGrp="1"/>
          </p:cNvSpPr>
          <p:nvPr>
            <p:ph type="ftr" sz="quarter" idx="11"/>
          </p:nvPr>
        </p:nvSpPr>
        <p:spPr/>
        <p:txBody>
          <a:bodyPr/>
          <a:lstStyle/>
          <a:p>
            <a:pPr>
              <a:defRPr/>
            </a:pPr>
            <a:r>
              <a:rPr lang="en-US" smtClean="0"/>
              <a:t>www.edbodmer.com</a:t>
            </a:r>
          </a:p>
        </p:txBody>
      </p:sp>
      <p:sp>
        <p:nvSpPr>
          <p:cNvPr id="104454" name="Slide Number Placeholder 3"/>
          <p:cNvSpPr>
            <a:spLocks noGrp="1"/>
          </p:cNvSpPr>
          <p:nvPr>
            <p:ph type="sldNum" sz="quarter" idx="12"/>
          </p:nvPr>
        </p:nvSpPr>
        <p:spPr/>
        <p:txBody>
          <a:bodyPr/>
          <a:lstStyle/>
          <a:p>
            <a:pPr>
              <a:defRPr/>
            </a:pPr>
            <a:fld id="{F78C3D7B-BEF7-4733-B5DB-FA5E82D59781}" type="slidenum">
              <a:rPr lang="en-US" smtClean="0"/>
              <a:pPr>
                <a:defRPr/>
              </a:pPr>
              <a:t>86</a:t>
            </a:fld>
            <a:endParaRPr lang="en-US" smtClean="0"/>
          </a:p>
        </p:txBody>
      </p:sp>
    </p:spTree>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2818" name="Picture 2"/>
          <p:cNvPicPr>
            <a:picLocks noGrp="1" noChangeAspect="1" noChangeArrowheads="1"/>
          </p:cNvPicPr>
          <p:nvPr>
            <p:ph idx="1"/>
          </p:nvPr>
        </p:nvPicPr>
        <p:blipFill>
          <a:blip r:embed="rId2" cstate="print"/>
          <a:srcRect/>
          <a:stretch>
            <a:fillRect/>
          </a:stretch>
        </p:blipFill>
        <p:spPr>
          <a:xfrm>
            <a:off x="38100" y="982663"/>
            <a:ext cx="8572500" cy="5143500"/>
          </a:xfrm>
          <a:noFill/>
        </p:spPr>
      </p:pic>
      <p:sp>
        <p:nvSpPr>
          <p:cNvPr id="162819" name="Title 1"/>
          <p:cNvSpPr>
            <a:spLocks noGrp="1"/>
          </p:cNvSpPr>
          <p:nvPr>
            <p:ph type="title"/>
          </p:nvPr>
        </p:nvSpPr>
        <p:spPr/>
        <p:txBody>
          <a:bodyPr/>
          <a:lstStyle/>
          <a:p>
            <a:r>
              <a:rPr lang="en-US" smtClean="0"/>
              <a:t>Differences in Data Sources</a:t>
            </a:r>
          </a:p>
        </p:txBody>
      </p:sp>
      <p:sp>
        <p:nvSpPr>
          <p:cNvPr id="4" name="Date Placeholder 3"/>
          <p:cNvSpPr>
            <a:spLocks noGrp="1"/>
          </p:cNvSpPr>
          <p:nvPr>
            <p:ph type="dt" sz="quarter" idx="10"/>
          </p:nvPr>
        </p:nvSpPr>
        <p:spPr/>
        <p:txBody>
          <a:bodyPr/>
          <a:lstStyle/>
          <a:p>
            <a:pPr>
              <a:defRPr/>
            </a:pPr>
            <a:r>
              <a:rPr lang="en-US" smtClean="0"/>
              <a:t>9 September 2011</a:t>
            </a:r>
            <a:endParaRPr lang="en-US" dirty="0"/>
          </a:p>
        </p:txBody>
      </p:sp>
      <p:sp>
        <p:nvSpPr>
          <p:cNvPr id="5" name="Footer Placeholder 4"/>
          <p:cNvSpPr>
            <a:spLocks noGrp="1"/>
          </p:cNvSpPr>
          <p:nvPr>
            <p:ph type="ftr" sz="quarter" idx="11"/>
          </p:nvPr>
        </p:nvSpPr>
        <p:spPr/>
        <p:txBody>
          <a:bodyPr/>
          <a:lstStyle/>
          <a:p>
            <a:pPr>
              <a:defRPr/>
            </a:pPr>
            <a:r>
              <a:rPr lang="en-US" smtClean="0"/>
              <a:t>www.edbodmer.com</a:t>
            </a:r>
            <a:endParaRPr lang="en-US"/>
          </a:p>
        </p:txBody>
      </p:sp>
      <p:sp>
        <p:nvSpPr>
          <p:cNvPr id="6" name="Slide Number Placeholder 5"/>
          <p:cNvSpPr>
            <a:spLocks noGrp="1"/>
          </p:cNvSpPr>
          <p:nvPr>
            <p:ph type="sldNum" sz="quarter" idx="12"/>
          </p:nvPr>
        </p:nvSpPr>
        <p:spPr/>
        <p:txBody>
          <a:bodyPr/>
          <a:lstStyle/>
          <a:p>
            <a:pPr>
              <a:defRPr/>
            </a:pPr>
            <a:fld id="{A16FCF4F-D8A9-483D-AEBB-09F8DB372380}" type="slidenum">
              <a:rPr lang="en-US" smtClean="0"/>
              <a:pPr>
                <a:defRPr/>
              </a:pPr>
              <a:t>87</a:t>
            </a:fld>
            <a:endParaRPr lang="en-US" dirty="0"/>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Title 1"/>
          <p:cNvSpPr>
            <a:spLocks noGrp="1"/>
          </p:cNvSpPr>
          <p:nvPr>
            <p:ph type="title"/>
          </p:nvPr>
        </p:nvSpPr>
        <p:spPr/>
        <p:txBody>
          <a:bodyPr/>
          <a:lstStyle/>
          <a:p>
            <a:r>
              <a:rPr lang="en-US" smtClean="0"/>
              <a:t>On-Site and Simulated Solar Power</a:t>
            </a:r>
          </a:p>
        </p:txBody>
      </p:sp>
      <p:sp>
        <p:nvSpPr>
          <p:cNvPr id="4" name="Date Placeholder 3"/>
          <p:cNvSpPr>
            <a:spLocks noGrp="1"/>
          </p:cNvSpPr>
          <p:nvPr>
            <p:ph type="dt" sz="quarter" idx="10"/>
          </p:nvPr>
        </p:nvSpPr>
        <p:spPr/>
        <p:txBody>
          <a:bodyPr/>
          <a:lstStyle/>
          <a:p>
            <a:pPr>
              <a:defRPr/>
            </a:pPr>
            <a:r>
              <a:rPr lang="en-US" smtClean="0"/>
              <a:t>9 September 2011</a:t>
            </a:r>
            <a:endParaRPr lang="en-US" dirty="0"/>
          </a:p>
        </p:txBody>
      </p:sp>
      <p:sp>
        <p:nvSpPr>
          <p:cNvPr id="5" name="Footer Placeholder 4"/>
          <p:cNvSpPr>
            <a:spLocks noGrp="1"/>
          </p:cNvSpPr>
          <p:nvPr>
            <p:ph type="ftr" sz="quarter" idx="11"/>
          </p:nvPr>
        </p:nvSpPr>
        <p:spPr/>
        <p:txBody>
          <a:bodyPr/>
          <a:lstStyle/>
          <a:p>
            <a:pPr>
              <a:defRPr/>
            </a:pPr>
            <a:r>
              <a:rPr lang="en-US" smtClean="0"/>
              <a:t>www.edbodmer.com</a:t>
            </a:r>
            <a:endParaRPr lang="en-US"/>
          </a:p>
        </p:txBody>
      </p:sp>
      <p:sp>
        <p:nvSpPr>
          <p:cNvPr id="6" name="Slide Number Placeholder 5"/>
          <p:cNvSpPr>
            <a:spLocks noGrp="1"/>
          </p:cNvSpPr>
          <p:nvPr>
            <p:ph type="sldNum" sz="quarter" idx="12"/>
          </p:nvPr>
        </p:nvSpPr>
        <p:spPr/>
        <p:txBody>
          <a:bodyPr/>
          <a:lstStyle/>
          <a:p>
            <a:pPr>
              <a:defRPr/>
            </a:pPr>
            <a:fld id="{1592B4A0-B943-4EC6-AA99-1527788B2EEA}" type="slidenum">
              <a:rPr lang="en-US" smtClean="0"/>
              <a:pPr>
                <a:defRPr/>
              </a:pPr>
              <a:t>88</a:t>
            </a:fld>
            <a:endParaRPr lang="en-US" dirty="0"/>
          </a:p>
        </p:txBody>
      </p:sp>
      <p:pic>
        <p:nvPicPr>
          <p:cNvPr id="163846" name="Picture 2"/>
          <p:cNvPicPr>
            <a:picLocks noGrp="1" noChangeAspect="1" noChangeArrowheads="1"/>
          </p:cNvPicPr>
          <p:nvPr>
            <p:ph idx="1"/>
          </p:nvPr>
        </p:nvPicPr>
        <p:blipFill>
          <a:blip r:embed="rId2" cstate="print"/>
          <a:srcRect/>
          <a:stretch>
            <a:fillRect/>
          </a:stretch>
        </p:blipFill>
        <p:spPr>
          <a:xfrm>
            <a:off x="304800" y="1295400"/>
            <a:ext cx="8394700" cy="5037138"/>
          </a:xfrm>
          <a:noFill/>
        </p:spPr>
      </p:pic>
      <p:sp>
        <p:nvSpPr>
          <p:cNvPr id="163847" name="TextBox 7"/>
          <p:cNvSpPr txBox="1">
            <a:spLocks noChangeArrowheads="1"/>
          </p:cNvSpPr>
          <p:nvPr/>
        </p:nvSpPr>
        <p:spPr bwMode="auto">
          <a:xfrm>
            <a:off x="0" y="4419600"/>
            <a:ext cx="1524000" cy="738188"/>
          </a:xfrm>
          <a:prstGeom prst="rect">
            <a:avLst/>
          </a:prstGeom>
          <a:solidFill>
            <a:srgbClr val="FFFF00"/>
          </a:solidFill>
          <a:ln w="9525">
            <a:noFill/>
            <a:miter lim="800000"/>
            <a:headEnd/>
            <a:tailEnd/>
          </a:ln>
        </p:spPr>
        <p:txBody>
          <a:bodyPr>
            <a:spAutoFit/>
          </a:bodyPr>
          <a:lstStyle/>
          <a:p>
            <a:r>
              <a:rPr lang="en-US" sz="1400"/>
              <a:t>Compute P50 for P90 for wind versus solar</a:t>
            </a: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Title 1"/>
          <p:cNvSpPr>
            <a:spLocks noGrp="1"/>
          </p:cNvSpPr>
          <p:nvPr>
            <p:ph type="title"/>
          </p:nvPr>
        </p:nvSpPr>
        <p:spPr/>
        <p:txBody>
          <a:bodyPr/>
          <a:lstStyle/>
          <a:p>
            <a:r>
              <a:rPr lang="en-US" smtClean="0"/>
              <a:t>Variation in Solar Radiation</a:t>
            </a:r>
          </a:p>
        </p:txBody>
      </p:sp>
      <p:sp>
        <p:nvSpPr>
          <p:cNvPr id="164867" name="Content Placeholder 2"/>
          <p:cNvSpPr>
            <a:spLocks noGrp="1"/>
          </p:cNvSpPr>
          <p:nvPr>
            <p:ph idx="1"/>
          </p:nvPr>
        </p:nvSpPr>
        <p:spPr/>
        <p:txBody>
          <a:bodyPr/>
          <a:lstStyle/>
          <a:p>
            <a:r>
              <a:rPr lang="en-US" smtClean="0"/>
              <a:t>Solar radiation varies according to a combination of predictable annual and daily cycles, and irregular (though not entirely unpredictable) changes in weather. </a:t>
            </a:r>
          </a:p>
          <a:p>
            <a:r>
              <a:rPr lang="en-US" smtClean="0"/>
              <a:t>The annual and daily average variation is predictable within certain bounds; </a:t>
            </a:r>
          </a:p>
          <a:p>
            <a:pPr lvl="1"/>
            <a:r>
              <a:rPr lang="en-US" sz="1800" smtClean="0"/>
              <a:t>hourly variation over the course of a day is more difficult to predict. </a:t>
            </a:r>
          </a:p>
          <a:p>
            <a:pPr lvl="1"/>
            <a:r>
              <a:rPr lang="en-US" sz="1800" smtClean="0"/>
              <a:t>Certain events such as major forest fires and, even more significantly volcanic eruptions, can produce unexpected declines in solar irradiance for extended periods of time. </a:t>
            </a:r>
          </a:p>
        </p:txBody>
      </p:sp>
      <p:sp>
        <p:nvSpPr>
          <p:cNvPr id="4" name="Date Placeholder 3"/>
          <p:cNvSpPr>
            <a:spLocks noGrp="1"/>
          </p:cNvSpPr>
          <p:nvPr>
            <p:ph type="dt" sz="quarter" idx="10"/>
          </p:nvPr>
        </p:nvSpPr>
        <p:spPr/>
        <p:txBody>
          <a:bodyPr/>
          <a:lstStyle/>
          <a:p>
            <a:pPr>
              <a:defRPr/>
            </a:pPr>
            <a:r>
              <a:rPr lang="en-US" smtClean="0"/>
              <a:t>9 September 2011</a:t>
            </a:r>
            <a:endParaRPr lang="en-US" dirty="0"/>
          </a:p>
        </p:txBody>
      </p:sp>
      <p:sp>
        <p:nvSpPr>
          <p:cNvPr id="5" name="Footer Placeholder 4"/>
          <p:cNvSpPr>
            <a:spLocks noGrp="1"/>
          </p:cNvSpPr>
          <p:nvPr>
            <p:ph type="ftr" sz="quarter" idx="11"/>
          </p:nvPr>
        </p:nvSpPr>
        <p:spPr/>
        <p:txBody>
          <a:bodyPr/>
          <a:lstStyle/>
          <a:p>
            <a:pPr>
              <a:defRPr/>
            </a:pPr>
            <a:r>
              <a:rPr lang="en-US" smtClean="0"/>
              <a:t>www.edbodmer.com</a:t>
            </a:r>
            <a:endParaRPr lang="en-US"/>
          </a:p>
        </p:txBody>
      </p:sp>
      <p:sp>
        <p:nvSpPr>
          <p:cNvPr id="6" name="Slide Number Placeholder 5"/>
          <p:cNvSpPr>
            <a:spLocks noGrp="1"/>
          </p:cNvSpPr>
          <p:nvPr>
            <p:ph type="sldNum" sz="quarter" idx="12"/>
          </p:nvPr>
        </p:nvSpPr>
        <p:spPr/>
        <p:txBody>
          <a:bodyPr/>
          <a:lstStyle/>
          <a:p>
            <a:pPr>
              <a:defRPr/>
            </a:pPr>
            <a:fld id="{C612FB78-1F27-44D9-94F5-B7A0077A675E}" type="slidenum">
              <a:rPr lang="en-US" smtClean="0"/>
              <a:pPr>
                <a:defRPr/>
              </a:pPr>
              <a:t>89</a:t>
            </a:fld>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US" dirty="0" smtClean="0"/>
              <a:t>Vestas Stock Price</a:t>
            </a:r>
          </a:p>
        </p:txBody>
      </p:sp>
      <p:sp>
        <p:nvSpPr>
          <p:cNvPr id="13315" name="Date Placeholder 3"/>
          <p:cNvSpPr>
            <a:spLocks noGrp="1"/>
          </p:cNvSpPr>
          <p:nvPr>
            <p:ph type="dt" sz="quarter" idx="10"/>
          </p:nvPr>
        </p:nvSpPr>
        <p:spPr>
          <a:noFill/>
        </p:spPr>
        <p:txBody>
          <a:bodyPr/>
          <a:lstStyle/>
          <a:p>
            <a:fld id="{7E39BC36-15F8-46A8-A2D7-3CE6E757BF21}" type="datetime3">
              <a:rPr lang="en-US" smtClean="0"/>
              <a:pPr/>
              <a:t>9 May 2013</a:t>
            </a:fld>
            <a:endParaRPr lang="en-US" smtClean="0"/>
          </a:p>
        </p:txBody>
      </p:sp>
      <p:sp>
        <p:nvSpPr>
          <p:cNvPr id="13316" name="Footer Placeholder 4"/>
          <p:cNvSpPr>
            <a:spLocks noGrp="1"/>
          </p:cNvSpPr>
          <p:nvPr>
            <p:ph type="ftr" sz="quarter" idx="11"/>
          </p:nvPr>
        </p:nvSpPr>
        <p:spPr>
          <a:noFill/>
        </p:spPr>
        <p:txBody>
          <a:bodyPr/>
          <a:lstStyle/>
          <a:p>
            <a:r>
              <a:rPr lang="en-US" smtClean="0"/>
              <a:t>www.edbodmer.com</a:t>
            </a:r>
          </a:p>
        </p:txBody>
      </p:sp>
      <p:sp>
        <p:nvSpPr>
          <p:cNvPr id="13317" name="Slide Number Placeholder 5"/>
          <p:cNvSpPr>
            <a:spLocks noGrp="1"/>
          </p:cNvSpPr>
          <p:nvPr>
            <p:ph type="sldNum" sz="quarter" idx="12"/>
          </p:nvPr>
        </p:nvSpPr>
        <p:spPr>
          <a:noFill/>
        </p:spPr>
        <p:txBody>
          <a:bodyPr/>
          <a:lstStyle/>
          <a:p>
            <a:fld id="{ED1D2E85-5A52-4A32-B3B9-F4B96B32D1D4}" type="slidenum">
              <a:rPr lang="en-US" smtClean="0"/>
              <a:pPr/>
              <a:t>9</a:t>
            </a:fld>
            <a:endParaRPr lang="en-US" smtClean="0"/>
          </a:p>
        </p:txBody>
      </p:sp>
      <p:pic>
        <p:nvPicPr>
          <p:cNvPr id="13318" name="Picture 7"/>
          <p:cNvPicPr>
            <a:picLocks noChangeAspect="1" noChangeArrowheads="1"/>
          </p:cNvPicPr>
          <p:nvPr/>
        </p:nvPicPr>
        <p:blipFill>
          <a:blip r:embed="rId2" cstate="print"/>
          <a:srcRect/>
          <a:stretch>
            <a:fillRect/>
          </a:stretch>
        </p:blipFill>
        <p:spPr bwMode="auto">
          <a:xfrm>
            <a:off x="914400" y="990600"/>
            <a:ext cx="6956425" cy="50625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Title 1"/>
          <p:cNvSpPr>
            <a:spLocks noGrp="1"/>
          </p:cNvSpPr>
          <p:nvPr>
            <p:ph type="title"/>
          </p:nvPr>
        </p:nvSpPr>
        <p:spPr/>
        <p:txBody>
          <a:bodyPr/>
          <a:lstStyle/>
          <a:p>
            <a:r>
              <a:rPr lang="en-US" smtClean="0"/>
              <a:t>Variation in Solar Resource</a:t>
            </a:r>
            <a:endParaRPr lang="en-JM" smtClean="0"/>
          </a:p>
        </p:txBody>
      </p:sp>
      <p:sp>
        <p:nvSpPr>
          <p:cNvPr id="165891" name="Content Placeholder 2"/>
          <p:cNvSpPr>
            <a:spLocks noGrp="1"/>
          </p:cNvSpPr>
          <p:nvPr>
            <p:ph idx="1"/>
          </p:nvPr>
        </p:nvSpPr>
        <p:spPr/>
        <p:txBody>
          <a:bodyPr/>
          <a:lstStyle/>
          <a:p>
            <a:r>
              <a:rPr lang="en-US" sz="1800" smtClean="0"/>
              <a:t>In general, most sources indicate that the solar resource is fairly stable from year to year. </a:t>
            </a:r>
          </a:p>
          <a:p>
            <a:pPr lvl="1"/>
            <a:r>
              <a:rPr lang="en-US" sz="1600" smtClean="0"/>
              <a:t>For instance, there is a low annual standard deviation (3% to 5%) of global solar insolation for select cities in the U.S. as a percentage of the mean based on the National Solar Resource Database's 45 years of measured and modeled data (see table 1). </a:t>
            </a:r>
          </a:p>
          <a:p>
            <a:r>
              <a:rPr lang="en-US" sz="1800" smtClean="0"/>
              <a:t>This suggests that annual generation levels based on insolation should be stable. </a:t>
            </a:r>
            <a:endParaRPr lang="en-JM" sz="1800" smtClean="0"/>
          </a:p>
        </p:txBody>
      </p:sp>
      <p:sp>
        <p:nvSpPr>
          <p:cNvPr id="105476" name="Date Placeholder 3"/>
          <p:cNvSpPr>
            <a:spLocks noGrp="1"/>
          </p:cNvSpPr>
          <p:nvPr>
            <p:ph type="dt" sz="quarter" idx="10"/>
          </p:nvPr>
        </p:nvSpPr>
        <p:spPr/>
        <p:txBody>
          <a:bodyPr/>
          <a:lstStyle/>
          <a:p>
            <a:pPr>
              <a:defRPr/>
            </a:pPr>
            <a:r>
              <a:rPr lang="en-US" smtClean="0"/>
              <a:t>9 September 2011</a:t>
            </a:r>
          </a:p>
        </p:txBody>
      </p:sp>
      <p:sp>
        <p:nvSpPr>
          <p:cNvPr id="105477" name="Footer Placeholder 4"/>
          <p:cNvSpPr>
            <a:spLocks noGrp="1"/>
          </p:cNvSpPr>
          <p:nvPr>
            <p:ph type="ftr" sz="quarter" idx="11"/>
          </p:nvPr>
        </p:nvSpPr>
        <p:spPr/>
        <p:txBody>
          <a:bodyPr/>
          <a:lstStyle/>
          <a:p>
            <a:pPr>
              <a:defRPr/>
            </a:pPr>
            <a:r>
              <a:rPr lang="en-US" smtClean="0"/>
              <a:t>www.edbodmer.com</a:t>
            </a:r>
          </a:p>
        </p:txBody>
      </p:sp>
      <p:sp>
        <p:nvSpPr>
          <p:cNvPr id="105478" name="Slide Number Placeholder 5"/>
          <p:cNvSpPr>
            <a:spLocks noGrp="1"/>
          </p:cNvSpPr>
          <p:nvPr>
            <p:ph type="sldNum" sz="quarter" idx="12"/>
          </p:nvPr>
        </p:nvSpPr>
        <p:spPr/>
        <p:txBody>
          <a:bodyPr/>
          <a:lstStyle/>
          <a:p>
            <a:pPr>
              <a:defRPr/>
            </a:pPr>
            <a:fld id="{BB529C7C-6A67-4832-ACDB-F1C7481BBE4B}" type="slidenum">
              <a:rPr lang="en-US" smtClean="0"/>
              <a:pPr>
                <a:defRPr/>
              </a:pPr>
              <a:t>90</a:t>
            </a:fld>
            <a:endParaRPr lang="en-US" smtClean="0"/>
          </a:p>
        </p:txBody>
      </p:sp>
      <p:pic>
        <p:nvPicPr>
          <p:cNvPr id="165895" name="Picture 2"/>
          <p:cNvPicPr>
            <a:picLocks noChangeAspect="1" noChangeArrowheads="1"/>
          </p:cNvPicPr>
          <p:nvPr/>
        </p:nvPicPr>
        <p:blipFill>
          <a:blip r:embed="rId2" cstate="print"/>
          <a:srcRect/>
          <a:stretch>
            <a:fillRect/>
          </a:stretch>
        </p:blipFill>
        <p:spPr bwMode="auto">
          <a:xfrm>
            <a:off x="4572000" y="3741738"/>
            <a:ext cx="3951288" cy="2870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6914" name="Picture 2"/>
          <p:cNvPicPr>
            <a:picLocks noGrp="1" noChangeAspect="1" noChangeArrowheads="1"/>
          </p:cNvPicPr>
          <p:nvPr>
            <p:ph idx="1"/>
          </p:nvPr>
        </p:nvPicPr>
        <p:blipFill>
          <a:blip r:embed="rId2" cstate="print"/>
          <a:srcRect/>
          <a:stretch>
            <a:fillRect/>
          </a:stretch>
        </p:blipFill>
        <p:spPr>
          <a:xfrm>
            <a:off x="457200" y="1295400"/>
            <a:ext cx="8305800" cy="4983163"/>
          </a:xfrm>
          <a:noFill/>
        </p:spPr>
      </p:pic>
      <p:sp>
        <p:nvSpPr>
          <p:cNvPr id="166915" name="Title 1"/>
          <p:cNvSpPr>
            <a:spLocks noGrp="1"/>
          </p:cNvSpPr>
          <p:nvPr>
            <p:ph type="title"/>
          </p:nvPr>
        </p:nvSpPr>
        <p:spPr/>
        <p:txBody>
          <a:bodyPr/>
          <a:lstStyle/>
          <a:p>
            <a:r>
              <a:rPr lang="en-US" smtClean="0"/>
              <a:t>Variation in Solar Irradiation</a:t>
            </a:r>
          </a:p>
        </p:txBody>
      </p:sp>
      <p:sp>
        <p:nvSpPr>
          <p:cNvPr id="4" name="Date Placeholder 3"/>
          <p:cNvSpPr>
            <a:spLocks noGrp="1"/>
          </p:cNvSpPr>
          <p:nvPr>
            <p:ph type="dt" sz="quarter" idx="10"/>
          </p:nvPr>
        </p:nvSpPr>
        <p:spPr/>
        <p:txBody>
          <a:bodyPr/>
          <a:lstStyle/>
          <a:p>
            <a:pPr>
              <a:defRPr/>
            </a:pPr>
            <a:r>
              <a:rPr lang="en-US" smtClean="0"/>
              <a:t>9 September 2011</a:t>
            </a:r>
            <a:endParaRPr lang="en-US" dirty="0"/>
          </a:p>
        </p:txBody>
      </p:sp>
      <p:sp>
        <p:nvSpPr>
          <p:cNvPr id="5" name="Footer Placeholder 4"/>
          <p:cNvSpPr>
            <a:spLocks noGrp="1"/>
          </p:cNvSpPr>
          <p:nvPr>
            <p:ph type="ftr" sz="quarter" idx="11"/>
          </p:nvPr>
        </p:nvSpPr>
        <p:spPr/>
        <p:txBody>
          <a:bodyPr/>
          <a:lstStyle/>
          <a:p>
            <a:pPr>
              <a:defRPr/>
            </a:pPr>
            <a:r>
              <a:rPr lang="en-US" smtClean="0"/>
              <a:t>www.edbodmer.com</a:t>
            </a:r>
            <a:endParaRPr lang="en-US"/>
          </a:p>
        </p:txBody>
      </p:sp>
      <p:sp>
        <p:nvSpPr>
          <p:cNvPr id="6" name="Slide Number Placeholder 5"/>
          <p:cNvSpPr>
            <a:spLocks noGrp="1"/>
          </p:cNvSpPr>
          <p:nvPr>
            <p:ph type="sldNum" sz="quarter" idx="12"/>
          </p:nvPr>
        </p:nvSpPr>
        <p:spPr/>
        <p:txBody>
          <a:bodyPr/>
          <a:lstStyle/>
          <a:p>
            <a:pPr>
              <a:defRPr/>
            </a:pPr>
            <a:fld id="{77955658-1508-4962-8A9A-3E0A9632D1B0}" type="slidenum">
              <a:rPr lang="en-US" smtClean="0"/>
              <a:pPr>
                <a:defRPr/>
              </a:pPr>
              <a:t>91</a:t>
            </a:fld>
            <a:endParaRPr lang="en-US" dirty="0"/>
          </a:p>
        </p:txBody>
      </p:sp>
      <p:sp>
        <p:nvSpPr>
          <p:cNvPr id="166919" name="TextBox 7"/>
          <p:cNvSpPr txBox="1">
            <a:spLocks noChangeArrowheads="1"/>
          </p:cNvSpPr>
          <p:nvPr/>
        </p:nvSpPr>
        <p:spPr bwMode="auto">
          <a:xfrm>
            <a:off x="7467600" y="1828800"/>
            <a:ext cx="1447800" cy="1816100"/>
          </a:xfrm>
          <a:prstGeom prst="rect">
            <a:avLst/>
          </a:prstGeom>
          <a:solidFill>
            <a:srgbClr val="FFFF00"/>
          </a:solidFill>
          <a:ln w="9525">
            <a:noFill/>
            <a:miter lim="800000"/>
            <a:headEnd/>
            <a:tailEnd/>
          </a:ln>
        </p:spPr>
        <p:txBody>
          <a:bodyPr>
            <a:spAutoFit/>
          </a:bodyPr>
          <a:lstStyle/>
          <a:p>
            <a:r>
              <a:rPr lang="en-US" sz="1600"/>
              <a:t>Compute P50 and P90 and compare to wind distribution and hydro distribution</a:t>
            </a: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ChangeArrowheads="1"/>
          </p:cNvSpPr>
          <p:nvPr>
            <p:ph type="title"/>
          </p:nvPr>
        </p:nvSpPr>
        <p:spPr/>
        <p:txBody>
          <a:bodyPr/>
          <a:lstStyle/>
          <a:p>
            <a:r>
              <a:rPr lang="en-US" sz="2800" smtClean="0"/>
              <a:t>Differences in Output Due to Factors Other Than Solar Radiation</a:t>
            </a:r>
          </a:p>
        </p:txBody>
      </p:sp>
      <p:pic>
        <p:nvPicPr>
          <p:cNvPr id="167939" name="Picture 3"/>
          <p:cNvPicPr>
            <a:picLocks noGrp="1" noChangeAspect="1" noChangeArrowheads="1"/>
          </p:cNvPicPr>
          <p:nvPr>
            <p:ph type="body" idx="1"/>
          </p:nvPr>
        </p:nvPicPr>
        <p:blipFill>
          <a:blip r:embed="rId2" cstate="print"/>
          <a:srcRect/>
          <a:stretch>
            <a:fillRect/>
          </a:stretch>
        </p:blipFill>
        <p:spPr>
          <a:xfrm>
            <a:off x="1538288" y="1865313"/>
            <a:ext cx="5784850" cy="4087812"/>
          </a:xfrm>
        </p:spPr>
      </p:pic>
    </p:spTree>
  </p:cSld>
  <p:clrMapOvr>
    <a:masterClrMapping/>
  </p:clrMapOvr>
  <p:transition spd="slow"/>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p:txBody>
          <a:bodyPr/>
          <a:lstStyle/>
          <a:p>
            <a:r>
              <a:rPr lang="en-US" smtClean="0"/>
              <a:t>Efficiency, Capacity and Capacity Factor</a:t>
            </a:r>
          </a:p>
        </p:txBody>
      </p:sp>
      <p:sp>
        <p:nvSpPr>
          <p:cNvPr id="73731" name="Date Placeholder 3"/>
          <p:cNvSpPr>
            <a:spLocks noGrp="1"/>
          </p:cNvSpPr>
          <p:nvPr>
            <p:ph type="dt" sz="quarter" idx="10"/>
          </p:nvPr>
        </p:nvSpPr>
        <p:spPr>
          <a:noFill/>
        </p:spPr>
        <p:txBody>
          <a:bodyPr/>
          <a:lstStyle/>
          <a:p>
            <a:fld id="{CB0148CB-FBDA-4D11-9FD1-E5868F7C85CD}" type="datetime3">
              <a:rPr lang="en-US" smtClean="0"/>
              <a:pPr/>
              <a:t>9 May 2013</a:t>
            </a:fld>
            <a:endParaRPr lang="en-US" smtClean="0"/>
          </a:p>
        </p:txBody>
      </p:sp>
      <p:sp>
        <p:nvSpPr>
          <p:cNvPr id="73732" name="Footer Placeholder 4"/>
          <p:cNvSpPr>
            <a:spLocks noGrp="1"/>
          </p:cNvSpPr>
          <p:nvPr>
            <p:ph type="ftr" sz="quarter" idx="11"/>
          </p:nvPr>
        </p:nvSpPr>
        <p:spPr>
          <a:noFill/>
        </p:spPr>
        <p:txBody>
          <a:bodyPr/>
          <a:lstStyle/>
          <a:p>
            <a:r>
              <a:rPr lang="en-US" smtClean="0"/>
              <a:t>www.edbodmer.com</a:t>
            </a:r>
          </a:p>
        </p:txBody>
      </p:sp>
      <p:sp>
        <p:nvSpPr>
          <p:cNvPr id="73733" name="Slide Number Placeholder 5"/>
          <p:cNvSpPr>
            <a:spLocks noGrp="1"/>
          </p:cNvSpPr>
          <p:nvPr>
            <p:ph type="sldNum" sz="quarter" idx="12"/>
          </p:nvPr>
        </p:nvSpPr>
        <p:spPr>
          <a:noFill/>
        </p:spPr>
        <p:txBody>
          <a:bodyPr/>
          <a:lstStyle/>
          <a:p>
            <a:fld id="{B18EE652-B434-40DF-9501-2BD590191E72}" type="slidenum">
              <a:rPr lang="en-US" smtClean="0"/>
              <a:pPr/>
              <a:t>93</a:t>
            </a:fld>
            <a:endParaRPr lang="en-US" smtClean="0"/>
          </a:p>
        </p:txBody>
      </p:sp>
      <p:sp>
        <p:nvSpPr>
          <p:cNvPr id="7" name="Trapezoid 6"/>
          <p:cNvSpPr/>
          <p:nvPr/>
        </p:nvSpPr>
        <p:spPr>
          <a:xfrm>
            <a:off x="1524000" y="1371600"/>
            <a:ext cx="1828800" cy="1447800"/>
          </a:xfrm>
          <a:prstGeom prst="trapezoi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chemeClr val="tx1"/>
                </a:solidFill>
              </a:rPr>
              <a:t>Efficiency</a:t>
            </a:r>
          </a:p>
        </p:txBody>
      </p:sp>
      <p:sp>
        <p:nvSpPr>
          <p:cNvPr id="8" name="Oval 7"/>
          <p:cNvSpPr/>
          <p:nvPr/>
        </p:nvSpPr>
        <p:spPr>
          <a:xfrm>
            <a:off x="4724400" y="1600200"/>
            <a:ext cx="2667000" cy="1143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chemeClr val="tx1"/>
                </a:solidFill>
              </a:rPr>
              <a:t>kW Capacity per Meter of Panel</a:t>
            </a:r>
          </a:p>
        </p:txBody>
      </p:sp>
      <p:cxnSp>
        <p:nvCxnSpPr>
          <p:cNvPr id="10" name="Straight Arrow Connector 9"/>
          <p:cNvCxnSpPr/>
          <p:nvPr/>
        </p:nvCxnSpPr>
        <p:spPr>
          <a:xfrm flipV="1">
            <a:off x="3352800" y="2171700"/>
            <a:ext cx="1295400" cy="381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2" name="Parallelogram 11"/>
          <p:cNvSpPr/>
          <p:nvPr/>
        </p:nvSpPr>
        <p:spPr>
          <a:xfrm>
            <a:off x="609600" y="3429000"/>
            <a:ext cx="2286000" cy="1143000"/>
          </a:xfrm>
          <a:prstGeom prst="parallelogram">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700" dirty="0">
                <a:solidFill>
                  <a:schemeClr val="tx1"/>
                </a:solidFill>
              </a:rPr>
              <a:t>Energy in Sunlight over period of time kWh per Meter</a:t>
            </a:r>
          </a:p>
        </p:txBody>
      </p:sp>
      <p:sp>
        <p:nvSpPr>
          <p:cNvPr id="13" name="Trapezoid 12"/>
          <p:cNvSpPr/>
          <p:nvPr/>
        </p:nvSpPr>
        <p:spPr>
          <a:xfrm>
            <a:off x="3886200" y="3276600"/>
            <a:ext cx="1828800" cy="1447800"/>
          </a:xfrm>
          <a:prstGeom prst="trapezoi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chemeClr val="tx1"/>
                </a:solidFill>
              </a:rPr>
              <a:t>Efficiency</a:t>
            </a:r>
          </a:p>
        </p:txBody>
      </p:sp>
      <p:cxnSp>
        <p:nvCxnSpPr>
          <p:cNvPr id="14" name="Straight Arrow Connector 13"/>
          <p:cNvCxnSpPr>
            <a:stCxn id="12" idx="2"/>
          </p:cNvCxnSpPr>
          <p:nvPr/>
        </p:nvCxnSpPr>
        <p:spPr>
          <a:xfrm>
            <a:off x="2752725" y="4000500"/>
            <a:ext cx="1228725"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8" name="Oval 17"/>
          <p:cNvSpPr/>
          <p:nvPr/>
        </p:nvSpPr>
        <p:spPr>
          <a:xfrm>
            <a:off x="6400800" y="3429000"/>
            <a:ext cx="2362200" cy="1066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chemeClr val="tx1"/>
                </a:solidFill>
              </a:rPr>
              <a:t>Generation kWh/Meter</a:t>
            </a:r>
          </a:p>
        </p:txBody>
      </p:sp>
      <p:cxnSp>
        <p:nvCxnSpPr>
          <p:cNvPr id="20" name="Straight Arrow Connector 19"/>
          <p:cNvCxnSpPr>
            <a:endCxn id="18" idx="2"/>
          </p:cNvCxnSpPr>
          <p:nvPr/>
        </p:nvCxnSpPr>
        <p:spPr>
          <a:xfrm>
            <a:off x="5638800" y="3962400"/>
            <a:ext cx="76200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9" name="Rectangle 28"/>
          <p:cNvSpPr/>
          <p:nvPr/>
        </p:nvSpPr>
        <p:spPr>
          <a:xfrm>
            <a:off x="2819400" y="5181600"/>
            <a:ext cx="36576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chemeClr val="tx1"/>
                </a:solidFill>
              </a:rPr>
              <a:t>Cost/kW and Capacity Factor</a:t>
            </a: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Performance Ratio</a:t>
            </a:r>
            <a:endParaRPr lang="en-US" dirty="0"/>
          </a:p>
        </p:txBody>
      </p:sp>
      <p:sp>
        <p:nvSpPr>
          <p:cNvPr id="3" name="Content Placeholder 2"/>
          <p:cNvSpPr>
            <a:spLocks noGrp="1"/>
          </p:cNvSpPr>
          <p:nvPr>
            <p:ph idx="1"/>
          </p:nvPr>
        </p:nvSpPr>
        <p:spPr/>
        <p:txBody>
          <a:bodyPr/>
          <a:lstStyle/>
          <a:p>
            <a:r>
              <a:rPr lang="en-US" sz="1200" dirty="0" smtClean="0"/>
              <a:t>The performance ratio is a measure of the quality of a PV plant that is independent of location and it therefore often described as a  quality factor. The performance ratio (PR) is stated as percent and describes the relationship between the actual and theoretical energy outputs of the PV plant. It thus shows the proportion of the energy that is actually available for export to the grid after deduction of energy loss (e.g. due to thermal losses and conduction losses ) and of energy consumption for operation.</a:t>
            </a:r>
          </a:p>
          <a:p>
            <a:endParaRPr lang="en-US" sz="1200" dirty="0" smtClean="0"/>
          </a:p>
          <a:p>
            <a:r>
              <a:rPr lang="en-US" sz="1200" dirty="0" smtClean="0"/>
              <a:t>The closer the PR value determined for a PV plant approaches 100 %, the more efficiently the respective PV plant is operating. In real life, a value of 100 % cannot be achieved, as unavoidable losses always arise with the operation of the PV plant (e.g. thermal loss due to heating of the PV modules). High-performance PV plants can however reach a performance ratio of up to 80 %.  The performance ratio informs you as to how energy efficient and reliable your PV plant is. With the performance ratio you can compare the energy output of your PV plant with that of other PV plants or monitor the status of your PV plant over a prolonged period.</a:t>
            </a:r>
          </a:p>
          <a:p>
            <a:endParaRPr lang="en-US" sz="1200" dirty="0" smtClean="0"/>
          </a:p>
          <a:p>
            <a:r>
              <a:rPr lang="en-US" sz="1200" dirty="0" smtClean="0"/>
              <a:t>The determination of the performance ratio at fixed regular intervals does not provide an absolute comparison. Instead, it provides the operator with the option of checking performance and output: if it is assumed that the PV plant is running optimally on being commissioned, and hence that the initial value for the performance ratio is 100%, then taking of further PR values over time enables the identification of deviations, meaning that appropriate countermeasures can be promptly initiated. Deviations in the PR value in the form of values below the normal range therefore indicate a possible fault in your PV plant at an early stage.</a:t>
            </a:r>
          </a:p>
          <a:p>
            <a:endParaRPr lang="en-US" sz="1200" dirty="0" smtClean="0"/>
          </a:p>
          <a:p>
            <a:r>
              <a:rPr lang="en-US" sz="1200" dirty="0" smtClean="0"/>
              <a:t>Formula for manual calculation of the performance ratio</a:t>
            </a:r>
          </a:p>
          <a:p>
            <a:endParaRPr lang="en-US" sz="1200" dirty="0" smtClean="0"/>
          </a:p>
          <a:p>
            <a:r>
              <a:rPr lang="en-US" sz="1200" dirty="0" smtClean="0"/>
              <a:t> PR = Actual reading of plant output in kWh p.a. / Calculated, nominal plant output in kWh </a:t>
            </a:r>
            <a:r>
              <a:rPr lang="en-US" sz="1200" dirty="0" err="1" smtClean="0"/>
              <a:t>p.a</a:t>
            </a:r>
            <a:endParaRPr lang="en-US" sz="1200" dirty="0" smtClean="0"/>
          </a:p>
          <a:p>
            <a:endParaRPr lang="en-US" sz="1200" dirty="0" smtClean="0"/>
          </a:p>
        </p:txBody>
      </p:sp>
      <p:sp>
        <p:nvSpPr>
          <p:cNvPr id="4" name="Date Placeholder 3"/>
          <p:cNvSpPr>
            <a:spLocks noGrp="1"/>
          </p:cNvSpPr>
          <p:nvPr>
            <p:ph type="dt" sz="half" idx="10"/>
          </p:nvPr>
        </p:nvSpPr>
        <p:spPr/>
        <p:txBody>
          <a:bodyPr/>
          <a:lstStyle/>
          <a:p>
            <a:pPr>
              <a:defRPr/>
            </a:pPr>
            <a:fld id="{B9EB000F-D9DC-4D00-BE0F-6A7F77830742}" type="datetime3">
              <a:rPr lang="en-US" smtClean="0"/>
              <a:pPr>
                <a:defRPr/>
              </a:pPr>
              <a:t>9 May 2013</a:t>
            </a:fld>
            <a:endParaRPr lang="en-US" dirty="0"/>
          </a:p>
        </p:txBody>
      </p:sp>
      <p:sp>
        <p:nvSpPr>
          <p:cNvPr id="5" name="Footer Placeholder 4"/>
          <p:cNvSpPr>
            <a:spLocks noGrp="1"/>
          </p:cNvSpPr>
          <p:nvPr>
            <p:ph type="ftr" sz="quarter" idx="11"/>
          </p:nvPr>
        </p:nvSpPr>
        <p:spPr/>
        <p:txBody>
          <a:bodyPr/>
          <a:lstStyle/>
          <a:p>
            <a:pPr>
              <a:defRPr/>
            </a:pPr>
            <a:r>
              <a:rPr lang="en-US" smtClean="0"/>
              <a:t>www.edbodmer.com</a:t>
            </a:r>
            <a:endParaRPr lang="en-US"/>
          </a:p>
        </p:txBody>
      </p:sp>
      <p:sp>
        <p:nvSpPr>
          <p:cNvPr id="6" name="Slide Number Placeholder 5"/>
          <p:cNvSpPr>
            <a:spLocks noGrp="1"/>
          </p:cNvSpPr>
          <p:nvPr>
            <p:ph type="sldNum" sz="quarter" idx="12"/>
          </p:nvPr>
        </p:nvSpPr>
        <p:spPr/>
        <p:txBody>
          <a:bodyPr/>
          <a:lstStyle/>
          <a:p>
            <a:pPr>
              <a:defRPr/>
            </a:pPr>
            <a:fld id="{B4F39711-CCF2-4A75-9DDA-0CAA1CF15CE8}" type="slidenum">
              <a:rPr lang="en-US" smtClean="0"/>
              <a:pPr>
                <a:defRPr/>
              </a:pPr>
              <a:t>94</a:t>
            </a:fld>
            <a:endParaRPr lang="en-US"/>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of Computing Solar Output</a:t>
            </a:r>
            <a:endParaRPr lang="en-US" dirty="0"/>
          </a:p>
        </p:txBody>
      </p:sp>
      <p:sp>
        <p:nvSpPr>
          <p:cNvPr id="3" name="Content Placeholder 2"/>
          <p:cNvSpPr>
            <a:spLocks noGrp="1"/>
          </p:cNvSpPr>
          <p:nvPr>
            <p:ph idx="1"/>
          </p:nvPr>
        </p:nvSpPr>
        <p:spPr/>
        <p:txBody>
          <a:bodyPr/>
          <a:lstStyle/>
          <a:p>
            <a:r>
              <a:rPr lang="en-US" sz="1200" dirty="0" smtClean="0"/>
              <a:t>Analysis period: 1 year</a:t>
            </a:r>
          </a:p>
          <a:p>
            <a:r>
              <a:rPr lang="en-US" sz="1200" dirty="0" smtClean="0"/>
              <a:t>• Measured average solar irradiation intensity in 1 year: 120 kWh/m2</a:t>
            </a:r>
          </a:p>
          <a:p>
            <a:r>
              <a:rPr lang="en-US" sz="1200" dirty="0" smtClean="0"/>
              <a:t>• Generator area of the PV plant: 10 m2</a:t>
            </a:r>
          </a:p>
          <a:p>
            <a:r>
              <a:rPr lang="en-US" sz="1200" dirty="0" smtClean="0"/>
              <a:t>• Efficiency factor of the PV modules: 15 % [  “Assume typical”  The energy conversion level of the solar cell or solar module.]</a:t>
            </a:r>
          </a:p>
          <a:p>
            <a:r>
              <a:rPr lang="en-US" sz="1200" dirty="0" smtClean="0"/>
              <a:t>• Electrical energy actually exported by plant to grid: 110 kWh</a:t>
            </a:r>
          </a:p>
          <a:p>
            <a:r>
              <a:rPr lang="en-US" sz="1200" dirty="0" smtClean="0"/>
              <a:t>The irradiation values measured on location yields an average solar irradiation for the entire analysis period of 120 kWh/m2</a:t>
            </a:r>
          </a:p>
          <a:p>
            <a:r>
              <a:rPr lang="en-US" sz="1200" dirty="0" smtClean="0"/>
              <a:t>. This irradiation value is extrapolated to the modular area of the PV plant as follows:</a:t>
            </a:r>
          </a:p>
          <a:p>
            <a:r>
              <a:rPr lang="en-US" sz="1200" dirty="0" smtClean="0"/>
              <a:t>Irradiation value in kWh/m2 x plant area in m2= 120 kWh/m2 x 10 m2= 1,200 kWh</a:t>
            </a:r>
          </a:p>
          <a:p>
            <a:r>
              <a:rPr lang="en-US" sz="1200" dirty="0" smtClean="0"/>
              <a:t>In order to subsequently calculate the nominal plant output, the irradiation value for the PV plant is multiplied by the modular efficiency: 1,200 kWh x 15 % = 1,200 kWh x 0.15 = 180 kWh.  This anticipated nominal plant output corresponds to a performance ratio of 100 %.  </a:t>
            </a:r>
          </a:p>
          <a:p>
            <a:endParaRPr lang="en-US" sz="1200" dirty="0" smtClean="0"/>
          </a:p>
          <a:p>
            <a:r>
              <a:rPr lang="en-US" sz="1200" dirty="0" smtClean="0"/>
              <a:t>However, the actual value for electrical energy exported by the PV plant to the grid is only 110 kWh. If this value and the calculated nominal plant output are fed into the formula for calculating the performance ratio, the following result is obtained:</a:t>
            </a:r>
          </a:p>
          <a:p>
            <a:r>
              <a:rPr lang="en-US" sz="1200" dirty="0" smtClean="0"/>
              <a:t>The PR value is approx. 61 %. This means that approx. 39 % of the incident solar energy in the analysis period is not converted into usable energy due to circumstances such as conduction loss, thermal loss or, for example, defects in components. Here the performance ratio acts as an indicator and can prompt more detailed inspection of the PV plant so that, for example, soiling of the PV modules is removed or defective components can be repaired or replaced. </a:t>
            </a:r>
          </a:p>
          <a:p>
            <a:endParaRPr lang="en-US" sz="1200" dirty="0" smtClean="0"/>
          </a:p>
        </p:txBody>
      </p:sp>
      <p:sp>
        <p:nvSpPr>
          <p:cNvPr id="4" name="Date Placeholder 3"/>
          <p:cNvSpPr>
            <a:spLocks noGrp="1"/>
          </p:cNvSpPr>
          <p:nvPr>
            <p:ph type="dt" sz="half" idx="10"/>
          </p:nvPr>
        </p:nvSpPr>
        <p:spPr/>
        <p:txBody>
          <a:bodyPr/>
          <a:lstStyle/>
          <a:p>
            <a:pPr>
              <a:defRPr/>
            </a:pPr>
            <a:fld id="{B9EB000F-D9DC-4D00-BE0F-6A7F77830742}" type="datetime3">
              <a:rPr lang="en-US" smtClean="0"/>
              <a:pPr>
                <a:defRPr/>
              </a:pPr>
              <a:t>9 May 2013</a:t>
            </a:fld>
            <a:endParaRPr lang="en-US" dirty="0"/>
          </a:p>
        </p:txBody>
      </p:sp>
      <p:sp>
        <p:nvSpPr>
          <p:cNvPr id="5" name="Footer Placeholder 4"/>
          <p:cNvSpPr>
            <a:spLocks noGrp="1"/>
          </p:cNvSpPr>
          <p:nvPr>
            <p:ph type="ftr" sz="quarter" idx="11"/>
          </p:nvPr>
        </p:nvSpPr>
        <p:spPr/>
        <p:txBody>
          <a:bodyPr/>
          <a:lstStyle/>
          <a:p>
            <a:pPr>
              <a:defRPr/>
            </a:pPr>
            <a:r>
              <a:rPr lang="en-US" smtClean="0"/>
              <a:t>www.edbodmer.com</a:t>
            </a:r>
            <a:endParaRPr lang="en-US"/>
          </a:p>
        </p:txBody>
      </p:sp>
      <p:sp>
        <p:nvSpPr>
          <p:cNvPr id="6" name="Slide Number Placeholder 5"/>
          <p:cNvSpPr>
            <a:spLocks noGrp="1"/>
          </p:cNvSpPr>
          <p:nvPr>
            <p:ph type="sldNum" sz="quarter" idx="12"/>
          </p:nvPr>
        </p:nvSpPr>
        <p:spPr/>
        <p:txBody>
          <a:bodyPr/>
          <a:lstStyle/>
          <a:p>
            <a:pPr>
              <a:defRPr/>
            </a:pPr>
            <a:fld id="{B4F39711-CCF2-4A75-9DDA-0CAA1CF15CE8}" type="slidenum">
              <a:rPr lang="en-US" smtClean="0"/>
              <a:pPr>
                <a:defRPr/>
              </a:pPr>
              <a:t>95</a:t>
            </a:fld>
            <a:endParaRPr lang="en-US"/>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p:cNvSpPr>
            <a:spLocks noGrp="1"/>
          </p:cNvSpPr>
          <p:nvPr>
            <p:ph type="title"/>
          </p:nvPr>
        </p:nvSpPr>
        <p:spPr/>
        <p:txBody>
          <a:bodyPr/>
          <a:lstStyle/>
          <a:p>
            <a:r>
              <a:rPr lang="en-US" smtClean="0"/>
              <a:t>Balance of System Components</a:t>
            </a:r>
          </a:p>
        </p:txBody>
      </p:sp>
      <p:sp>
        <p:nvSpPr>
          <p:cNvPr id="74755" name="Content Placeholder 2"/>
          <p:cNvSpPr>
            <a:spLocks noGrp="1"/>
          </p:cNvSpPr>
          <p:nvPr>
            <p:ph idx="1"/>
          </p:nvPr>
        </p:nvSpPr>
        <p:spPr/>
        <p:txBody>
          <a:bodyPr/>
          <a:lstStyle/>
          <a:p>
            <a:r>
              <a:rPr lang="en-US" sz="2000" smtClean="0"/>
              <a:t>“Balance of System” (“BOS”) components consist of the battery, inverter, control unit, cabling/wiring, and the mechanical support structure for the modules. </a:t>
            </a:r>
          </a:p>
          <a:p>
            <a:pPr lvl="1"/>
            <a:r>
              <a:rPr lang="en-US" sz="1600" smtClean="0"/>
              <a:t>Batteries are used to account for the intermittency of solar power generation and to match the system’s output to the load on a continuous basis.</a:t>
            </a:r>
          </a:p>
          <a:p>
            <a:pPr lvl="1"/>
            <a:r>
              <a:rPr lang="en-US" sz="1600" smtClean="0"/>
              <a:t>The inverter converts the DC current produced by the cells into AC current used by the world’s transmission and distribution infrastructure. </a:t>
            </a:r>
          </a:p>
          <a:p>
            <a:pPr lvl="1"/>
            <a:r>
              <a:rPr lang="en-US" sz="1600" smtClean="0"/>
              <a:t>The control unit contains the circuitry to ensure proper load matching. </a:t>
            </a:r>
          </a:p>
          <a:p>
            <a:pPr lvl="1"/>
            <a:r>
              <a:rPr lang="en-US" sz="1600" smtClean="0"/>
              <a:t>Cabling and wiring are used to connect all of the modules together and to the control circuitry. </a:t>
            </a:r>
          </a:p>
          <a:p>
            <a:pPr lvl="1"/>
            <a:r>
              <a:rPr lang="en-US" sz="1600" smtClean="0"/>
              <a:t>Mechanical support structures serve as physical mounts for the modules themselves. </a:t>
            </a:r>
          </a:p>
          <a:p>
            <a:r>
              <a:rPr lang="en-US" sz="2000" smtClean="0"/>
              <a:t>These components, in addition to the labor to install the system, comprise the BOS and account for nearly 50 percent of overall system costs.</a:t>
            </a:r>
          </a:p>
        </p:txBody>
      </p:sp>
      <p:sp>
        <p:nvSpPr>
          <p:cNvPr id="74756" name="Date Placeholder 3"/>
          <p:cNvSpPr>
            <a:spLocks noGrp="1"/>
          </p:cNvSpPr>
          <p:nvPr>
            <p:ph type="dt" sz="quarter" idx="10"/>
          </p:nvPr>
        </p:nvSpPr>
        <p:spPr>
          <a:noFill/>
        </p:spPr>
        <p:txBody>
          <a:bodyPr/>
          <a:lstStyle/>
          <a:p>
            <a:fld id="{45F37AF1-2F69-427D-B8F6-EAAE2E790EC1}" type="datetime3">
              <a:rPr lang="en-US" smtClean="0"/>
              <a:pPr/>
              <a:t>9 May 2013</a:t>
            </a:fld>
            <a:endParaRPr lang="en-US" smtClean="0"/>
          </a:p>
        </p:txBody>
      </p:sp>
      <p:sp>
        <p:nvSpPr>
          <p:cNvPr id="74757" name="Footer Placeholder 4"/>
          <p:cNvSpPr>
            <a:spLocks noGrp="1"/>
          </p:cNvSpPr>
          <p:nvPr>
            <p:ph type="ftr" sz="quarter" idx="11"/>
          </p:nvPr>
        </p:nvSpPr>
        <p:spPr>
          <a:noFill/>
        </p:spPr>
        <p:txBody>
          <a:bodyPr/>
          <a:lstStyle/>
          <a:p>
            <a:r>
              <a:rPr lang="en-US" smtClean="0"/>
              <a:t>www.edbodmer.com</a:t>
            </a:r>
          </a:p>
        </p:txBody>
      </p:sp>
      <p:sp>
        <p:nvSpPr>
          <p:cNvPr id="74758" name="Slide Number Placeholder 5"/>
          <p:cNvSpPr>
            <a:spLocks noGrp="1"/>
          </p:cNvSpPr>
          <p:nvPr>
            <p:ph type="sldNum" sz="quarter" idx="12"/>
          </p:nvPr>
        </p:nvSpPr>
        <p:spPr>
          <a:noFill/>
        </p:spPr>
        <p:txBody>
          <a:bodyPr/>
          <a:lstStyle/>
          <a:p>
            <a:fld id="{9E1A29ED-755E-4B21-872B-90B24D4AB83C}" type="slidenum">
              <a:rPr lang="en-US" smtClean="0"/>
              <a:pPr/>
              <a:t>96</a:t>
            </a:fld>
            <a:endParaRPr lang="en-US" smtClean="0"/>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Solar Diagram with Balance of System</a:t>
            </a:r>
            <a:endParaRPr lang="en-US" dirty="0"/>
          </a:p>
        </p:txBody>
      </p:sp>
      <p:sp>
        <p:nvSpPr>
          <p:cNvPr id="4" name="Date Placeholder 3"/>
          <p:cNvSpPr>
            <a:spLocks noGrp="1"/>
          </p:cNvSpPr>
          <p:nvPr>
            <p:ph type="dt" sz="half" idx="10"/>
          </p:nvPr>
        </p:nvSpPr>
        <p:spPr/>
        <p:txBody>
          <a:bodyPr/>
          <a:lstStyle/>
          <a:p>
            <a:pPr>
              <a:defRPr/>
            </a:pPr>
            <a:fld id="{B9EB000F-D9DC-4D00-BE0F-6A7F77830742}" type="datetime3">
              <a:rPr lang="en-US" smtClean="0"/>
              <a:pPr>
                <a:defRPr/>
              </a:pPr>
              <a:t>9 May 2013</a:t>
            </a:fld>
            <a:endParaRPr lang="en-US" dirty="0"/>
          </a:p>
        </p:txBody>
      </p:sp>
      <p:sp>
        <p:nvSpPr>
          <p:cNvPr id="5" name="Footer Placeholder 4"/>
          <p:cNvSpPr>
            <a:spLocks noGrp="1"/>
          </p:cNvSpPr>
          <p:nvPr>
            <p:ph type="ftr" sz="quarter" idx="11"/>
          </p:nvPr>
        </p:nvSpPr>
        <p:spPr/>
        <p:txBody>
          <a:bodyPr/>
          <a:lstStyle/>
          <a:p>
            <a:pPr>
              <a:defRPr/>
            </a:pPr>
            <a:r>
              <a:rPr lang="en-US" smtClean="0"/>
              <a:t>www.edbodmer.com</a:t>
            </a:r>
            <a:endParaRPr lang="en-US"/>
          </a:p>
        </p:txBody>
      </p:sp>
      <p:sp>
        <p:nvSpPr>
          <p:cNvPr id="6" name="Slide Number Placeholder 5"/>
          <p:cNvSpPr>
            <a:spLocks noGrp="1"/>
          </p:cNvSpPr>
          <p:nvPr>
            <p:ph type="sldNum" sz="quarter" idx="12"/>
          </p:nvPr>
        </p:nvSpPr>
        <p:spPr/>
        <p:txBody>
          <a:bodyPr/>
          <a:lstStyle/>
          <a:p>
            <a:pPr>
              <a:defRPr/>
            </a:pPr>
            <a:fld id="{B4F39711-CCF2-4A75-9DDA-0CAA1CF15CE8}" type="slidenum">
              <a:rPr lang="en-US" smtClean="0"/>
              <a:pPr>
                <a:defRPr/>
              </a:pPr>
              <a:t>97</a:t>
            </a:fld>
            <a:endParaRPr lang="en-US"/>
          </a:p>
        </p:txBody>
      </p:sp>
      <p:pic>
        <p:nvPicPr>
          <p:cNvPr id="1026" name="Picture 2"/>
          <p:cNvPicPr>
            <a:picLocks noGrp="1" noChangeAspect="1" noChangeArrowheads="1"/>
          </p:cNvPicPr>
          <p:nvPr>
            <p:ph idx="1"/>
          </p:nvPr>
        </p:nvPicPr>
        <p:blipFill>
          <a:blip r:embed="rId2" cstate="print"/>
          <a:srcRect/>
          <a:stretch>
            <a:fillRect/>
          </a:stretch>
        </p:blipFill>
        <p:spPr bwMode="auto">
          <a:xfrm>
            <a:off x="747712" y="1324769"/>
            <a:ext cx="7648575" cy="4619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p:cNvSpPr>
            <a:spLocks noGrp="1"/>
          </p:cNvSpPr>
          <p:nvPr>
            <p:ph type="title"/>
          </p:nvPr>
        </p:nvSpPr>
        <p:spPr/>
        <p:txBody>
          <a:bodyPr/>
          <a:lstStyle/>
          <a:p>
            <a:r>
              <a:rPr lang="en-US" smtClean="0"/>
              <a:t>Balance of System and Inverter</a:t>
            </a:r>
          </a:p>
        </p:txBody>
      </p:sp>
      <p:sp>
        <p:nvSpPr>
          <p:cNvPr id="75779" name="Content Placeholder 2"/>
          <p:cNvSpPr>
            <a:spLocks noGrp="1"/>
          </p:cNvSpPr>
          <p:nvPr>
            <p:ph idx="1"/>
          </p:nvPr>
        </p:nvSpPr>
        <p:spPr/>
        <p:txBody>
          <a:bodyPr/>
          <a:lstStyle/>
          <a:p>
            <a:r>
              <a:rPr lang="en-US" smtClean="0"/>
              <a:t>Inverters convert the direct current (DC) that is generated by the PV modules into alternating current (AC)</a:t>
            </a:r>
          </a:p>
          <a:p>
            <a:r>
              <a:rPr lang="en-US" smtClean="0"/>
              <a:t>Required for grid-connected systems, the grid only accepts AC power. </a:t>
            </a:r>
          </a:p>
          <a:p>
            <a:r>
              <a:rPr lang="en-US" smtClean="0"/>
              <a:t>The inverter plays a crucial role in a PV system, as the inverter defines a large part the </a:t>
            </a:r>
          </a:p>
          <a:p>
            <a:r>
              <a:rPr lang="en-US" smtClean="0"/>
              <a:t>	(1) efficiency</a:t>
            </a:r>
          </a:p>
          <a:p>
            <a:r>
              <a:rPr lang="en-US" smtClean="0"/>
              <a:t>	(2) reliability </a:t>
            </a:r>
          </a:p>
          <a:p>
            <a:r>
              <a:rPr lang="en-US" smtClean="0"/>
              <a:t>	(3) yield of a PV system </a:t>
            </a:r>
          </a:p>
          <a:p>
            <a:r>
              <a:rPr lang="en-US" smtClean="0"/>
              <a:t>Micro Inverters avoid the Christmas Tree effect</a:t>
            </a:r>
          </a:p>
        </p:txBody>
      </p:sp>
      <p:sp>
        <p:nvSpPr>
          <p:cNvPr id="75780" name="Date Placeholder 3"/>
          <p:cNvSpPr>
            <a:spLocks noGrp="1"/>
          </p:cNvSpPr>
          <p:nvPr>
            <p:ph type="dt" sz="quarter" idx="10"/>
          </p:nvPr>
        </p:nvSpPr>
        <p:spPr>
          <a:noFill/>
        </p:spPr>
        <p:txBody>
          <a:bodyPr/>
          <a:lstStyle/>
          <a:p>
            <a:fld id="{0E114363-EF61-4393-BEF4-B1DDE9947B3D}" type="datetime3">
              <a:rPr lang="en-US" smtClean="0"/>
              <a:pPr/>
              <a:t>9 May 2013</a:t>
            </a:fld>
            <a:endParaRPr lang="en-US" smtClean="0"/>
          </a:p>
        </p:txBody>
      </p:sp>
      <p:sp>
        <p:nvSpPr>
          <p:cNvPr id="75781" name="Footer Placeholder 4"/>
          <p:cNvSpPr>
            <a:spLocks noGrp="1"/>
          </p:cNvSpPr>
          <p:nvPr>
            <p:ph type="ftr" sz="quarter" idx="11"/>
          </p:nvPr>
        </p:nvSpPr>
        <p:spPr>
          <a:noFill/>
        </p:spPr>
        <p:txBody>
          <a:bodyPr/>
          <a:lstStyle/>
          <a:p>
            <a:r>
              <a:rPr lang="en-US" smtClean="0"/>
              <a:t>www.edbodmer.com</a:t>
            </a:r>
          </a:p>
        </p:txBody>
      </p:sp>
      <p:sp>
        <p:nvSpPr>
          <p:cNvPr id="75782" name="Slide Number Placeholder 5"/>
          <p:cNvSpPr>
            <a:spLocks noGrp="1"/>
          </p:cNvSpPr>
          <p:nvPr>
            <p:ph type="sldNum" sz="quarter" idx="12"/>
          </p:nvPr>
        </p:nvSpPr>
        <p:spPr>
          <a:noFill/>
        </p:spPr>
        <p:txBody>
          <a:bodyPr/>
          <a:lstStyle/>
          <a:p>
            <a:fld id="{EA0D53D7-29DF-4738-89BB-D3D9979B75BA}" type="slidenum">
              <a:rPr lang="en-US" smtClean="0"/>
              <a:pPr/>
              <a:t>98</a:t>
            </a:fld>
            <a:endParaRPr lang="en-US" smtClean="0"/>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p:txBody>
          <a:bodyPr/>
          <a:lstStyle/>
          <a:p>
            <a:r>
              <a:rPr lang="en-US" smtClean="0"/>
              <a:t>Inverter Cost</a:t>
            </a:r>
          </a:p>
        </p:txBody>
      </p:sp>
      <p:sp>
        <p:nvSpPr>
          <p:cNvPr id="76803" name="Date Placeholder 3"/>
          <p:cNvSpPr>
            <a:spLocks noGrp="1"/>
          </p:cNvSpPr>
          <p:nvPr>
            <p:ph type="dt" sz="quarter" idx="10"/>
          </p:nvPr>
        </p:nvSpPr>
        <p:spPr>
          <a:noFill/>
        </p:spPr>
        <p:txBody>
          <a:bodyPr/>
          <a:lstStyle/>
          <a:p>
            <a:fld id="{A3D34E15-6C5E-4751-95A9-B989103B6830}" type="datetime3">
              <a:rPr lang="en-US" smtClean="0"/>
              <a:pPr/>
              <a:t>9 May 2013</a:t>
            </a:fld>
            <a:endParaRPr lang="en-US" smtClean="0"/>
          </a:p>
        </p:txBody>
      </p:sp>
      <p:sp>
        <p:nvSpPr>
          <p:cNvPr id="76804" name="Footer Placeholder 4"/>
          <p:cNvSpPr>
            <a:spLocks noGrp="1"/>
          </p:cNvSpPr>
          <p:nvPr>
            <p:ph type="ftr" sz="quarter" idx="11"/>
          </p:nvPr>
        </p:nvSpPr>
        <p:spPr>
          <a:noFill/>
        </p:spPr>
        <p:txBody>
          <a:bodyPr/>
          <a:lstStyle/>
          <a:p>
            <a:r>
              <a:rPr lang="en-US" smtClean="0"/>
              <a:t>www.edbodmer.com</a:t>
            </a:r>
          </a:p>
        </p:txBody>
      </p:sp>
      <p:sp>
        <p:nvSpPr>
          <p:cNvPr id="76805" name="Slide Number Placeholder 5"/>
          <p:cNvSpPr>
            <a:spLocks noGrp="1"/>
          </p:cNvSpPr>
          <p:nvPr>
            <p:ph type="sldNum" sz="quarter" idx="12"/>
          </p:nvPr>
        </p:nvSpPr>
        <p:spPr>
          <a:noFill/>
        </p:spPr>
        <p:txBody>
          <a:bodyPr/>
          <a:lstStyle/>
          <a:p>
            <a:fld id="{22C64AC0-91BF-4283-9CAA-AFD8B11B247A}" type="slidenum">
              <a:rPr lang="en-US" smtClean="0"/>
              <a:pPr/>
              <a:t>99</a:t>
            </a:fld>
            <a:endParaRPr lang="en-US" smtClean="0"/>
          </a:p>
        </p:txBody>
      </p:sp>
      <p:sp>
        <p:nvSpPr>
          <p:cNvPr id="76806" name="Content Placeholder 8"/>
          <p:cNvSpPr>
            <a:spLocks noGrp="1"/>
          </p:cNvSpPr>
          <p:nvPr>
            <p:ph idx="1"/>
          </p:nvPr>
        </p:nvSpPr>
        <p:spPr>
          <a:xfrm>
            <a:off x="457200" y="1143000"/>
            <a:ext cx="8229600" cy="2133600"/>
          </a:xfrm>
        </p:spPr>
        <p:txBody>
          <a:bodyPr/>
          <a:lstStyle/>
          <a:p>
            <a:r>
              <a:rPr lang="en-US" sz="1400" smtClean="0"/>
              <a:t>SMA announced its “even more aggressive” pursuit of geographic diversity as it downgraded its revenue forecast for 2012, blaming the expected decline in the European market. </a:t>
            </a:r>
          </a:p>
          <a:p>
            <a:r>
              <a:rPr lang="en-US" sz="1400" smtClean="0"/>
              <a:t>SMA believes the global PV market will experience “subdued growth” in 2012, as it adjusts to the end of the European expansion engine. But it adds that “a decline in the market remains a possibility” if new markets in Asia and the Americas cannot compensate. </a:t>
            </a:r>
          </a:p>
          <a:p>
            <a:r>
              <a:rPr lang="en-US" sz="1400" smtClean="0"/>
              <a:t>Urbon says the company will invest €100m in research this year, with a special focus on energy management and grid integration, as it looks to maintain its edge over competitors like US-based Power-One, Denmark’s Danfoss and Austria’s Fronius. </a:t>
            </a:r>
          </a:p>
          <a:p>
            <a:r>
              <a:rPr lang="en-US" sz="1400" smtClean="0"/>
              <a:t>SMA claims it commanded a 35% share of the global market for PV inverters in 2011. </a:t>
            </a:r>
          </a:p>
          <a:p>
            <a:endParaRPr lang="en-US" sz="1400" smtClean="0"/>
          </a:p>
          <a:p>
            <a:endParaRPr lang="en-US" sz="1400" smtClean="0"/>
          </a:p>
        </p:txBody>
      </p:sp>
      <p:pic>
        <p:nvPicPr>
          <p:cNvPr id="76807" name="Picture 6"/>
          <p:cNvPicPr>
            <a:picLocks noChangeAspect="1" noChangeArrowheads="1"/>
          </p:cNvPicPr>
          <p:nvPr/>
        </p:nvPicPr>
        <p:blipFill>
          <a:blip r:embed="rId2" cstate="print"/>
          <a:srcRect/>
          <a:stretch>
            <a:fillRect/>
          </a:stretch>
        </p:blipFill>
        <p:spPr bwMode="auto">
          <a:xfrm>
            <a:off x="4837113" y="3429000"/>
            <a:ext cx="3630612" cy="2752725"/>
          </a:xfrm>
          <a:prstGeom prst="rect">
            <a:avLst/>
          </a:prstGeom>
          <a:noFill/>
          <a:ln w="9525">
            <a:noFill/>
            <a:miter lim="800000"/>
            <a:headEnd/>
            <a:tailEnd/>
          </a:ln>
        </p:spPr>
      </p:pic>
      <p:pic>
        <p:nvPicPr>
          <p:cNvPr id="76808" name="Picture 8"/>
          <p:cNvPicPr>
            <a:picLocks noChangeAspect="1" noChangeArrowheads="1"/>
          </p:cNvPicPr>
          <p:nvPr/>
        </p:nvPicPr>
        <p:blipFill>
          <a:blip r:embed="rId3" cstate="print"/>
          <a:srcRect/>
          <a:stretch>
            <a:fillRect/>
          </a:stretch>
        </p:blipFill>
        <p:spPr bwMode="auto">
          <a:xfrm>
            <a:off x="914400" y="3505200"/>
            <a:ext cx="3395663" cy="24717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82838</TotalTime>
  <Words>11908</Words>
  <Application>Microsoft Office PowerPoint</Application>
  <PresentationFormat>On-screen Show (4:3)</PresentationFormat>
  <Paragraphs>1713</Paragraphs>
  <Slides>251</Slides>
  <Notes>4</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251</vt:i4>
      </vt:variant>
    </vt:vector>
  </HeadingPairs>
  <TitlesOfParts>
    <vt:vector size="253" baseType="lpstr">
      <vt:lpstr>Default Design</vt:lpstr>
      <vt:lpstr>Chart</vt:lpstr>
      <vt:lpstr>On-Shore Wind</vt:lpstr>
      <vt:lpstr>Central Issues in Wind Economic Analysis</vt:lpstr>
      <vt:lpstr>Components of Wind Turbine that Drive Costs</vt:lpstr>
      <vt:lpstr>Increases in Turbine Size</vt:lpstr>
      <vt:lpstr>Ability to Produce at Relatively Low Wind Speed</vt:lpstr>
      <vt:lpstr>Current Issues and Differences in Prices for Same Equipment in India (and China)</vt:lpstr>
      <vt:lpstr>Cost Components and Balance of System Costs </vt:lpstr>
      <vt:lpstr>Latest Capital Costs and Price Wars</vt:lpstr>
      <vt:lpstr>Vestas Stock Price</vt:lpstr>
      <vt:lpstr>Trends in Gamesa Wind</vt:lpstr>
      <vt:lpstr>Market Share of Suppliers in 2011</vt:lpstr>
      <vt:lpstr>Long-term Trends in Installed Capital Costs</vt:lpstr>
      <vt:lpstr>On-Shore Project Database</vt:lpstr>
      <vt:lpstr>Average Installed Cost About  US$ 2,000/kW</vt:lpstr>
      <vt:lpstr>Trends in Total Project Cost including Balance of System </vt:lpstr>
      <vt:lpstr>Trends in Turbine Cost from Vestas Annual Report</vt:lpstr>
      <vt:lpstr> Turbine Costs – Approximately Euro 1,000/kW</vt:lpstr>
      <vt:lpstr>Historic and Projected Turbine Price</vt:lpstr>
      <vt:lpstr>Recent Comments on Wind Turbine Prices</vt:lpstr>
      <vt:lpstr>Drivers of Cost Changes</vt:lpstr>
      <vt:lpstr>Example of Capacity Cost Estimates from Feasibility Studies</vt:lpstr>
      <vt:lpstr>General Cost Data</vt:lpstr>
      <vt:lpstr>Lifetime of Turbines</vt:lpstr>
      <vt:lpstr>Operation and Maintenance Cost Issues</vt:lpstr>
      <vt:lpstr>O&amp;M Costs</vt:lpstr>
      <vt:lpstr>O&amp;M Costs per MWH</vt:lpstr>
      <vt:lpstr>Operating Expense Analysis</vt:lpstr>
      <vt:lpstr>O&amp;M Costs from Fox Island HBS Case</vt:lpstr>
      <vt:lpstr>More O&amp;M Cost</vt:lpstr>
      <vt:lpstr>Operating Cost Breakdown</vt:lpstr>
      <vt:lpstr>FPL Comments on Capacity Factor and O&amp;M Cost</vt:lpstr>
      <vt:lpstr>Capacity Factor Comparison</vt:lpstr>
      <vt:lpstr>Range in Capacity Factor for 2009 by Vintage of Project</vt:lpstr>
      <vt:lpstr>Wind Capacity Factor</vt:lpstr>
      <vt:lpstr>Texas Case Study</vt:lpstr>
      <vt:lpstr>Texas Case</vt:lpstr>
      <vt:lpstr>Effect of Curtailment on Wind Production</vt:lpstr>
      <vt:lpstr>Transmission Issues with Wind Projects</vt:lpstr>
      <vt:lpstr>Off Shore Wind</vt:lpstr>
      <vt:lpstr>Off-shore -- Introduction</vt:lpstr>
      <vt:lpstr>Balance of Plant Cost for Off-Shore versus On-Shore</vt:lpstr>
      <vt:lpstr>Costs of Grid Connection for On-Shore and Off-Shore</vt:lpstr>
      <vt:lpstr>Off-Shore Database</vt:lpstr>
      <vt:lpstr>MW Capacity by year in Database</vt:lpstr>
      <vt:lpstr>Cost per kW of Individual Plants (USD/kW)</vt:lpstr>
      <vt:lpstr>Costs of Off-Shore Wind by Project</vt:lpstr>
      <vt:lpstr>Off-Shore Cost and Chinese Manufacturers</vt:lpstr>
      <vt:lpstr>Off-Shore Cost in China</vt:lpstr>
      <vt:lpstr>Average Cost per kW of Off-Shore (USD/kW)</vt:lpstr>
      <vt:lpstr>Old Cost of Off-Shore Wind Estimates – Depend on Distance Off-shore</vt:lpstr>
      <vt:lpstr>Distance from Shore by Year</vt:lpstr>
      <vt:lpstr>Distance from Shore and Cost/kW (Excluding Early Plants)</vt:lpstr>
      <vt:lpstr>Maximum Depth and Cost/kW by Year</vt:lpstr>
      <vt:lpstr>Cost/kW and Depth in Meters (Excluding Early Plants)</vt:lpstr>
      <vt:lpstr>Hub Height by  Year</vt:lpstr>
      <vt:lpstr>Turbine Size by Year</vt:lpstr>
      <vt:lpstr>Operation and Maintenance Expenses for Off-Shore</vt:lpstr>
      <vt:lpstr>Off-Shore O&amp;M and Other Issues</vt:lpstr>
      <vt:lpstr>Expected Capacity Factor</vt:lpstr>
      <vt:lpstr>Capacity Factor Variation for Single Farm</vt:lpstr>
      <vt:lpstr>Average and Variation in Capacity Factors</vt:lpstr>
      <vt:lpstr>Capacity Factor of Off-Shore Wind</vt:lpstr>
      <vt:lpstr>Availability and O&amp;M Risk of Off Shore</vt:lpstr>
      <vt:lpstr>Problems with Estimating Off-Shore Costs</vt:lpstr>
      <vt:lpstr>Solar PV</vt:lpstr>
      <vt:lpstr>Solar PV – Inverter and Solar Arrays</vt:lpstr>
      <vt:lpstr>Components of Array Assembly</vt:lpstr>
      <vt:lpstr>Solar Value Chain</vt:lpstr>
      <vt:lpstr>Main Difference Between Poly Silicon and Thin Film</vt:lpstr>
      <vt:lpstr>Mono and multi c-Si value chain (Suntech)</vt:lpstr>
      <vt:lpstr>Silicon used in the Process</vt:lpstr>
      <vt:lpstr>Polysilicon Comments</vt:lpstr>
      <vt:lpstr>Thin Film value chain (First Solar)</vt:lpstr>
      <vt:lpstr>Thin Film Comments</vt:lpstr>
      <vt:lpstr>PV Module Specifications</vt:lpstr>
      <vt:lpstr>Photoelectric Effect</vt:lpstr>
      <vt:lpstr>Illustration of the Photoelectric Effect</vt:lpstr>
      <vt:lpstr>General Discussion on How Solar PV Works</vt:lpstr>
      <vt:lpstr>General Discussion on How Solar PV Works</vt:lpstr>
      <vt:lpstr>Solar Resource Assessment</vt:lpstr>
      <vt:lpstr>Three Solar Resource Orientations</vt:lpstr>
      <vt:lpstr>Direct and Diffuse Insolation</vt:lpstr>
      <vt:lpstr>Direct Normal Irradiance</vt:lpstr>
      <vt:lpstr>Cloud Cover and PV Generation</vt:lpstr>
      <vt:lpstr>Monthly and Annual Variation in Direct Normalized Irradiation (DNI)</vt:lpstr>
      <vt:lpstr>Solar Data Reliability</vt:lpstr>
      <vt:lpstr>Differences in Data Sources</vt:lpstr>
      <vt:lpstr>On-Site and Simulated Solar Power</vt:lpstr>
      <vt:lpstr>Variation in Solar Radiation</vt:lpstr>
      <vt:lpstr>Variation in Solar Resource</vt:lpstr>
      <vt:lpstr>Variation in Solar Irradiation</vt:lpstr>
      <vt:lpstr>Differences in Output Due to Factors Other Than Solar Radiation</vt:lpstr>
      <vt:lpstr>Efficiency, Capacity and Capacity Factor</vt:lpstr>
      <vt:lpstr>Performance Ratio</vt:lpstr>
      <vt:lpstr>Example of Computing Solar Output</vt:lpstr>
      <vt:lpstr>Balance of System Components</vt:lpstr>
      <vt:lpstr>Solar Diagram with Balance of System</vt:lpstr>
      <vt:lpstr>Balance of System and Inverter</vt:lpstr>
      <vt:lpstr>Inverter Cost</vt:lpstr>
      <vt:lpstr>Cost Components of Solar Roof Top</vt:lpstr>
      <vt:lpstr>System Prices in China</vt:lpstr>
      <vt:lpstr>Database of Solar Recent Solar PV Projects</vt:lpstr>
      <vt:lpstr>Installed Cost for Selected Project Cost Published in 2011-2012</vt:lpstr>
      <vt:lpstr>First Solar and Suntech Price and Cost of PV Modules</vt:lpstr>
      <vt:lpstr>Downward Trends in Revenue per kW for PV Modules</vt:lpstr>
      <vt:lpstr>Recent Prices of Solar Modules</vt:lpstr>
      <vt:lpstr>Price Declines in 2011</vt:lpstr>
      <vt:lpstr>Components of Production Module Cost</vt:lpstr>
      <vt:lpstr>Financial Performance of Polysilicon Producers</vt:lpstr>
      <vt:lpstr>Production Costs for Different Companies</vt:lpstr>
      <vt:lpstr>Return on Invested Capital Comparison</vt:lpstr>
      <vt:lpstr>Trends in ROE</vt:lpstr>
      <vt:lpstr>Yield of Modules – kWh/kW</vt:lpstr>
      <vt:lpstr>Capital Expenditures per kW of New Capacity</vt:lpstr>
      <vt:lpstr>Solar Service Life</vt:lpstr>
      <vt:lpstr>Drivers of PV Demand</vt:lpstr>
      <vt:lpstr>Forecast of Solar Demand</vt:lpstr>
      <vt:lpstr>Demand Forecast for Solar Power</vt:lpstr>
      <vt:lpstr>Demand and Supply in Solar Industry</vt:lpstr>
      <vt:lpstr>Solar PV Supply and Demand</vt:lpstr>
      <vt:lpstr>Solar Installations </vt:lpstr>
      <vt:lpstr>Degradation and Warranties</vt:lpstr>
      <vt:lpstr>Warranties for Solar Equipment</vt:lpstr>
      <vt:lpstr>Warranties for Solar Equipment - Continued</vt:lpstr>
      <vt:lpstr>Solar Suppliers and Supply Chain</vt:lpstr>
      <vt:lpstr>Solar Market Share by Region</vt:lpstr>
      <vt:lpstr>MW Produced by Different Companies 2010</vt:lpstr>
      <vt:lpstr>Growth  in MW Produced</vt:lpstr>
      <vt:lpstr>Revenues of Selected Suppliers</vt:lpstr>
      <vt:lpstr>Stock Price – First Solar</vt:lpstr>
      <vt:lpstr>Stock Price - Suntech</vt:lpstr>
      <vt:lpstr>Computation of Percent Change in Revenues from 2010 to 2011</vt:lpstr>
      <vt:lpstr>Percent Change in Revenue per kW</vt:lpstr>
      <vt:lpstr>Maintenance Expense for Solar PV</vt:lpstr>
      <vt:lpstr>Prices and Insolation</vt:lpstr>
      <vt:lpstr>Selected Capacity Factors</vt:lpstr>
      <vt:lpstr>Variation in PV Performance</vt:lpstr>
      <vt:lpstr>Solar PV Capacity Factor</vt:lpstr>
      <vt:lpstr>Differences in Output Due to Factors Other Than Solar Radiation</vt:lpstr>
      <vt:lpstr>Old Case -- Operation and Costs of PV</vt:lpstr>
      <vt:lpstr>Energy Production</vt:lpstr>
      <vt:lpstr>Operation and Maintenance Costs</vt:lpstr>
      <vt:lpstr>Example of Solar Inputs for O&amp;M</vt:lpstr>
      <vt:lpstr>Financing of PV and Feed-In Tariff</vt:lpstr>
      <vt:lpstr>Other Aspects of Case</vt:lpstr>
      <vt:lpstr>Solar Thermal</vt:lpstr>
      <vt:lpstr>Solar Thermal</vt:lpstr>
      <vt:lpstr>General Comments on Concentrating Solar Power</vt:lpstr>
      <vt:lpstr>Different Solar Thermal (Concentrating Solar) Technologies </vt:lpstr>
      <vt:lpstr>Selected Examples of Solar Thermal Cost and Capacity Factor</vt:lpstr>
      <vt:lpstr>Example of Solar Project</vt:lpstr>
      <vt:lpstr>Solar Power Comparison from Standard and Poors</vt:lpstr>
      <vt:lpstr>Solar Thermal Capacity Factor</vt:lpstr>
      <vt:lpstr>Direct Normal Irradiance (DNI)</vt:lpstr>
      <vt:lpstr>Potential Solar Fields for Solar Thermal Plants</vt:lpstr>
      <vt:lpstr>Cost of Solar Thermal</vt:lpstr>
      <vt:lpstr>Cost of Solar versus Coal</vt:lpstr>
      <vt:lpstr>Predicted Changes in Cost of Solar Thermal</vt:lpstr>
      <vt:lpstr>Solar Thermal Example</vt:lpstr>
      <vt:lpstr>Hydro </vt:lpstr>
      <vt:lpstr>Slide 161</vt:lpstr>
      <vt:lpstr>Project Layout </vt:lpstr>
      <vt:lpstr>Hydro Generator Diagram</vt:lpstr>
      <vt:lpstr>Capital Cost of Hydro Power</vt:lpstr>
      <vt:lpstr>Hydro Cost</vt:lpstr>
      <vt:lpstr>CDM and Large Hydro Projects</vt:lpstr>
      <vt:lpstr>Cost Structure of Hydro Project</vt:lpstr>
      <vt:lpstr>Financing of Hydro Power</vt:lpstr>
      <vt:lpstr>Revenue Projections</vt:lpstr>
      <vt:lpstr>Hydro Resource Analysis</vt:lpstr>
      <vt:lpstr>Differences Between Wind and Hydro</vt:lpstr>
      <vt:lpstr>Hydro Resource Assessment</vt:lpstr>
      <vt:lpstr>Flow, Head and Generation</vt:lpstr>
      <vt:lpstr>Efficiency and Water Flow</vt:lpstr>
      <vt:lpstr>Accuracy of Flow Duration Curve</vt:lpstr>
      <vt:lpstr>Map of Gage Data </vt:lpstr>
      <vt:lpstr>Sizing of the Turbine</vt:lpstr>
      <vt:lpstr>Gauges of River Flow</vt:lpstr>
      <vt:lpstr>Residual Flow</vt:lpstr>
      <vt:lpstr>Flow Duration Curve</vt:lpstr>
      <vt:lpstr>Example of Duration Curve</vt:lpstr>
      <vt:lpstr>Step 1 of Hydro Analysis – Hydro Duration Analysis</vt:lpstr>
      <vt:lpstr>Combination of Plant Efficiency and the Flow Duration Curve</vt:lpstr>
      <vt:lpstr>Computation of Energy from Hydro Power</vt:lpstr>
      <vt:lpstr>Example of Variability in Annual Flow</vt:lpstr>
      <vt:lpstr>Variation in Flow Rate from Database</vt:lpstr>
      <vt:lpstr>Example of Variability in Water Flow</vt:lpstr>
      <vt:lpstr>Source of Flow Data in U.S.</vt:lpstr>
      <vt:lpstr>Adjustments to Compute Hydro Generation</vt:lpstr>
      <vt:lpstr>Analysis of Generation</vt:lpstr>
      <vt:lpstr>Analysis of Generation - Monthly</vt:lpstr>
      <vt:lpstr>Monthly Generation Estimates</vt:lpstr>
      <vt:lpstr>Turbine Efficiency – Depends on the flow</vt:lpstr>
      <vt:lpstr>Variance in Flows by Month</vt:lpstr>
      <vt:lpstr>Traditional Hydropower Plant Dispatch  Focused on Displacing High Cost Thermal Generation </vt:lpstr>
      <vt:lpstr>Slide 196</vt:lpstr>
      <vt:lpstr>Hydroelectric Power Plants Are an Important Component of Grid Operations in Some Systems</vt:lpstr>
      <vt:lpstr>Biomass and Municipal Solid Waste</vt:lpstr>
      <vt:lpstr>Wood Waste as Renewable Resource</vt:lpstr>
      <vt:lpstr>Biomass General Issues</vt:lpstr>
      <vt:lpstr>Capital Cost of Biomass</vt:lpstr>
      <vt:lpstr>General Diagram of Municipal Wood Waste</vt:lpstr>
      <vt:lpstr>RDF Processing</vt:lpstr>
      <vt:lpstr>Sources and Uses of Funds for Wood Plant</vt:lpstr>
      <vt:lpstr>Estimated Cost of MSW</vt:lpstr>
      <vt:lpstr>MSW Overview</vt:lpstr>
      <vt:lpstr>Refuse Delivered Fuel</vt:lpstr>
      <vt:lpstr>Conversion Process</vt:lpstr>
      <vt:lpstr>Process for Biomass</vt:lpstr>
      <vt:lpstr>Cost of Biomass – Derive from Per Ton Cost</vt:lpstr>
      <vt:lpstr>Energy Values and Plant Capacity - Robbins</vt:lpstr>
      <vt:lpstr>Conversions</vt:lpstr>
      <vt:lpstr>Operating Analysis of Biomass Quantity and Electricity</vt:lpstr>
      <vt:lpstr>Example of Prices and Contracts</vt:lpstr>
      <vt:lpstr>Heat Rate and Moisture Content</vt:lpstr>
      <vt:lpstr>Potential Energy from Municipal Waste</vt:lpstr>
      <vt:lpstr>Biomass Capacity Factors</vt:lpstr>
      <vt:lpstr>More Incineration than Landfill in EU</vt:lpstr>
      <vt:lpstr>Data for Waste to Energy Companies</vt:lpstr>
      <vt:lpstr>Heat Content of MSW</vt:lpstr>
      <vt:lpstr>Fuel Costs</vt:lpstr>
      <vt:lpstr>Example of Problems with Fuel Contracts</vt:lpstr>
      <vt:lpstr>Problems with Declining Timber Industry</vt:lpstr>
      <vt:lpstr>Cost of Biomass</vt:lpstr>
      <vt:lpstr>Lesson Learned</vt:lpstr>
      <vt:lpstr>Grayling Generation Station</vt:lpstr>
      <vt:lpstr>Biomass Supply Curve</vt:lpstr>
      <vt:lpstr>Trends in Tipping Fees</vt:lpstr>
      <vt:lpstr>Tipping Fees </vt:lpstr>
      <vt:lpstr>Ethanol Price versus Cost</vt:lpstr>
      <vt:lpstr>Austrian Case Study</vt:lpstr>
      <vt:lpstr>California Biomass Experience</vt:lpstr>
      <vt:lpstr>Geothermal </vt:lpstr>
      <vt:lpstr>Geothermal - General</vt:lpstr>
      <vt:lpstr>New Geothermal</vt:lpstr>
      <vt:lpstr>Kenya Geothermal</vt:lpstr>
      <vt:lpstr>Cost of Components in Geothermal Case</vt:lpstr>
      <vt:lpstr>Example of Geothermal in Philippines</vt:lpstr>
      <vt:lpstr>Geothermal Cost</vt:lpstr>
      <vt:lpstr>Start-up Risks</vt:lpstr>
      <vt:lpstr>Expenditures for Drills</vt:lpstr>
      <vt:lpstr>Importance of Development and Exploration Cost in Geothermal</vt:lpstr>
      <vt:lpstr>Importance of Probability in Valuation Analysis</vt:lpstr>
      <vt:lpstr>Geothermal Case Study</vt:lpstr>
      <vt:lpstr>Geothermal Case Study</vt:lpstr>
      <vt:lpstr>Cost of Wave Project</vt:lpstr>
      <vt:lpstr>Comparison of Alternative Technologies</vt:lpstr>
      <vt:lpstr>Comparison of Alternative Technologies</vt:lpstr>
      <vt:lpstr>Grid Integration – Transmission and Dispatch</vt:lpstr>
      <vt:lpstr>Texas Transmission Line</vt:lpstr>
      <vt:lpstr>Websites</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Cases of Alternative Technologies</dc:title>
  <dc:creator>Michael Jackson</dc:creator>
  <cp:lastModifiedBy>Usain Bolt</cp:lastModifiedBy>
  <cp:revision>637</cp:revision>
  <dcterms:created xsi:type="dcterms:W3CDTF">2010-11-27T16:59:32Z</dcterms:created>
  <dcterms:modified xsi:type="dcterms:W3CDTF">2013-05-09T20:42:16Z</dcterms:modified>
</cp:coreProperties>
</file>